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361" r:id="rId3"/>
    <p:sldId id="362" r:id="rId4"/>
    <p:sldId id="262" r:id="rId5"/>
    <p:sldId id="363" r:id="rId6"/>
    <p:sldId id="364" r:id="rId7"/>
    <p:sldId id="365" r:id="rId8"/>
    <p:sldId id="366" r:id="rId9"/>
    <p:sldId id="367" r:id="rId10"/>
    <p:sldId id="368" r:id="rId11"/>
    <p:sldId id="369" r:id="rId12"/>
    <p:sldId id="372" r:id="rId13"/>
    <p:sldId id="374" r:id="rId14"/>
    <p:sldId id="375" r:id="rId15"/>
    <p:sldId id="373" r:id="rId16"/>
    <p:sldId id="377" r:id="rId17"/>
    <p:sldId id="376" r:id="rId18"/>
    <p:sldId id="378" r:id="rId19"/>
    <p:sldId id="379" r:id="rId20"/>
    <p:sldId id="383" r:id="rId21"/>
    <p:sldId id="380" r:id="rId22"/>
    <p:sldId id="394" r:id="rId23"/>
    <p:sldId id="384" r:id="rId24"/>
    <p:sldId id="381" r:id="rId25"/>
    <p:sldId id="382" r:id="rId26"/>
    <p:sldId id="385" r:id="rId27"/>
    <p:sldId id="386" r:id="rId28"/>
    <p:sldId id="396" r:id="rId29"/>
    <p:sldId id="388" r:id="rId30"/>
    <p:sldId id="397" r:id="rId31"/>
    <p:sldId id="398" r:id="rId32"/>
    <p:sldId id="399" r:id="rId33"/>
    <p:sldId id="400" r:id="rId34"/>
    <p:sldId id="401" r:id="rId35"/>
    <p:sldId id="402" r:id="rId36"/>
    <p:sldId id="389" r:id="rId37"/>
    <p:sldId id="391" r:id="rId38"/>
    <p:sldId id="403" r:id="rId39"/>
    <p:sldId id="393" r:id="rId40"/>
    <p:sldId id="392" r:id="rId41"/>
  </p:sldIdLst>
  <p:sldSz cx="18288000" cy="10515600"/>
  <p:notesSz cx="18288000" cy="10515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E1D7"/>
    <a:srgbClr val="23E2D6"/>
    <a:srgbClr val="BBF6B2"/>
    <a:srgbClr val="C7DA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p:cViewPr varScale="1">
        <p:scale>
          <a:sx n="68" d="100"/>
          <a:sy n="68" d="100"/>
        </p:scale>
        <p:origin x="876"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file:///C:\Python\yolov8\detection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Python\yolov8\detections4.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Python\yolov8\detections8.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Python\yolov8\detections6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Python\yolov8\detections81.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[detections.xlsx]Sheet2!PivotTable1</c:name>
    <c:fmtId val="11"/>
  </c:pivotSource>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en-US" b="1" i="0" u="none" strike="noStrike" kern="1200" baseline="0" dirty="0">
                <a:solidFill>
                  <a:prstClr val="black">
                    <a:lumMod val="65000"/>
                    <a:lumOff val="35000"/>
                  </a:prstClr>
                </a:solidFill>
                <a:effectLst/>
              </a:rPr>
              <a:t>Classes Detected avg Confidence Ratio</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ivotFmts>
      <c:pivotFmt>
        <c:idx val="0"/>
        <c:spPr>
          <a:solidFill>
            <a:schemeClr val="accent1"/>
          </a:solidFill>
          <a:ln w="19050" cap="flat" cmpd="sng" algn="ctr">
            <a:solidFill>
              <a:schemeClr val="l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cap="flat" cmpd="sng" algn="ctr">
            <a:solidFill>
              <a:schemeClr val="l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19050" cap="flat" cmpd="sng" algn="ctr">
            <a:solidFill>
              <a:schemeClr val="l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948514704956928"/>
          <c:y val="0.10418588494695291"/>
          <c:w val="0.81867048709151979"/>
          <c:h val="0.77892574149078431"/>
        </c:manualLayout>
      </c:layout>
      <c:barChart>
        <c:barDir val="col"/>
        <c:grouping val="clustered"/>
        <c:varyColors val="0"/>
        <c:ser>
          <c:idx val="0"/>
          <c:order val="0"/>
          <c:tx>
            <c:strRef>
              <c:f>Sheet2!$B$1</c:f>
              <c:strCache>
                <c:ptCount val="1"/>
                <c:pt idx="0">
                  <c:v>Average of Confidence Ratio %</c:v>
                </c:pt>
              </c:strCache>
            </c:strRef>
          </c:tx>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chemeClr>
              </a:solidFill>
              <a:round/>
            </a:ln>
            <a:effectLst>
              <a:outerShdw blurRad="40000" dist="20000" dir="5400000" rotWithShape="0">
                <a:srgbClr val="000000">
                  <a:alpha val="38000"/>
                </a:srgbClr>
              </a:outerShdw>
            </a:effectLst>
          </c:spPr>
          <c:invertIfNegative val="0"/>
          <c:dLbls>
            <c:dLbl>
              <c:idx val="2"/>
              <c:layout>
                <c:manualLayout>
                  <c:x val="-4.0160629870464575E-3"/>
                  <c:y val="0.15071137417292729"/>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39D-4383-8DFA-B75867120492}"/>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Sheet2!$A$2:$A$6</c:f>
              <c:strCache>
                <c:ptCount val="4"/>
                <c:pt idx="0">
                  <c:v>boots</c:v>
                </c:pt>
                <c:pt idx="1">
                  <c:v>gloves</c:v>
                </c:pt>
                <c:pt idx="2">
                  <c:v>helmet</c:v>
                </c:pt>
                <c:pt idx="3">
                  <c:v>vest</c:v>
                </c:pt>
              </c:strCache>
            </c:strRef>
          </c:cat>
          <c:val>
            <c:numRef>
              <c:f>Sheet2!$B$2:$B$6</c:f>
              <c:numCache>
                <c:formatCode>0.00%</c:formatCode>
                <c:ptCount val="4"/>
                <c:pt idx="0">
                  <c:v>0.27469247579574579</c:v>
                </c:pt>
                <c:pt idx="1">
                  <c:v>0.49501005354626426</c:v>
                </c:pt>
                <c:pt idx="2">
                  <c:v>0.86976493706939917</c:v>
                </c:pt>
                <c:pt idx="3">
                  <c:v>0.76594189773709875</c:v>
                </c:pt>
              </c:numCache>
            </c:numRef>
          </c:val>
          <c:extLst>
            <c:ext xmlns:c16="http://schemas.microsoft.com/office/drawing/2014/chart" uri="{C3380CC4-5D6E-409C-BE32-E72D297353CC}">
              <c16:uniqueId val="{00000001-A39D-4383-8DFA-B75867120492}"/>
            </c:ext>
          </c:extLst>
        </c:ser>
        <c:dLbls>
          <c:showLegendKey val="0"/>
          <c:showVal val="0"/>
          <c:showCatName val="0"/>
          <c:showSerName val="0"/>
          <c:showPercent val="0"/>
          <c:showBubbleSize val="0"/>
        </c:dLbls>
        <c:gapWidth val="150"/>
        <c:axId val="756009567"/>
        <c:axId val="756010527"/>
      </c:barChart>
      <c:lineChart>
        <c:grouping val="standard"/>
        <c:varyColors val="0"/>
        <c:ser>
          <c:idx val="1"/>
          <c:order val="1"/>
          <c:tx>
            <c:strRef>
              <c:f>Sheet2!$C$1</c:f>
              <c:strCache>
                <c:ptCount val="1"/>
                <c:pt idx="0">
                  <c:v>Count of Class</c:v>
                </c:pt>
              </c:strCache>
            </c:strRef>
          </c:tx>
          <c:spPr>
            <a:ln w="34925" cap="rnd">
              <a:solidFill>
                <a:schemeClr val="accent2"/>
              </a:solidFill>
              <a:round/>
            </a:ln>
            <a:effectLst>
              <a:outerShdw blurRad="40000" dist="20000" dir="5400000" rotWithShape="0">
                <a:srgbClr val="000000">
                  <a:alpha val="38000"/>
                </a:srgbClr>
              </a:outerShdw>
            </a:effectLst>
          </c:spPr>
          <c:marker>
            <c:symbol val="none"/>
          </c:marker>
          <c:dLbls>
            <c:dLbl>
              <c:idx val="1"/>
              <c:layout>
                <c:manualLayout>
                  <c:x val="-0.12277610512092306"/>
                  <c:y val="-3.655488185363530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39D-4383-8DFA-B75867120492}"/>
                </c:ext>
              </c:extLst>
            </c:dLbl>
            <c:dLbl>
              <c:idx val="2"/>
              <c:layout>
                <c:manualLayout>
                  <c:x val="-7.4583349276365604E-2"/>
                  <c:y val="-5.771890693643052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39D-4383-8DFA-B75867120492}"/>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50000"/>
                        <a:lumOff val="50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Sheet2!$A$2:$A$6</c:f>
              <c:strCache>
                <c:ptCount val="4"/>
                <c:pt idx="0">
                  <c:v>boots</c:v>
                </c:pt>
                <c:pt idx="1">
                  <c:v>gloves</c:v>
                </c:pt>
                <c:pt idx="2">
                  <c:v>helmet</c:v>
                </c:pt>
                <c:pt idx="3">
                  <c:v>vest</c:v>
                </c:pt>
              </c:strCache>
            </c:strRef>
          </c:cat>
          <c:val>
            <c:numRef>
              <c:f>Sheet2!$C$2:$C$6</c:f>
              <c:numCache>
                <c:formatCode>General</c:formatCode>
                <c:ptCount val="4"/>
                <c:pt idx="0">
                  <c:v>1</c:v>
                </c:pt>
                <c:pt idx="1">
                  <c:v>116</c:v>
                </c:pt>
                <c:pt idx="2">
                  <c:v>705</c:v>
                </c:pt>
                <c:pt idx="3">
                  <c:v>717</c:v>
                </c:pt>
              </c:numCache>
            </c:numRef>
          </c:val>
          <c:smooth val="1"/>
          <c:extLst>
            <c:ext xmlns:c16="http://schemas.microsoft.com/office/drawing/2014/chart" uri="{C3380CC4-5D6E-409C-BE32-E72D297353CC}">
              <c16:uniqueId val="{00000004-A39D-4383-8DFA-B75867120492}"/>
            </c:ext>
          </c:extLst>
        </c:ser>
        <c:dLbls>
          <c:showLegendKey val="0"/>
          <c:showVal val="0"/>
          <c:showCatName val="0"/>
          <c:showSerName val="0"/>
          <c:showPercent val="0"/>
          <c:showBubbleSize val="0"/>
        </c:dLbls>
        <c:marker val="1"/>
        <c:smooth val="0"/>
        <c:axId val="882983951"/>
        <c:axId val="882993551"/>
      </c:lineChart>
      <c:catAx>
        <c:axId val="7560095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50000"/>
                    <a:lumOff val="50000"/>
                  </a:schemeClr>
                </a:solidFill>
                <a:latin typeface="+mn-lt"/>
                <a:ea typeface="+mn-ea"/>
                <a:cs typeface="+mn-cs"/>
              </a:defRPr>
            </a:pPr>
            <a:endParaRPr lang="en-US"/>
          </a:p>
        </c:txPr>
        <c:crossAx val="756010527"/>
        <c:crosses val="autoZero"/>
        <c:auto val="1"/>
        <c:lblAlgn val="ctr"/>
        <c:lblOffset val="100"/>
        <c:noMultiLvlLbl val="0"/>
      </c:catAx>
      <c:valAx>
        <c:axId val="756010527"/>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756009567"/>
        <c:crosses val="autoZero"/>
        <c:crossBetween val="between"/>
      </c:valAx>
      <c:valAx>
        <c:axId val="882993551"/>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882983951"/>
        <c:crosses val="max"/>
        <c:crossBetween val="between"/>
      </c:valAx>
      <c:catAx>
        <c:axId val="882983951"/>
        <c:scaling>
          <c:orientation val="minMax"/>
        </c:scaling>
        <c:delete val="1"/>
        <c:axPos val="b"/>
        <c:numFmt formatCode="General" sourceLinked="1"/>
        <c:majorTickMark val="none"/>
        <c:minorTickMark val="none"/>
        <c:tickLblPos val="nextTo"/>
        <c:crossAx val="882993551"/>
        <c:crosses val="autoZero"/>
        <c:auto val="1"/>
        <c:lblAlgn val="ctr"/>
        <c:lblOffset val="100"/>
        <c:noMultiLvlLbl val="0"/>
      </c:catAx>
      <c:spPr>
        <a:noFill/>
        <a:ln>
          <a:noFill/>
        </a:ln>
        <a:effectLst/>
      </c:spPr>
    </c:plotArea>
    <c:legend>
      <c:legendPos val="r"/>
      <c:layout>
        <c:manualLayout>
          <c:xMode val="edge"/>
          <c:yMode val="edge"/>
          <c:x val="0"/>
          <c:y val="0.93755946017108216"/>
          <c:w val="0.99818375923101565"/>
          <c:h val="6.08012999858906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[detections6.xlsx]Sheet2!PivotTable1</c:name>
    <c:fmtId val="15"/>
  </c:pivotSource>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en-US" sz="1862" b="1" i="0" u="none" strike="noStrike" kern="1200" cap="none" spc="20" baseline="0" dirty="0">
                <a:solidFill>
                  <a:prstClr val="black">
                    <a:lumMod val="65000"/>
                    <a:lumOff val="35000"/>
                  </a:prstClr>
                </a:solidFill>
                <a:effectLst/>
              </a:rPr>
              <a:t>Classes Detected avg Confidence Ratio</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ivotFmts>
      <c:pivotFmt>
        <c:idx val="0"/>
        <c:spPr>
          <a:solidFill>
            <a:schemeClr val="accent1"/>
          </a:solidFill>
          <a:ln w="19050" cap="flat" cmpd="sng" algn="ctr">
            <a:solidFill>
              <a:schemeClr val="l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cap="flat" cmpd="sng" algn="ctr">
            <a:solidFill>
              <a:schemeClr val="l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19050" cap="flat" cmpd="sng" algn="ctr">
            <a:solidFill>
              <a:schemeClr val="l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779641675225379"/>
          <c:y val="0.10183506886971076"/>
          <c:w val="0.81994080223667698"/>
          <c:h val="0.76968915886536304"/>
        </c:manualLayout>
      </c:layout>
      <c:barChart>
        <c:barDir val="col"/>
        <c:grouping val="clustered"/>
        <c:varyColors val="0"/>
        <c:ser>
          <c:idx val="0"/>
          <c:order val="0"/>
          <c:tx>
            <c:strRef>
              <c:f>Sheet2!$B$1</c:f>
              <c:strCache>
                <c:ptCount val="1"/>
                <c:pt idx="0">
                  <c:v>Average of Confidence</c:v>
                </c:pt>
              </c:strCache>
            </c:strRef>
          </c:tx>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Sheet2!$A$2:$A$6</c:f>
              <c:strCache>
                <c:ptCount val="4"/>
                <c:pt idx="0">
                  <c:v>glasses</c:v>
                </c:pt>
                <c:pt idx="1">
                  <c:v>gloves</c:v>
                </c:pt>
                <c:pt idx="2">
                  <c:v>helmet</c:v>
                </c:pt>
                <c:pt idx="3">
                  <c:v>vest</c:v>
                </c:pt>
              </c:strCache>
            </c:strRef>
          </c:cat>
          <c:val>
            <c:numRef>
              <c:f>Sheet2!$B$2:$B$6</c:f>
              <c:numCache>
                <c:formatCode>0.00%</c:formatCode>
                <c:ptCount val="4"/>
                <c:pt idx="0">
                  <c:v>0.29496905207633972</c:v>
                </c:pt>
                <c:pt idx="1">
                  <c:v>0.42267600808824812</c:v>
                </c:pt>
                <c:pt idx="2">
                  <c:v>0.86963372686089313</c:v>
                </c:pt>
                <c:pt idx="3">
                  <c:v>0.92802060807531628</c:v>
                </c:pt>
              </c:numCache>
            </c:numRef>
          </c:val>
          <c:extLst>
            <c:ext xmlns:c16="http://schemas.microsoft.com/office/drawing/2014/chart" uri="{C3380CC4-5D6E-409C-BE32-E72D297353CC}">
              <c16:uniqueId val="{00000000-890A-4725-B63E-539EF18FACD1}"/>
            </c:ext>
          </c:extLst>
        </c:ser>
        <c:dLbls>
          <c:showLegendKey val="0"/>
          <c:showVal val="0"/>
          <c:showCatName val="0"/>
          <c:showSerName val="0"/>
          <c:showPercent val="0"/>
          <c:showBubbleSize val="0"/>
        </c:dLbls>
        <c:gapWidth val="150"/>
        <c:axId val="1798623072"/>
        <c:axId val="1798624032"/>
      </c:barChart>
      <c:lineChart>
        <c:grouping val="standard"/>
        <c:varyColors val="0"/>
        <c:ser>
          <c:idx val="1"/>
          <c:order val="1"/>
          <c:tx>
            <c:strRef>
              <c:f>Sheet2!$C$1</c:f>
              <c:strCache>
                <c:ptCount val="1"/>
                <c:pt idx="0">
                  <c:v>Count of Confidence2</c:v>
                </c:pt>
              </c:strCache>
            </c:strRef>
          </c:tx>
          <c:spPr>
            <a:ln w="15875" cap="rnd">
              <a:solidFill>
                <a:schemeClr val="accent2"/>
              </a:solidFill>
              <a:round/>
            </a:ln>
            <a:effectLst>
              <a:outerShdw blurRad="40000" dist="20000" dir="5400000" rotWithShape="0">
                <a:srgbClr val="000000">
                  <a:alpha val="38000"/>
                </a:srgbClr>
              </a:outerShdw>
            </a:effectLst>
          </c:spPr>
          <c:marker>
            <c:symbol val="none"/>
          </c:marker>
          <c:dLbls>
            <c:dLbl>
              <c:idx val="3"/>
              <c:layout>
                <c:manualLayout>
                  <c:x val="-3.187963596941687E-2"/>
                  <c:y val="-5.158226799332953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90A-4725-B63E-539EF18FACD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Sheet2!$A$2:$A$6</c:f>
              <c:strCache>
                <c:ptCount val="4"/>
                <c:pt idx="0">
                  <c:v>glasses</c:v>
                </c:pt>
                <c:pt idx="1">
                  <c:v>gloves</c:v>
                </c:pt>
                <c:pt idx="2">
                  <c:v>helmet</c:v>
                </c:pt>
                <c:pt idx="3">
                  <c:v>vest</c:v>
                </c:pt>
              </c:strCache>
            </c:strRef>
          </c:cat>
          <c:val>
            <c:numRef>
              <c:f>Sheet2!$C$2:$C$6</c:f>
              <c:numCache>
                <c:formatCode>General</c:formatCode>
                <c:ptCount val="4"/>
                <c:pt idx="0">
                  <c:v>4</c:v>
                </c:pt>
                <c:pt idx="1">
                  <c:v>105</c:v>
                </c:pt>
                <c:pt idx="2">
                  <c:v>437</c:v>
                </c:pt>
                <c:pt idx="3">
                  <c:v>443</c:v>
                </c:pt>
              </c:numCache>
            </c:numRef>
          </c:val>
          <c:smooth val="1"/>
          <c:extLst>
            <c:ext xmlns:c16="http://schemas.microsoft.com/office/drawing/2014/chart" uri="{C3380CC4-5D6E-409C-BE32-E72D297353CC}">
              <c16:uniqueId val="{00000001-890A-4725-B63E-539EF18FACD1}"/>
            </c:ext>
          </c:extLst>
        </c:ser>
        <c:dLbls>
          <c:showLegendKey val="0"/>
          <c:showVal val="0"/>
          <c:showCatName val="0"/>
          <c:showSerName val="0"/>
          <c:showPercent val="0"/>
          <c:showBubbleSize val="0"/>
        </c:dLbls>
        <c:marker val="1"/>
        <c:smooth val="0"/>
        <c:axId val="1853387792"/>
        <c:axId val="1853387312"/>
      </c:lineChart>
      <c:catAx>
        <c:axId val="1798623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50000"/>
                    <a:lumOff val="50000"/>
                  </a:schemeClr>
                </a:solidFill>
                <a:latin typeface="+mn-lt"/>
                <a:ea typeface="+mn-ea"/>
                <a:cs typeface="+mn-cs"/>
              </a:defRPr>
            </a:pPr>
            <a:endParaRPr lang="en-US"/>
          </a:p>
        </c:txPr>
        <c:crossAx val="1798624032"/>
        <c:crosses val="autoZero"/>
        <c:auto val="1"/>
        <c:lblAlgn val="ctr"/>
        <c:lblOffset val="100"/>
        <c:noMultiLvlLbl val="0"/>
      </c:catAx>
      <c:valAx>
        <c:axId val="179862403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798623072"/>
        <c:crosses val="autoZero"/>
        <c:crossBetween val="between"/>
      </c:valAx>
      <c:valAx>
        <c:axId val="1853387312"/>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853387792"/>
        <c:crosses val="max"/>
        <c:crossBetween val="between"/>
      </c:valAx>
      <c:catAx>
        <c:axId val="1853387792"/>
        <c:scaling>
          <c:orientation val="minMax"/>
        </c:scaling>
        <c:delete val="1"/>
        <c:axPos val="b"/>
        <c:numFmt formatCode="General" sourceLinked="1"/>
        <c:majorTickMark val="none"/>
        <c:minorTickMark val="none"/>
        <c:tickLblPos val="nextTo"/>
        <c:crossAx val="1853387312"/>
        <c:crosses val="autoZero"/>
        <c:auto val="1"/>
        <c:lblAlgn val="ctr"/>
        <c:lblOffset val="100"/>
        <c:noMultiLvlLbl val="0"/>
      </c:catAx>
      <c:spPr>
        <a:noFill/>
        <a:ln>
          <a:noFill/>
        </a:ln>
        <a:effectLst/>
      </c:spPr>
    </c:plotArea>
    <c:legend>
      <c:legendPos val="r"/>
      <c:layout>
        <c:manualLayout>
          <c:xMode val="edge"/>
          <c:yMode val="edge"/>
          <c:x val="8.893929019742083E-3"/>
          <c:y val="0.92715243011039428"/>
          <c:w val="0.97842491155996802"/>
          <c:h val="6.619032986622215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[detections4.xlsx]Sheet2!PivotTable2</c:name>
    <c:fmtId val="6"/>
  </c:pivotSource>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en-US" dirty="0"/>
              <a:t>Classes Detected avg Confidence Ratio</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ivotFmts>
      <c:pivotFmt>
        <c:idx val="0"/>
        <c:spPr>
          <a:solidFill>
            <a:schemeClr val="accent1"/>
          </a:solidFill>
          <a:ln w="19050" cap="flat" cmpd="sng" algn="ctr">
            <a:solidFill>
              <a:schemeClr val="l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cap="flat" cmpd="sng" algn="ctr">
            <a:solidFill>
              <a:schemeClr val="l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19050" cap="flat" cmpd="sng" algn="ctr">
            <a:solidFill>
              <a:schemeClr val="l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853525662233397E-2"/>
          <c:y val="0.10203934623892334"/>
          <c:w val="0.90740378040980174"/>
          <c:h val="0.80260969160456941"/>
        </c:manualLayout>
      </c:layout>
      <c:barChart>
        <c:barDir val="col"/>
        <c:grouping val="clustered"/>
        <c:varyColors val="0"/>
        <c:ser>
          <c:idx val="0"/>
          <c:order val="0"/>
          <c:tx>
            <c:strRef>
              <c:f>Sheet2!$B$1</c:f>
              <c:strCache>
                <c:ptCount val="1"/>
                <c:pt idx="0">
                  <c:v>Average of Confidence</c:v>
                </c:pt>
              </c:strCache>
            </c:strRef>
          </c:tx>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50000"/>
                        <a:lumOff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Sheet2!$A$2:$A$6</c:f>
              <c:strCache>
                <c:ptCount val="4"/>
                <c:pt idx="0">
                  <c:v>boots</c:v>
                </c:pt>
                <c:pt idx="1">
                  <c:v>gloves</c:v>
                </c:pt>
                <c:pt idx="2">
                  <c:v>helmet</c:v>
                </c:pt>
                <c:pt idx="3">
                  <c:v>vest</c:v>
                </c:pt>
              </c:strCache>
            </c:strRef>
          </c:cat>
          <c:val>
            <c:numRef>
              <c:f>Sheet2!$B$2:$B$6</c:f>
              <c:numCache>
                <c:formatCode>0.00%</c:formatCode>
                <c:ptCount val="4"/>
                <c:pt idx="0">
                  <c:v>0.49625561771721677</c:v>
                </c:pt>
                <c:pt idx="1">
                  <c:v>0.42957928415500757</c:v>
                </c:pt>
                <c:pt idx="2">
                  <c:v>0.78925187161990573</c:v>
                </c:pt>
                <c:pt idx="3">
                  <c:v>0.80618308166086206</c:v>
                </c:pt>
              </c:numCache>
            </c:numRef>
          </c:val>
          <c:extLst>
            <c:ext xmlns:c16="http://schemas.microsoft.com/office/drawing/2014/chart" uri="{C3380CC4-5D6E-409C-BE32-E72D297353CC}">
              <c16:uniqueId val="{00000000-F494-4376-A291-C48C0817CDA8}"/>
            </c:ext>
          </c:extLst>
        </c:ser>
        <c:dLbls>
          <c:showLegendKey val="0"/>
          <c:showVal val="0"/>
          <c:showCatName val="0"/>
          <c:showSerName val="0"/>
          <c:showPercent val="0"/>
          <c:showBubbleSize val="0"/>
        </c:dLbls>
        <c:gapWidth val="150"/>
        <c:axId val="1853388272"/>
        <c:axId val="1853389712"/>
      </c:barChart>
      <c:lineChart>
        <c:grouping val="standard"/>
        <c:varyColors val="0"/>
        <c:ser>
          <c:idx val="1"/>
          <c:order val="1"/>
          <c:tx>
            <c:strRef>
              <c:f>Sheet2!$C$1</c:f>
              <c:strCache>
                <c:ptCount val="1"/>
                <c:pt idx="0">
                  <c:v>Count of Confidence2</c:v>
                </c:pt>
              </c:strCache>
            </c:strRef>
          </c:tx>
          <c:spPr>
            <a:ln w="15875" cap="rnd">
              <a:solidFill>
                <a:schemeClr val="accent2"/>
              </a:solidFill>
              <a:round/>
            </a:ln>
            <a:effectLst>
              <a:outerShdw blurRad="40000" dist="20000" dir="5400000" rotWithShape="0">
                <a:srgbClr val="000000">
                  <a:alpha val="38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50000"/>
                        <a:lumOff val="50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Sheet2!$A$2:$A$6</c:f>
              <c:strCache>
                <c:ptCount val="4"/>
                <c:pt idx="0">
                  <c:v>boots</c:v>
                </c:pt>
                <c:pt idx="1">
                  <c:v>gloves</c:v>
                </c:pt>
                <c:pt idx="2">
                  <c:v>helmet</c:v>
                </c:pt>
                <c:pt idx="3">
                  <c:v>vest</c:v>
                </c:pt>
              </c:strCache>
            </c:strRef>
          </c:cat>
          <c:val>
            <c:numRef>
              <c:f>Sheet2!$C$2:$C$6</c:f>
              <c:numCache>
                <c:formatCode>General</c:formatCode>
                <c:ptCount val="4"/>
                <c:pt idx="0">
                  <c:v>116</c:v>
                </c:pt>
                <c:pt idx="1">
                  <c:v>33</c:v>
                </c:pt>
                <c:pt idx="2">
                  <c:v>280</c:v>
                </c:pt>
                <c:pt idx="3">
                  <c:v>379</c:v>
                </c:pt>
              </c:numCache>
            </c:numRef>
          </c:val>
          <c:smooth val="1"/>
          <c:extLst>
            <c:ext xmlns:c16="http://schemas.microsoft.com/office/drawing/2014/chart" uri="{C3380CC4-5D6E-409C-BE32-E72D297353CC}">
              <c16:uniqueId val="{00000001-F494-4376-A291-C48C0817CDA8}"/>
            </c:ext>
          </c:extLst>
        </c:ser>
        <c:dLbls>
          <c:showLegendKey val="0"/>
          <c:showVal val="0"/>
          <c:showCatName val="0"/>
          <c:showSerName val="0"/>
          <c:showPercent val="0"/>
          <c:showBubbleSize val="0"/>
        </c:dLbls>
        <c:marker val="1"/>
        <c:smooth val="0"/>
        <c:axId val="1949219120"/>
        <c:axId val="1949210480"/>
      </c:lineChart>
      <c:catAx>
        <c:axId val="1853388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853389712"/>
        <c:crosses val="autoZero"/>
        <c:auto val="1"/>
        <c:lblAlgn val="ctr"/>
        <c:lblOffset val="100"/>
        <c:noMultiLvlLbl val="0"/>
      </c:catAx>
      <c:valAx>
        <c:axId val="185338971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853388272"/>
        <c:crosses val="autoZero"/>
        <c:crossBetween val="between"/>
      </c:valAx>
      <c:valAx>
        <c:axId val="1949210480"/>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949219120"/>
        <c:crosses val="max"/>
        <c:crossBetween val="between"/>
      </c:valAx>
      <c:catAx>
        <c:axId val="1949219120"/>
        <c:scaling>
          <c:orientation val="minMax"/>
        </c:scaling>
        <c:delete val="1"/>
        <c:axPos val="b"/>
        <c:numFmt formatCode="General" sourceLinked="1"/>
        <c:majorTickMark val="none"/>
        <c:minorTickMark val="none"/>
        <c:tickLblPos val="nextTo"/>
        <c:crossAx val="1949210480"/>
        <c:crosses val="autoZero"/>
        <c:auto val="1"/>
        <c:lblAlgn val="ctr"/>
        <c:lblOffset val="100"/>
        <c:noMultiLvlLbl val="0"/>
      </c:catAx>
      <c:spPr>
        <a:noFill/>
        <a:ln>
          <a:noFill/>
        </a:ln>
        <a:effectLst/>
      </c:spPr>
    </c:plotArea>
    <c:legend>
      <c:legendPos val="r"/>
      <c:layout>
        <c:manualLayout>
          <c:xMode val="edge"/>
          <c:yMode val="edge"/>
          <c:x val="7.2963673658440111E-3"/>
          <c:y val="0.94004447286412796"/>
          <c:w val="0.99130307241006643"/>
          <c:h val="5.93767592990730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[detections8.xlsx]Sheet2!PivotTable3</c:name>
    <c:fmtId val="6"/>
  </c:pivotSource>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en-US" dirty="0"/>
              <a:t>Classes Detected avg Confidence Ratio</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ivotFmts>
      <c:pivotFmt>
        <c:idx val="0"/>
        <c:spPr>
          <a:solidFill>
            <a:schemeClr val="accent1"/>
          </a:solidFill>
          <a:ln w="19050" cap="flat" cmpd="sng" algn="ctr">
            <a:solidFill>
              <a:schemeClr val="l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cap="flat" cmpd="sng" algn="ctr">
            <a:solidFill>
              <a:schemeClr val="l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19050" cap="flat" cmpd="sng" algn="ctr">
            <a:solidFill>
              <a:schemeClr val="l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609492563429571"/>
          <c:y val="0.1388888888888889"/>
          <c:w val="0.81854636920384949"/>
          <c:h val="0.66574876057159527"/>
        </c:manualLayout>
      </c:layout>
      <c:barChart>
        <c:barDir val="col"/>
        <c:grouping val="clustered"/>
        <c:varyColors val="0"/>
        <c:ser>
          <c:idx val="0"/>
          <c:order val="0"/>
          <c:tx>
            <c:strRef>
              <c:f>Sheet2!$B$1</c:f>
              <c:strCache>
                <c:ptCount val="1"/>
                <c:pt idx="0">
                  <c:v>Average of Confidence</c:v>
                </c:pt>
              </c:strCache>
            </c:strRef>
          </c:tx>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Sheet2!$A$2:$A$5</c:f>
              <c:strCache>
                <c:ptCount val="3"/>
                <c:pt idx="0">
                  <c:v>boots</c:v>
                </c:pt>
                <c:pt idx="1">
                  <c:v>helmet</c:v>
                </c:pt>
                <c:pt idx="2">
                  <c:v>vest</c:v>
                </c:pt>
              </c:strCache>
            </c:strRef>
          </c:cat>
          <c:val>
            <c:numRef>
              <c:f>Sheet2!$B$2:$B$5</c:f>
              <c:numCache>
                <c:formatCode>0.00%</c:formatCode>
                <c:ptCount val="3"/>
                <c:pt idx="0">
                  <c:v>0.36312631224140979</c:v>
                </c:pt>
                <c:pt idx="1">
                  <c:v>0.53064988421745041</c:v>
                </c:pt>
                <c:pt idx="2">
                  <c:v>0.46471842069451402</c:v>
                </c:pt>
              </c:numCache>
            </c:numRef>
          </c:val>
          <c:extLst>
            <c:ext xmlns:c16="http://schemas.microsoft.com/office/drawing/2014/chart" uri="{C3380CC4-5D6E-409C-BE32-E72D297353CC}">
              <c16:uniqueId val="{00000000-7E3A-4ED0-B0B4-13DFB3C52C36}"/>
            </c:ext>
          </c:extLst>
        </c:ser>
        <c:dLbls>
          <c:showLegendKey val="0"/>
          <c:showVal val="0"/>
          <c:showCatName val="0"/>
          <c:showSerName val="0"/>
          <c:showPercent val="0"/>
          <c:showBubbleSize val="0"/>
        </c:dLbls>
        <c:gapWidth val="150"/>
        <c:axId val="1949234000"/>
        <c:axId val="1949234480"/>
      </c:barChart>
      <c:lineChart>
        <c:grouping val="standard"/>
        <c:varyColors val="0"/>
        <c:ser>
          <c:idx val="1"/>
          <c:order val="1"/>
          <c:tx>
            <c:strRef>
              <c:f>Sheet2!$C$1</c:f>
              <c:strCache>
                <c:ptCount val="1"/>
                <c:pt idx="0">
                  <c:v>Count of Confidence2</c:v>
                </c:pt>
              </c:strCache>
            </c:strRef>
          </c:tx>
          <c:spPr>
            <a:ln w="15875" cap="rnd">
              <a:solidFill>
                <a:schemeClr val="accent2"/>
              </a:solidFill>
              <a:round/>
            </a:ln>
            <a:effectLst>
              <a:outerShdw blurRad="40000" dist="20000" dir="5400000" rotWithShape="0">
                <a:srgbClr val="000000">
                  <a:alpha val="38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Sheet2!$A$2:$A$5</c:f>
              <c:strCache>
                <c:ptCount val="3"/>
                <c:pt idx="0">
                  <c:v>boots</c:v>
                </c:pt>
                <c:pt idx="1">
                  <c:v>helmet</c:v>
                </c:pt>
                <c:pt idx="2">
                  <c:v>vest</c:v>
                </c:pt>
              </c:strCache>
            </c:strRef>
          </c:cat>
          <c:val>
            <c:numRef>
              <c:f>Sheet2!$C$2:$C$5</c:f>
              <c:numCache>
                <c:formatCode>General</c:formatCode>
                <c:ptCount val="3"/>
                <c:pt idx="0">
                  <c:v>66</c:v>
                </c:pt>
                <c:pt idx="1">
                  <c:v>147</c:v>
                </c:pt>
                <c:pt idx="2">
                  <c:v>164</c:v>
                </c:pt>
              </c:numCache>
            </c:numRef>
          </c:val>
          <c:smooth val="1"/>
          <c:extLst>
            <c:ext xmlns:c16="http://schemas.microsoft.com/office/drawing/2014/chart" uri="{C3380CC4-5D6E-409C-BE32-E72D297353CC}">
              <c16:uniqueId val="{00000001-7E3A-4ED0-B0B4-13DFB3C52C36}"/>
            </c:ext>
          </c:extLst>
        </c:ser>
        <c:dLbls>
          <c:showLegendKey val="0"/>
          <c:showVal val="0"/>
          <c:showCatName val="0"/>
          <c:showSerName val="0"/>
          <c:showPercent val="0"/>
          <c:showBubbleSize val="0"/>
        </c:dLbls>
        <c:marker val="1"/>
        <c:smooth val="0"/>
        <c:axId val="2019308480"/>
        <c:axId val="2019298880"/>
      </c:lineChart>
      <c:catAx>
        <c:axId val="1949234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949234480"/>
        <c:crosses val="autoZero"/>
        <c:auto val="1"/>
        <c:lblAlgn val="ctr"/>
        <c:lblOffset val="100"/>
        <c:noMultiLvlLbl val="0"/>
      </c:catAx>
      <c:valAx>
        <c:axId val="194923448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949234000"/>
        <c:crosses val="autoZero"/>
        <c:crossBetween val="between"/>
      </c:valAx>
      <c:valAx>
        <c:axId val="2019298880"/>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2019308480"/>
        <c:crosses val="max"/>
        <c:crossBetween val="between"/>
      </c:valAx>
      <c:catAx>
        <c:axId val="2019308480"/>
        <c:scaling>
          <c:orientation val="minMax"/>
        </c:scaling>
        <c:delete val="1"/>
        <c:axPos val="b"/>
        <c:numFmt formatCode="General" sourceLinked="1"/>
        <c:majorTickMark val="none"/>
        <c:minorTickMark val="none"/>
        <c:tickLblPos val="nextTo"/>
        <c:crossAx val="2019298880"/>
        <c:crosses val="autoZero"/>
        <c:auto val="1"/>
        <c:lblAlgn val="ctr"/>
        <c:lblOffset val="100"/>
        <c:noMultiLvlLbl val="0"/>
      </c:catAx>
      <c:spPr>
        <a:noFill/>
        <a:ln>
          <a:noFill/>
        </a:ln>
        <a:effectLst/>
      </c:spPr>
    </c:plotArea>
    <c:legend>
      <c:legendPos val="r"/>
      <c:layout>
        <c:manualLayout>
          <c:xMode val="edge"/>
          <c:yMode val="edge"/>
          <c:x val="0"/>
          <c:y val="0.91724482356372106"/>
          <c:w val="0.99386220472440945"/>
          <c:h val="6.828813065033538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[detections61.xlsx]Sheet2!PivotTable4</c:name>
    <c:fmtId val="6"/>
  </c:pivotSource>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en-US" sz="1862" b="1" i="0" u="none" strike="noStrike" kern="1200" cap="none" spc="20" baseline="0" dirty="0">
                <a:solidFill>
                  <a:prstClr val="black">
                    <a:lumMod val="50000"/>
                    <a:lumOff val="50000"/>
                  </a:prstClr>
                </a:solidFill>
              </a:rPr>
              <a:t>Classes Detected avg Confidence Ratio</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ivotFmts>
      <c:pivotFmt>
        <c:idx val="0"/>
        <c:spPr>
          <a:solidFill>
            <a:schemeClr val="accent1"/>
          </a:solidFill>
          <a:ln w="19050" cap="flat" cmpd="sng" algn="ctr">
            <a:solidFill>
              <a:schemeClr val="l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cap="flat" cmpd="sng" algn="ctr">
            <a:solidFill>
              <a:schemeClr val="l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19050" cap="flat" cmpd="sng" algn="ctr">
            <a:solidFill>
              <a:schemeClr val="l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7856030391478254E-2"/>
          <c:y val="9.4040688141440787E-2"/>
          <c:w val="0.85314034789522619"/>
          <c:h val="0.78178383516392558"/>
        </c:manualLayout>
      </c:layout>
      <c:barChart>
        <c:barDir val="col"/>
        <c:grouping val="clustered"/>
        <c:varyColors val="0"/>
        <c:ser>
          <c:idx val="0"/>
          <c:order val="0"/>
          <c:tx>
            <c:strRef>
              <c:f>Sheet2!$B$1</c:f>
              <c:strCache>
                <c:ptCount val="1"/>
                <c:pt idx="0">
                  <c:v>Average of Confidence</c:v>
                </c:pt>
              </c:strCache>
            </c:strRef>
          </c:tx>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Sheet2!$A$2:$A$6</c:f>
              <c:strCache>
                <c:ptCount val="4"/>
                <c:pt idx="0">
                  <c:v>glasses</c:v>
                </c:pt>
                <c:pt idx="1">
                  <c:v>gloves</c:v>
                </c:pt>
                <c:pt idx="2">
                  <c:v>helmet</c:v>
                </c:pt>
                <c:pt idx="3">
                  <c:v>vest</c:v>
                </c:pt>
              </c:strCache>
            </c:strRef>
          </c:cat>
          <c:val>
            <c:numRef>
              <c:f>Sheet2!$B$2:$B$6</c:f>
              <c:numCache>
                <c:formatCode>0.00%</c:formatCode>
                <c:ptCount val="4"/>
                <c:pt idx="0">
                  <c:v>0.54958121898104839</c:v>
                </c:pt>
                <c:pt idx="1">
                  <c:v>0.58465062852563532</c:v>
                </c:pt>
                <c:pt idx="2">
                  <c:v>0.82160607891379245</c:v>
                </c:pt>
                <c:pt idx="3">
                  <c:v>0.66567060634995623</c:v>
                </c:pt>
              </c:numCache>
            </c:numRef>
          </c:val>
          <c:extLst>
            <c:ext xmlns:c16="http://schemas.microsoft.com/office/drawing/2014/chart" uri="{C3380CC4-5D6E-409C-BE32-E72D297353CC}">
              <c16:uniqueId val="{00000000-64CA-4348-ADE3-2A470C9FC166}"/>
            </c:ext>
          </c:extLst>
        </c:ser>
        <c:dLbls>
          <c:showLegendKey val="0"/>
          <c:showVal val="0"/>
          <c:showCatName val="0"/>
          <c:showSerName val="0"/>
          <c:showPercent val="0"/>
          <c:showBubbleSize val="0"/>
        </c:dLbls>
        <c:gapWidth val="150"/>
        <c:axId val="2019294560"/>
        <c:axId val="2019297920"/>
      </c:barChart>
      <c:lineChart>
        <c:grouping val="standard"/>
        <c:varyColors val="0"/>
        <c:ser>
          <c:idx val="1"/>
          <c:order val="1"/>
          <c:tx>
            <c:strRef>
              <c:f>Sheet2!$C$1</c:f>
              <c:strCache>
                <c:ptCount val="1"/>
                <c:pt idx="0">
                  <c:v>Count of Class</c:v>
                </c:pt>
              </c:strCache>
            </c:strRef>
          </c:tx>
          <c:spPr>
            <a:ln w="15875" cap="rnd">
              <a:solidFill>
                <a:schemeClr val="accent2"/>
              </a:solidFill>
              <a:round/>
            </a:ln>
            <a:effectLst>
              <a:outerShdw blurRad="40000" dist="20000" dir="5400000" rotWithShape="0">
                <a:srgbClr val="000000">
                  <a:alpha val="38000"/>
                </a:srgbClr>
              </a:outerShdw>
            </a:effectLst>
          </c:spPr>
          <c:marker>
            <c:symbol val="none"/>
          </c:marker>
          <c:dLbls>
            <c:dLbl>
              <c:idx val="2"/>
              <c:layout>
                <c:manualLayout>
                  <c:x val="4.3407224811215103E-2"/>
                  <c:y val="-7.326000782951991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4CA-4348-ADE3-2A470C9FC16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Sheet2!$A$2:$A$6</c:f>
              <c:strCache>
                <c:ptCount val="4"/>
                <c:pt idx="0">
                  <c:v>glasses</c:v>
                </c:pt>
                <c:pt idx="1">
                  <c:v>gloves</c:v>
                </c:pt>
                <c:pt idx="2">
                  <c:v>helmet</c:v>
                </c:pt>
                <c:pt idx="3">
                  <c:v>vest</c:v>
                </c:pt>
              </c:strCache>
            </c:strRef>
          </c:cat>
          <c:val>
            <c:numRef>
              <c:f>Sheet2!$C$2:$C$6</c:f>
              <c:numCache>
                <c:formatCode>General</c:formatCode>
                <c:ptCount val="4"/>
                <c:pt idx="0">
                  <c:v>309</c:v>
                </c:pt>
                <c:pt idx="1">
                  <c:v>29</c:v>
                </c:pt>
                <c:pt idx="2">
                  <c:v>772</c:v>
                </c:pt>
                <c:pt idx="3">
                  <c:v>683</c:v>
                </c:pt>
              </c:numCache>
            </c:numRef>
          </c:val>
          <c:smooth val="1"/>
          <c:extLst>
            <c:ext xmlns:c16="http://schemas.microsoft.com/office/drawing/2014/chart" uri="{C3380CC4-5D6E-409C-BE32-E72D297353CC}">
              <c16:uniqueId val="{00000001-64CA-4348-ADE3-2A470C9FC166}"/>
            </c:ext>
          </c:extLst>
        </c:ser>
        <c:dLbls>
          <c:showLegendKey val="0"/>
          <c:showVal val="0"/>
          <c:showCatName val="0"/>
          <c:showSerName val="0"/>
          <c:showPercent val="0"/>
          <c:showBubbleSize val="0"/>
        </c:dLbls>
        <c:marker val="1"/>
        <c:smooth val="0"/>
        <c:axId val="2019292640"/>
        <c:axId val="2019291680"/>
      </c:lineChart>
      <c:catAx>
        <c:axId val="2019294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50000"/>
                    <a:lumOff val="50000"/>
                  </a:schemeClr>
                </a:solidFill>
                <a:latin typeface="+mn-lt"/>
                <a:ea typeface="+mn-ea"/>
                <a:cs typeface="+mn-cs"/>
              </a:defRPr>
            </a:pPr>
            <a:endParaRPr lang="en-US"/>
          </a:p>
        </c:txPr>
        <c:crossAx val="2019297920"/>
        <c:crosses val="autoZero"/>
        <c:auto val="1"/>
        <c:lblAlgn val="ctr"/>
        <c:lblOffset val="100"/>
        <c:noMultiLvlLbl val="0"/>
      </c:catAx>
      <c:valAx>
        <c:axId val="201929792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2019294560"/>
        <c:crosses val="autoZero"/>
        <c:crossBetween val="between"/>
      </c:valAx>
      <c:valAx>
        <c:axId val="2019291680"/>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2019292640"/>
        <c:crosses val="max"/>
        <c:crossBetween val="between"/>
      </c:valAx>
      <c:catAx>
        <c:axId val="2019292640"/>
        <c:scaling>
          <c:orientation val="minMax"/>
        </c:scaling>
        <c:delete val="1"/>
        <c:axPos val="b"/>
        <c:numFmt formatCode="General" sourceLinked="1"/>
        <c:majorTickMark val="none"/>
        <c:minorTickMark val="none"/>
        <c:tickLblPos val="nextTo"/>
        <c:crossAx val="2019291680"/>
        <c:crosses val="autoZero"/>
        <c:auto val="1"/>
        <c:lblAlgn val="ctr"/>
        <c:lblOffset val="100"/>
        <c:noMultiLvlLbl val="0"/>
      </c:catAx>
      <c:spPr>
        <a:noFill/>
        <a:ln>
          <a:noFill/>
        </a:ln>
        <a:effectLst/>
      </c:spPr>
    </c:plotArea>
    <c:legend>
      <c:legendPos val="r"/>
      <c:layout>
        <c:manualLayout>
          <c:xMode val="edge"/>
          <c:yMode val="edge"/>
          <c:x val="1.9090469302947412E-3"/>
          <c:y val="0.95636849358646148"/>
          <c:w val="0.99644689692169242"/>
          <c:h val="3.97044744847236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[detections81.xlsx]Sheet2!PivotTable1</c:name>
    <c:fmtId val="6"/>
  </c:pivotSource>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en-US"/>
              <a:t>Classes Detected avg Confidence Ratio</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ivotFmts>
      <c:pivotFmt>
        <c:idx val="0"/>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cap="flat" cmpd="sng" algn="ctr">
            <a:solidFill>
              <a:schemeClr val="l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cap="flat" cmpd="sng" algn="ctr">
            <a:solidFill>
              <a:schemeClr val="l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19050" cap="flat" cmpd="sng" algn="ctr">
            <a:solidFill>
              <a:schemeClr val="l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19050" cap="flat" cmpd="sng" algn="ctr">
            <a:solidFill>
              <a:schemeClr val="l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6.8127495480332298E-2"/>
          <c:y val="6.9654119656619606E-2"/>
          <c:w val="0.88584167657857393"/>
          <c:h val="0.8360726453820887"/>
        </c:manualLayout>
      </c:layout>
      <c:barChart>
        <c:barDir val="col"/>
        <c:grouping val="clustered"/>
        <c:varyColors val="0"/>
        <c:ser>
          <c:idx val="0"/>
          <c:order val="0"/>
          <c:tx>
            <c:strRef>
              <c:f>Sheet2!$B$1</c:f>
              <c:strCache>
                <c:ptCount val="1"/>
                <c:pt idx="0">
                  <c:v>Average of Confidence</c:v>
                </c:pt>
              </c:strCache>
            </c:strRef>
          </c:tx>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50000"/>
                        <a:lumOff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Sheet2!$A$2:$A$5</c:f>
              <c:strCache>
                <c:ptCount val="3"/>
                <c:pt idx="0">
                  <c:v>glasses</c:v>
                </c:pt>
                <c:pt idx="1">
                  <c:v>gloves</c:v>
                </c:pt>
                <c:pt idx="2">
                  <c:v>helmet</c:v>
                </c:pt>
              </c:strCache>
            </c:strRef>
          </c:cat>
          <c:val>
            <c:numRef>
              <c:f>Sheet2!$B$2:$B$5</c:f>
              <c:numCache>
                <c:formatCode>0.00%</c:formatCode>
                <c:ptCount val="3"/>
                <c:pt idx="0">
                  <c:v>0.4237613687670328</c:v>
                </c:pt>
                <c:pt idx="1">
                  <c:v>0.47486594553087275</c:v>
                </c:pt>
                <c:pt idx="2">
                  <c:v>0.91748614687212682</c:v>
                </c:pt>
              </c:numCache>
            </c:numRef>
          </c:val>
          <c:extLst>
            <c:ext xmlns:c16="http://schemas.microsoft.com/office/drawing/2014/chart" uri="{C3380CC4-5D6E-409C-BE32-E72D297353CC}">
              <c16:uniqueId val="{00000000-7CB8-4308-B260-E3CCD5B99D24}"/>
            </c:ext>
          </c:extLst>
        </c:ser>
        <c:dLbls>
          <c:showLegendKey val="0"/>
          <c:showVal val="0"/>
          <c:showCatName val="0"/>
          <c:showSerName val="0"/>
          <c:showPercent val="0"/>
          <c:showBubbleSize val="0"/>
        </c:dLbls>
        <c:gapWidth val="150"/>
        <c:axId val="1647601663"/>
        <c:axId val="1647596863"/>
      </c:barChart>
      <c:lineChart>
        <c:grouping val="standard"/>
        <c:varyColors val="0"/>
        <c:ser>
          <c:idx val="1"/>
          <c:order val="1"/>
          <c:tx>
            <c:strRef>
              <c:f>Sheet2!$C$1</c:f>
              <c:strCache>
                <c:ptCount val="1"/>
                <c:pt idx="0">
                  <c:v>Count of Class</c:v>
                </c:pt>
              </c:strCache>
            </c:strRef>
          </c:tx>
          <c:spPr>
            <a:ln w="15875" cap="rnd">
              <a:solidFill>
                <a:schemeClr val="accent2"/>
              </a:solidFill>
              <a:round/>
            </a:ln>
            <a:effectLst>
              <a:outerShdw blurRad="40000" dist="20000" dir="5400000" rotWithShape="0">
                <a:srgbClr val="000000">
                  <a:alpha val="38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Sheet2!$A$2:$A$5</c:f>
              <c:strCache>
                <c:ptCount val="3"/>
                <c:pt idx="0">
                  <c:v>glasses</c:v>
                </c:pt>
                <c:pt idx="1">
                  <c:v>gloves</c:v>
                </c:pt>
                <c:pt idx="2">
                  <c:v>helmet</c:v>
                </c:pt>
              </c:strCache>
            </c:strRef>
          </c:cat>
          <c:val>
            <c:numRef>
              <c:f>Sheet2!$C$2:$C$5</c:f>
              <c:numCache>
                <c:formatCode>General</c:formatCode>
                <c:ptCount val="3"/>
                <c:pt idx="0">
                  <c:v>246</c:v>
                </c:pt>
                <c:pt idx="1">
                  <c:v>204</c:v>
                </c:pt>
                <c:pt idx="2">
                  <c:v>344</c:v>
                </c:pt>
              </c:numCache>
            </c:numRef>
          </c:val>
          <c:smooth val="1"/>
          <c:extLst>
            <c:ext xmlns:c16="http://schemas.microsoft.com/office/drawing/2014/chart" uri="{C3380CC4-5D6E-409C-BE32-E72D297353CC}">
              <c16:uniqueId val="{00000001-7CB8-4308-B260-E3CCD5B99D24}"/>
            </c:ext>
          </c:extLst>
        </c:ser>
        <c:dLbls>
          <c:showLegendKey val="0"/>
          <c:showVal val="0"/>
          <c:showCatName val="0"/>
          <c:showSerName val="0"/>
          <c:showPercent val="0"/>
          <c:showBubbleSize val="0"/>
        </c:dLbls>
        <c:marker val="1"/>
        <c:smooth val="0"/>
        <c:axId val="1646300031"/>
        <c:axId val="1646308671"/>
      </c:lineChart>
      <c:catAx>
        <c:axId val="1647601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647596863"/>
        <c:crosses val="autoZero"/>
        <c:auto val="1"/>
        <c:lblAlgn val="ctr"/>
        <c:lblOffset val="100"/>
        <c:noMultiLvlLbl val="0"/>
      </c:catAx>
      <c:valAx>
        <c:axId val="1647596863"/>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647601663"/>
        <c:crosses val="autoZero"/>
        <c:crossBetween val="between"/>
      </c:valAx>
      <c:valAx>
        <c:axId val="1646308671"/>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646300031"/>
        <c:crosses val="max"/>
        <c:crossBetween val="between"/>
      </c:valAx>
      <c:catAx>
        <c:axId val="1646300031"/>
        <c:scaling>
          <c:orientation val="minMax"/>
        </c:scaling>
        <c:delete val="1"/>
        <c:axPos val="b"/>
        <c:numFmt formatCode="General" sourceLinked="1"/>
        <c:majorTickMark val="none"/>
        <c:minorTickMark val="none"/>
        <c:tickLblPos val="nextTo"/>
        <c:crossAx val="1646308671"/>
        <c:crosses val="autoZero"/>
        <c:auto val="1"/>
        <c:lblAlgn val="ctr"/>
        <c:lblOffset val="100"/>
        <c:noMultiLvlLbl val="0"/>
      </c:catAx>
      <c:spPr>
        <a:noFill/>
        <a:ln>
          <a:noFill/>
        </a:ln>
        <a:effectLst/>
      </c:spPr>
    </c:plotArea>
    <c:legend>
      <c:legendPos val="r"/>
      <c:layout>
        <c:manualLayout>
          <c:xMode val="edge"/>
          <c:yMode val="edge"/>
          <c:x val="1.2658541332942603E-2"/>
          <c:y val="0.95214413772766093"/>
          <c:w val="0.97117457663483975"/>
          <c:h val="2.713309204598676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5">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75000"/>
            <a:lumOff val="25000"/>
          </a:schemeClr>
        </a:solidFill>
      </a:ln>
    </cs:spPr>
  </cs:downBar>
  <cs:dropLine>
    <cs:lnRef idx="0"/>
    <cs:fillRef idx="0"/>
    <cs:effectRef idx="0"/>
    <cs:fontRef idx="minor">
      <a:schemeClr val="dk1"/>
    </cs:fontRef>
    <cs:spPr>
      <a:ln w="9525">
        <a:solidFill>
          <a:schemeClr val="tx1">
            <a:lumMod val="75000"/>
            <a:lumOff val="25000"/>
          </a:schemeClr>
        </a:solidFill>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75000"/>
            <a:lumOff val="2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25">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75000"/>
            <a:lumOff val="25000"/>
          </a:schemeClr>
        </a:solidFill>
      </a:ln>
    </cs:spPr>
  </cs:downBar>
  <cs:dropLine>
    <cs:lnRef idx="0"/>
    <cs:fillRef idx="0"/>
    <cs:effectRef idx="0"/>
    <cs:fontRef idx="minor">
      <a:schemeClr val="dk1"/>
    </cs:fontRef>
    <cs:spPr>
      <a:ln w="9525">
        <a:solidFill>
          <a:schemeClr val="tx1">
            <a:lumMod val="75000"/>
            <a:lumOff val="25000"/>
          </a:schemeClr>
        </a:solidFill>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75000"/>
            <a:lumOff val="2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25">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75000"/>
            <a:lumOff val="25000"/>
          </a:schemeClr>
        </a:solidFill>
      </a:ln>
    </cs:spPr>
  </cs:downBar>
  <cs:dropLine>
    <cs:lnRef idx="0"/>
    <cs:fillRef idx="0"/>
    <cs:effectRef idx="0"/>
    <cs:fontRef idx="minor">
      <a:schemeClr val="dk1"/>
    </cs:fontRef>
    <cs:spPr>
      <a:ln w="9525">
        <a:solidFill>
          <a:schemeClr val="tx1">
            <a:lumMod val="75000"/>
            <a:lumOff val="25000"/>
          </a:schemeClr>
        </a:solidFill>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75000"/>
            <a:lumOff val="2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25">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75000"/>
            <a:lumOff val="25000"/>
          </a:schemeClr>
        </a:solidFill>
      </a:ln>
    </cs:spPr>
  </cs:downBar>
  <cs:dropLine>
    <cs:lnRef idx="0"/>
    <cs:fillRef idx="0"/>
    <cs:effectRef idx="0"/>
    <cs:fontRef idx="minor">
      <a:schemeClr val="dk1"/>
    </cs:fontRef>
    <cs:spPr>
      <a:ln w="9525">
        <a:solidFill>
          <a:schemeClr val="tx1">
            <a:lumMod val="75000"/>
            <a:lumOff val="25000"/>
          </a:schemeClr>
        </a:solidFill>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75000"/>
            <a:lumOff val="2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325">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75000"/>
            <a:lumOff val="25000"/>
          </a:schemeClr>
        </a:solidFill>
      </a:ln>
    </cs:spPr>
  </cs:downBar>
  <cs:dropLine>
    <cs:lnRef idx="0"/>
    <cs:fillRef idx="0"/>
    <cs:effectRef idx="0"/>
    <cs:fontRef idx="minor">
      <a:schemeClr val="dk1"/>
    </cs:fontRef>
    <cs:spPr>
      <a:ln w="9525">
        <a:solidFill>
          <a:schemeClr val="tx1">
            <a:lumMod val="75000"/>
            <a:lumOff val="25000"/>
          </a:schemeClr>
        </a:solidFill>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75000"/>
            <a:lumOff val="2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25">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75000"/>
            <a:lumOff val="25000"/>
          </a:schemeClr>
        </a:solidFill>
      </a:ln>
    </cs:spPr>
  </cs:downBar>
  <cs:dropLine>
    <cs:lnRef idx="0"/>
    <cs:fillRef idx="0"/>
    <cs:effectRef idx="0"/>
    <cs:fontRef idx="minor">
      <a:schemeClr val="dk1"/>
    </cs:fontRef>
    <cs:spPr>
      <a:ln w="9525">
        <a:solidFill>
          <a:schemeClr val="tx1">
            <a:lumMod val="75000"/>
            <a:lumOff val="25000"/>
          </a:schemeClr>
        </a:solidFill>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75000"/>
            <a:lumOff val="2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BAD76D-823A-4C3C-827A-4CC36819ADA0}"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F1E7DC32-E759-4CC3-9CBB-8CDEC535FEDB}">
      <dgm:prSet phldrT="[Text]"/>
      <dgm:spPr>
        <a:solidFill>
          <a:srgbClr val="BBF6B2"/>
        </a:solidFill>
        <a:ln>
          <a:solidFill>
            <a:schemeClr val="tx1"/>
          </a:solidFill>
        </a:ln>
      </dgm:spPr>
      <dgm:t>
        <a:bodyPr/>
        <a:lstStyle/>
        <a:p>
          <a:r>
            <a:rPr lang="en-US" b="1" dirty="0">
              <a:solidFill>
                <a:schemeClr val="tx1"/>
              </a:solidFill>
            </a:rPr>
            <a:t>Sensor Based</a:t>
          </a:r>
        </a:p>
        <a:p>
          <a:r>
            <a:rPr lang="en-US" b="1" dirty="0">
              <a:solidFill>
                <a:schemeClr val="tx1"/>
              </a:solidFill>
            </a:rPr>
            <a:t>PPE Detection</a:t>
          </a:r>
        </a:p>
      </dgm:t>
    </dgm:pt>
    <dgm:pt modelId="{33E42AAD-02EC-4358-A496-F4EEF9627AB1}" type="parTrans" cxnId="{CBEDF17A-C242-4942-A5AA-B63180E192C2}">
      <dgm:prSet/>
      <dgm:spPr/>
      <dgm:t>
        <a:bodyPr/>
        <a:lstStyle/>
        <a:p>
          <a:endParaRPr lang="en-US" b="1">
            <a:solidFill>
              <a:schemeClr val="tx1"/>
            </a:solidFill>
          </a:endParaRPr>
        </a:p>
      </dgm:t>
    </dgm:pt>
    <dgm:pt modelId="{FD950774-4BF1-4F76-9C8E-DE289502E614}" type="sibTrans" cxnId="{CBEDF17A-C242-4942-A5AA-B63180E192C2}">
      <dgm:prSet/>
      <dgm:spPr/>
      <dgm:t>
        <a:bodyPr/>
        <a:lstStyle/>
        <a:p>
          <a:endParaRPr lang="en-US" b="1">
            <a:solidFill>
              <a:schemeClr val="tx1"/>
            </a:solidFill>
          </a:endParaRPr>
        </a:p>
      </dgm:t>
    </dgm:pt>
    <dgm:pt modelId="{DFC28BD8-7B72-409F-9496-988CE02FADAF}">
      <dgm:prSet phldrT="[Text]"/>
      <dgm:spPr>
        <a:solidFill>
          <a:srgbClr val="1FE1D7"/>
        </a:solidFill>
        <a:ln>
          <a:solidFill>
            <a:schemeClr val="tx1"/>
          </a:solidFill>
        </a:ln>
      </dgm:spPr>
      <dgm:t>
        <a:bodyPr/>
        <a:lstStyle/>
        <a:p>
          <a:r>
            <a:rPr lang="en-US" b="1" dirty="0">
              <a:solidFill>
                <a:schemeClr val="tx1"/>
              </a:solidFill>
            </a:rPr>
            <a:t>RFID</a:t>
          </a:r>
        </a:p>
      </dgm:t>
    </dgm:pt>
    <dgm:pt modelId="{231229BD-7BE7-42C4-8311-DD6A2CD6C834}" type="parTrans" cxnId="{80A39517-324D-47C4-B134-44E12E457B18}">
      <dgm:prSet/>
      <dgm:spPr/>
      <dgm:t>
        <a:bodyPr/>
        <a:lstStyle/>
        <a:p>
          <a:endParaRPr lang="en-US" b="1">
            <a:solidFill>
              <a:schemeClr val="tx1"/>
            </a:solidFill>
          </a:endParaRPr>
        </a:p>
      </dgm:t>
    </dgm:pt>
    <dgm:pt modelId="{F1DB6541-83E5-4C03-AAD7-592DFD9D4F1E}" type="sibTrans" cxnId="{80A39517-324D-47C4-B134-44E12E457B18}">
      <dgm:prSet/>
      <dgm:spPr/>
      <dgm:t>
        <a:bodyPr/>
        <a:lstStyle/>
        <a:p>
          <a:endParaRPr lang="en-US" b="1">
            <a:solidFill>
              <a:schemeClr val="tx1"/>
            </a:solidFill>
          </a:endParaRPr>
        </a:p>
      </dgm:t>
    </dgm:pt>
    <dgm:pt modelId="{116F162E-196F-493E-99DC-ECA2252B98B1}">
      <dgm:prSet phldrT="[Text]"/>
      <dgm:spPr>
        <a:solidFill>
          <a:schemeClr val="bg1">
            <a:lumMod val="65000"/>
          </a:schemeClr>
        </a:solidFill>
        <a:ln>
          <a:solidFill>
            <a:schemeClr val="tx1"/>
          </a:solidFill>
        </a:ln>
      </dgm:spPr>
      <dgm:t>
        <a:bodyPr/>
        <a:lstStyle/>
        <a:p>
          <a:r>
            <a:rPr lang="en-US" b="1" dirty="0">
              <a:solidFill>
                <a:schemeClr val="tx1"/>
              </a:solidFill>
            </a:rPr>
            <a:t>GPS Tracker</a:t>
          </a:r>
        </a:p>
      </dgm:t>
    </dgm:pt>
    <dgm:pt modelId="{E8341A2C-CF1E-46CA-82C6-CFBEFCF83AB1}" type="parTrans" cxnId="{DF23F3FB-FFB8-497A-A8FE-A49A54FE6B6E}">
      <dgm:prSet/>
      <dgm:spPr/>
      <dgm:t>
        <a:bodyPr/>
        <a:lstStyle/>
        <a:p>
          <a:endParaRPr lang="en-US" b="1">
            <a:solidFill>
              <a:schemeClr val="tx1"/>
            </a:solidFill>
          </a:endParaRPr>
        </a:p>
      </dgm:t>
    </dgm:pt>
    <dgm:pt modelId="{3109A8E1-CF7C-454A-A9BF-4F1689D3ABF4}" type="sibTrans" cxnId="{DF23F3FB-FFB8-497A-A8FE-A49A54FE6B6E}">
      <dgm:prSet/>
      <dgm:spPr/>
      <dgm:t>
        <a:bodyPr/>
        <a:lstStyle/>
        <a:p>
          <a:endParaRPr lang="en-US" b="1">
            <a:solidFill>
              <a:schemeClr val="tx1"/>
            </a:solidFill>
          </a:endParaRPr>
        </a:p>
      </dgm:t>
    </dgm:pt>
    <dgm:pt modelId="{E86AB5E4-BE5A-470C-9DC5-EE733428351B}">
      <dgm:prSet phldrT="[Text]"/>
      <dgm:spPr>
        <a:solidFill>
          <a:srgbClr val="1FE1D7"/>
        </a:solidFill>
        <a:ln>
          <a:solidFill>
            <a:schemeClr val="tx1"/>
          </a:solidFill>
        </a:ln>
      </dgm:spPr>
      <dgm:t>
        <a:bodyPr/>
        <a:lstStyle/>
        <a:p>
          <a:r>
            <a:rPr lang="en-US" b="1" dirty="0">
              <a:solidFill>
                <a:schemeClr val="tx1"/>
              </a:solidFill>
            </a:rPr>
            <a:t>Bluetooth</a:t>
          </a:r>
        </a:p>
      </dgm:t>
    </dgm:pt>
    <dgm:pt modelId="{C8E85C7D-7146-4BEB-9974-D34269E81A74}" type="parTrans" cxnId="{34934237-BCF7-42AF-9A48-B09C0F469840}">
      <dgm:prSet/>
      <dgm:spPr/>
      <dgm:t>
        <a:bodyPr/>
        <a:lstStyle/>
        <a:p>
          <a:endParaRPr lang="en-US" b="1">
            <a:solidFill>
              <a:schemeClr val="tx1"/>
            </a:solidFill>
          </a:endParaRPr>
        </a:p>
      </dgm:t>
    </dgm:pt>
    <dgm:pt modelId="{C5A0EBCF-69BB-43D6-B912-5156B17438F0}" type="sibTrans" cxnId="{34934237-BCF7-42AF-9A48-B09C0F469840}">
      <dgm:prSet/>
      <dgm:spPr/>
      <dgm:t>
        <a:bodyPr/>
        <a:lstStyle/>
        <a:p>
          <a:endParaRPr lang="en-US" b="1">
            <a:solidFill>
              <a:schemeClr val="tx1"/>
            </a:solidFill>
          </a:endParaRPr>
        </a:p>
      </dgm:t>
    </dgm:pt>
    <dgm:pt modelId="{E8E73DC4-B07F-4B28-BE02-7A5B64704725}">
      <dgm:prSet phldrT="[Text]"/>
      <dgm:spPr>
        <a:solidFill>
          <a:schemeClr val="bg1">
            <a:lumMod val="65000"/>
          </a:schemeClr>
        </a:solidFill>
        <a:ln>
          <a:solidFill>
            <a:schemeClr val="tx1"/>
          </a:solidFill>
        </a:ln>
      </dgm:spPr>
      <dgm:t>
        <a:bodyPr/>
        <a:lstStyle/>
        <a:p>
          <a:r>
            <a:rPr lang="en-US" b="1" dirty="0">
              <a:solidFill>
                <a:schemeClr val="tx1"/>
              </a:solidFill>
            </a:rPr>
            <a:t>Proximity Sensors</a:t>
          </a:r>
        </a:p>
      </dgm:t>
    </dgm:pt>
    <dgm:pt modelId="{67939B86-2A2A-4DD2-BE13-ABD7F14273FA}" type="parTrans" cxnId="{DEE1EF80-5F31-464D-8310-1836352E6E13}">
      <dgm:prSet/>
      <dgm:spPr/>
      <dgm:t>
        <a:bodyPr/>
        <a:lstStyle/>
        <a:p>
          <a:endParaRPr lang="en-US" b="1">
            <a:solidFill>
              <a:schemeClr val="tx1"/>
            </a:solidFill>
          </a:endParaRPr>
        </a:p>
      </dgm:t>
    </dgm:pt>
    <dgm:pt modelId="{0E301F20-DCE8-44C9-9793-F833E4755B1E}" type="sibTrans" cxnId="{DEE1EF80-5F31-464D-8310-1836352E6E13}">
      <dgm:prSet/>
      <dgm:spPr/>
      <dgm:t>
        <a:bodyPr/>
        <a:lstStyle/>
        <a:p>
          <a:endParaRPr lang="en-US" b="1">
            <a:solidFill>
              <a:schemeClr val="tx1"/>
            </a:solidFill>
          </a:endParaRPr>
        </a:p>
      </dgm:t>
    </dgm:pt>
    <dgm:pt modelId="{FC1FC699-27CC-4996-B1E4-DDB9253CE09B}">
      <dgm:prSet phldrT="[Text]"/>
      <dgm:spPr>
        <a:solidFill>
          <a:srgbClr val="1FE1D7"/>
        </a:solidFill>
        <a:ln>
          <a:solidFill>
            <a:schemeClr val="tx1"/>
          </a:solidFill>
        </a:ln>
      </dgm:spPr>
      <dgm:t>
        <a:bodyPr/>
        <a:lstStyle/>
        <a:p>
          <a:r>
            <a:rPr lang="en-US" b="1" dirty="0">
              <a:solidFill>
                <a:schemeClr val="tx1"/>
              </a:solidFill>
            </a:rPr>
            <a:t>Pressure Sensors</a:t>
          </a:r>
        </a:p>
      </dgm:t>
    </dgm:pt>
    <dgm:pt modelId="{947E4309-D46D-4530-86B9-E05EBEB73743}" type="parTrans" cxnId="{2C6D3BAD-5688-4114-8A72-93B1D2106A3E}">
      <dgm:prSet/>
      <dgm:spPr/>
      <dgm:t>
        <a:bodyPr/>
        <a:lstStyle/>
        <a:p>
          <a:endParaRPr lang="en-US" b="1">
            <a:solidFill>
              <a:schemeClr val="tx1"/>
            </a:solidFill>
          </a:endParaRPr>
        </a:p>
      </dgm:t>
    </dgm:pt>
    <dgm:pt modelId="{6D6934DE-4D93-4F56-806A-1D59F92AE431}" type="sibTrans" cxnId="{2C6D3BAD-5688-4114-8A72-93B1D2106A3E}">
      <dgm:prSet/>
      <dgm:spPr/>
      <dgm:t>
        <a:bodyPr/>
        <a:lstStyle/>
        <a:p>
          <a:endParaRPr lang="en-US" b="1">
            <a:solidFill>
              <a:schemeClr val="tx1"/>
            </a:solidFill>
          </a:endParaRPr>
        </a:p>
      </dgm:t>
    </dgm:pt>
    <dgm:pt modelId="{CCB8ACE8-75CE-4120-9815-E0ADFD1D9C2E}" type="pres">
      <dgm:prSet presAssocID="{4DBAD76D-823A-4C3C-827A-4CC36819ADA0}" presName="Name0" presStyleCnt="0">
        <dgm:presLayoutVars>
          <dgm:chPref val="1"/>
          <dgm:dir/>
          <dgm:animOne val="branch"/>
          <dgm:animLvl val="lvl"/>
          <dgm:resizeHandles val="exact"/>
        </dgm:presLayoutVars>
      </dgm:prSet>
      <dgm:spPr/>
    </dgm:pt>
    <dgm:pt modelId="{0B2A0855-60B4-4DE7-B075-6A211427752B}" type="pres">
      <dgm:prSet presAssocID="{F1E7DC32-E759-4CC3-9CBB-8CDEC535FEDB}" presName="root1" presStyleCnt="0"/>
      <dgm:spPr/>
    </dgm:pt>
    <dgm:pt modelId="{DEB2DE1F-5AD0-403A-A109-0085B39C19EF}" type="pres">
      <dgm:prSet presAssocID="{F1E7DC32-E759-4CC3-9CBB-8CDEC535FEDB}" presName="LevelOneTextNode" presStyleLbl="node0" presStyleIdx="0" presStyleCnt="1">
        <dgm:presLayoutVars>
          <dgm:chPref val="3"/>
        </dgm:presLayoutVars>
      </dgm:prSet>
      <dgm:spPr/>
    </dgm:pt>
    <dgm:pt modelId="{47B7CDF1-BDA4-4ED1-8C39-F949AA2A04FE}" type="pres">
      <dgm:prSet presAssocID="{F1E7DC32-E759-4CC3-9CBB-8CDEC535FEDB}" presName="level2hierChild" presStyleCnt="0"/>
      <dgm:spPr/>
    </dgm:pt>
    <dgm:pt modelId="{38F2E370-8C99-45B7-A74E-9F9C54AF2332}" type="pres">
      <dgm:prSet presAssocID="{231229BD-7BE7-42C4-8311-DD6A2CD6C834}" presName="conn2-1" presStyleLbl="parChTrans1D2" presStyleIdx="0" presStyleCnt="5"/>
      <dgm:spPr/>
    </dgm:pt>
    <dgm:pt modelId="{88478B8C-E123-42A0-A95E-116BE46A8DFA}" type="pres">
      <dgm:prSet presAssocID="{231229BD-7BE7-42C4-8311-DD6A2CD6C834}" presName="connTx" presStyleLbl="parChTrans1D2" presStyleIdx="0" presStyleCnt="5"/>
      <dgm:spPr/>
    </dgm:pt>
    <dgm:pt modelId="{B6CB83D3-04AA-4AC2-9946-23C835D44022}" type="pres">
      <dgm:prSet presAssocID="{DFC28BD8-7B72-409F-9496-988CE02FADAF}" presName="root2" presStyleCnt="0"/>
      <dgm:spPr/>
    </dgm:pt>
    <dgm:pt modelId="{ED78BFD0-BC44-42A3-86E4-EB09B6F24810}" type="pres">
      <dgm:prSet presAssocID="{DFC28BD8-7B72-409F-9496-988CE02FADAF}" presName="LevelTwoTextNode" presStyleLbl="node2" presStyleIdx="0" presStyleCnt="5" custScaleY="96351">
        <dgm:presLayoutVars>
          <dgm:chPref val="3"/>
        </dgm:presLayoutVars>
      </dgm:prSet>
      <dgm:spPr/>
    </dgm:pt>
    <dgm:pt modelId="{A3BC8232-A902-4F2D-86CA-083373FB6A3D}" type="pres">
      <dgm:prSet presAssocID="{DFC28BD8-7B72-409F-9496-988CE02FADAF}" presName="level3hierChild" presStyleCnt="0"/>
      <dgm:spPr/>
    </dgm:pt>
    <dgm:pt modelId="{E85B2331-19AF-48C5-A0A4-125FBA7D1ED2}" type="pres">
      <dgm:prSet presAssocID="{E8341A2C-CF1E-46CA-82C6-CFBEFCF83AB1}" presName="conn2-1" presStyleLbl="parChTrans1D2" presStyleIdx="1" presStyleCnt="5"/>
      <dgm:spPr/>
    </dgm:pt>
    <dgm:pt modelId="{8C7F07F4-8F96-491D-A779-37D422C7441E}" type="pres">
      <dgm:prSet presAssocID="{E8341A2C-CF1E-46CA-82C6-CFBEFCF83AB1}" presName="connTx" presStyleLbl="parChTrans1D2" presStyleIdx="1" presStyleCnt="5"/>
      <dgm:spPr/>
    </dgm:pt>
    <dgm:pt modelId="{CFA5EDFA-26C4-4DEB-A8A5-55728327CA3E}" type="pres">
      <dgm:prSet presAssocID="{116F162E-196F-493E-99DC-ECA2252B98B1}" presName="root2" presStyleCnt="0"/>
      <dgm:spPr/>
    </dgm:pt>
    <dgm:pt modelId="{82B4539C-F5BB-4267-BE69-E4E8CB997F57}" type="pres">
      <dgm:prSet presAssocID="{116F162E-196F-493E-99DC-ECA2252B98B1}" presName="LevelTwoTextNode" presStyleLbl="node2" presStyleIdx="1" presStyleCnt="5" custScaleY="95610">
        <dgm:presLayoutVars>
          <dgm:chPref val="3"/>
        </dgm:presLayoutVars>
      </dgm:prSet>
      <dgm:spPr/>
    </dgm:pt>
    <dgm:pt modelId="{5FDE4B1B-4EE0-4F31-8EA0-7FA822156D38}" type="pres">
      <dgm:prSet presAssocID="{116F162E-196F-493E-99DC-ECA2252B98B1}" presName="level3hierChild" presStyleCnt="0"/>
      <dgm:spPr/>
    </dgm:pt>
    <dgm:pt modelId="{B9AB2ED9-BF89-41DF-91E6-51185C12C46B}" type="pres">
      <dgm:prSet presAssocID="{C8E85C7D-7146-4BEB-9974-D34269E81A74}" presName="conn2-1" presStyleLbl="parChTrans1D2" presStyleIdx="2" presStyleCnt="5"/>
      <dgm:spPr/>
    </dgm:pt>
    <dgm:pt modelId="{EA7D4A1E-A9B5-4EBC-A62A-2334CE692785}" type="pres">
      <dgm:prSet presAssocID="{C8E85C7D-7146-4BEB-9974-D34269E81A74}" presName="connTx" presStyleLbl="parChTrans1D2" presStyleIdx="2" presStyleCnt="5"/>
      <dgm:spPr/>
    </dgm:pt>
    <dgm:pt modelId="{BBB2F7A3-81A8-4434-B269-D372D0AB35CA}" type="pres">
      <dgm:prSet presAssocID="{E86AB5E4-BE5A-470C-9DC5-EE733428351B}" presName="root2" presStyleCnt="0"/>
      <dgm:spPr/>
    </dgm:pt>
    <dgm:pt modelId="{FF3EC0EB-CEAE-4789-AE60-4C41E3B10A71}" type="pres">
      <dgm:prSet presAssocID="{E86AB5E4-BE5A-470C-9DC5-EE733428351B}" presName="LevelTwoTextNode" presStyleLbl="node2" presStyleIdx="2" presStyleCnt="5" custScaleY="94777">
        <dgm:presLayoutVars>
          <dgm:chPref val="3"/>
        </dgm:presLayoutVars>
      </dgm:prSet>
      <dgm:spPr/>
    </dgm:pt>
    <dgm:pt modelId="{633CA39F-DDE3-4AF9-AFD5-58DD554230D2}" type="pres">
      <dgm:prSet presAssocID="{E86AB5E4-BE5A-470C-9DC5-EE733428351B}" presName="level3hierChild" presStyleCnt="0"/>
      <dgm:spPr/>
    </dgm:pt>
    <dgm:pt modelId="{5951DA97-A42F-4E8E-B599-B88B467756E8}" type="pres">
      <dgm:prSet presAssocID="{67939B86-2A2A-4DD2-BE13-ABD7F14273FA}" presName="conn2-1" presStyleLbl="parChTrans1D2" presStyleIdx="3" presStyleCnt="5"/>
      <dgm:spPr/>
    </dgm:pt>
    <dgm:pt modelId="{DB79D3F7-1A38-40F6-807B-1E5CE8DDDB76}" type="pres">
      <dgm:prSet presAssocID="{67939B86-2A2A-4DD2-BE13-ABD7F14273FA}" presName="connTx" presStyleLbl="parChTrans1D2" presStyleIdx="3" presStyleCnt="5"/>
      <dgm:spPr/>
    </dgm:pt>
    <dgm:pt modelId="{1F354AA4-0997-41A7-8BC4-2558AE470CC5}" type="pres">
      <dgm:prSet presAssocID="{E8E73DC4-B07F-4B28-BE02-7A5B64704725}" presName="root2" presStyleCnt="0"/>
      <dgm:spPr/>
    </dgm:pt>
    <dgm:pt modelId="{6B665B2C-4865-461F-AF50-3D5F28753A58}" type="pres">
      <dgm:prSet presAssocID="{E8E73DC4-B07F-4B28-BE02-7A5B64704725}" presName="LevelTwoTextNode" presStyleLbl="node2" presStyleIdx="3" presStyleCnt="5" custScaleY="92362">
        <dgm:presLayoutVars>
          <dgm:chPref val="3"/>
        </dgm:presLayoutVars>
      </dgm:prSet>
      <dgm:spPr/>
    </dgm:pt>
    <dgm:pt modelId="{7C60CFEC-7D79-440E-895D-ADC027972A7B}" type="pres">
      <dgm:prSet presAssocID="{E8E73DC4-B07F-4B28-BE02-7A5B64704725}" presName="level3hierChild" presStyleCnt="0"/>
      <dgm:spPr/>
    </dgm:pt>
    <dgm:pt modelId="{B25B2816-A64E-4412-AE64-B12079573130}" type="pres">
      <dgm:prSet presAssocID="{947E4309-D46D-4530-86B9-E05EBEB73743}" presName="conn2-1" presStyleLbl="parChTrans1D2" presStyleIdx="4" presStyleCnt="5"/>
      <dgm:spPr/>
    </dgm:pt>
    <dgm:pt modelId="{8AF387D6-C7F1-4050-B28C-12F99769887E}" type="pres">
      <dgm:prSet presAssocID="{947E4309-D46D-4530-86B9-E05EBEB73743}" presName="connTx" presStyleLbl="parChTrans1D2" presStyleIdx="4" presStyleCnt="5"/>
      <dgm:spPr/>
    </dgm:pt>
    <dgm:pt modelId="{3CF9E06C-79CE-4E19-853A-E8B6BE632A4F}" type="pres">
      <dgm:prSet presAssocID="{FC1FC699-27CC-4996-B1E4-DDB9253CE09B}" presName="root2" presStyleCnt="0"/>
      <dgm:spPr/>
    </dgm:pt>
    <dgm:pt modelId="{DFD03CCC-3B3E-4255-A489-96D2864FC948}" type="pres">
      <dgm:prSet presAssocID="{FC1FC699-27CC-4996-B1E4-DDB9253CE09B}" presName="LevelTwoTextNode" presStyleLbl="node2" presStyleIdx="4" presStyleCnt="5" custScaleY="92558">
        <dgm:presLayoutVars>
          <dgm:chPref val="3"/>
        </dgm:presLayoutVars>
      </dgm:prSet>
      <dgm:spPr/>
    </dgm:pt>
    <dgm:pt modelId="{7F63A503-C488-44B9-94BD-997F1AC6DB06}" type="pres">
      <dgm:prSet presAssocID="{FC1FC699-27CC-4996-B1E4-DDB9253CE09B}" presName="level3hierChild" presStyleCnt="0"/>
      <dgm:spPr/>
    </dgm:pt>
  </dgm:ptLst>
  <dgm:cxnLst>
    <dgm:cxn modelId="{DC624806-C10E-4670-8E78-97C8D5853EB1}" type="presOf" srcId="{C8E85C7D-7146-4BEB-9974-D34269E81A74}" destId="{EA7D4A1E-A9B5-4EBC-A62A-2334CE692785}" srcOrd="1" destOrd="0" presId="urn:microsoft.com/office/officeart/2008/layout/HorizontalMultiLevelHierarchy"/>
    <dgm:cxn modelId="{180CE608-F388-4B42-A47B-B1BA28698CD4}" type="presOf" srcId="{4DBAD76D-823A-4C3C-827A-4CC36819ADA0}" destId="{CCB8ACE8-75CE-4120-9815-E0ADFD1D9C2E}" srcOrd="0" destOrd="0" presId="urn:microsoft.com/office/officeart/2008/layout/HorizontalMultiLevelHierarchy"/>
    <dgm:cxn modelId="{444D7E0B-5E96-4EB6-92E6-9FE4A3CD4B98}" type="presOf" srcId="{F1E7DC32-E759-4CC3-9CBB-8CDEC535FEDB}" destId="{DEB2DE1F-5AD0-403A-A109-0085B39C19EF}" srcOrd="0" destOrd="0" presId="urn:microsoft.com/office/officeart/2008/layout/HorizontalMultiLevelHierarchy"/>
    <dgm:cxn modelId="{E45F9914-08DF-4775-95CB-327E2CEA3F2D}" type="presOf" srcId="{C8E85C7D-7146-4BEB-9974-D34269E81A74}" destId="{B9AB2ED9-BF89-41DF-91E6-51185C12C46B}" srcOrd="0" destOrd="0" presId="urn:microsoft.com/office/officeart/2008/layout/HorizontalMultiLevelHierarchy"/>
    <dgm:cxn modelId="{80A39517-324D-47C4-B134-44E12E457B18}" srcId="{F1E7DC32-E759-4CC3-9CBB-8CDEC535FEDB}" destId="{DFC28BD8-7B72-409F-9496-988CE02FADAF}" srcOrd="0" destOrd="0" parTransId="{231229BD-7BE7-42C4-8311-DD6A2CD6C834}" sibTransId="{F1DB6541-83E5-4C03-AAD7-592DFD9D4F1E}"/>
    <dgm:cxn modelId="{972A7218-B188-4C72-98F2-28E07A31E53E}" type="presOf" srcId="{E86AB5E4-BE5A-470C-9DC5-EE733428351B}" destId="{FF3EC0EB-CEAE-4789-AE60-4C41E3B10A71}" srcOrd="0" destOrd="0" presId="urn:microsoft.com/office/officeart/2008/layout/HorizontalMultiLevelHierarchy"/>
    <dgm:cxn modelId="{9037DE25-D73B-4415-A47F-39C1BDDF9A82}" type="presOf" srcId="{947E4309-D46D-4530-86B9-E05EBEB73743}" destId="{B25B2816-A64E-4412-AE64-B12079573130}" srcOrd="0" destOrd="0" presId="urn:microsoft.com/office/officeart/2008/layout/HorizontalMultiLevelHierarchy"/>
    <dgm:cxn modelId="{34934237-BCF7-42AF-9A48-B09C0F469840}" srcId="{F1E7DC32-E759-4CC3-9CBB-8CDEC535FEDB}" destId="{E86AB5E4-BE5A-470C-9DC5-EE733428351B}" srcOrd="2" destOrd="0" parTransId="{C8E85C7D-7146-4BEB-9974-D34269E81A74}" sibTransId="{C5A0EBCF-69BB-43D6-B912-5156B17438F0}"/>
    <dgm:cxn modelId="{EF5F5F62-00B7-4D23-B9F1-A2E0C4A261C6}" type="presOf" srcId="{947E4309-D46D-4530-86B9-E05EBEB73743}" destId="{8AF387D6-C7F1-4050-B28C-12F99769887E}" srcOrd="1" destOrd="0" presId="urn:microsoft.com/office/officeart/2008/layout/HorizontalMultiLevelHierarchy"/>
    <dgm:cxn modelId="{7E29F466-DDE4-4392-970F-4EE2D4F1CEDD}" type="presOf" srcId="{67939B86-2A2A-4DD2-BE13-ABD7F14273FA}" destId="{DB79D3F7-1A38-40F6-807B-1E5CE8DDDB76}" srcOrd="1" destOrd="0" presId="urn:microsoft.com/office/officeart/2008/layout/HorizontalMultiLevelHierarchy"/>
    <dgm:cxn modelId="{8094AE6C-41AD-4926-8278-01ECA583DB50}" type="presOf" srcId="{FC1FC699-27CC-4996-B1E4-DDB9253CE09B}" destId="{DFD03CCC-3B3E-4255-A489-96D2864FC948}" srcOrd="0" destOrd="0" presId="urn:microsoft.com/office/officeart/2008/layout/HorizontalMultiLevelHierarchy"/>
    <dgm:cxn modelId="{90E7036F-3354-464C-B899-38C6C7236A72}" type="presOf" srcId="{67939B86-2A2A-4DD2-BE13-ABD7F14273FA}" destId="{5951DA97-A42F-4E8E-B599-B88B467756E8}" srcOrd="0" destOrd="0" presId="urn:microsoft.com/office/officeart/2008/layout/HorizontalMultiLevelHierarchy"/>
    <dgm:cxn modelId="{CBEDF17A-C242-4942-A5AA-B63180E192C2}" srcId="{4DBAD76D-823A-4C3C-827A-4CC36819ADA0}" destId="{F1E7DC32-E759-4CC3-9CBB-8CDEC535FEDB}" srcOrd="0" destOrd="0" parTransId="{33E42AAD-02EC-4358-A496-F4EEF9627AB1}" sibTransId="{FD950774-4BF1-4F76-9C8E-DE289502E614}"/>
    <dgm:cxn modelId="{09CEA07E-430B-4F1E-B072-B2A1973FE6E4}" type="presOf" srcId="{231229BD-7BE7-42C4-8311-DD6A2CD6C834}" destId="{38F2E370-8C99-45B7-A74E-9F9C54AF2332}" srcOrd="0" destOrd="0" presId="urn:microsoft.com/office/officeart/2008/layout/HorizontalMultiLevelHierarchy"/>
    <dgm:cxn modelId="{DEE1EF80-5F31-464D-8310-1836352E6E13}" srcId="{F1E7DC32-E759-4CC3-9CBB-8CDEC535FEDB}" destId="{E8E73DC4-B07F-4B28-BE02-7A5B64704725}" srcOrd="3" destOrd="0" parTransId="{67939B86-2A2A-4DD2-BE13-ABD7F14273FA}" sibTransId="{0E301F20-DCE8-44C9-9793-F833E4755B1E}"/>
    <dgm:cxn modelId="{87A6EA95-18E7-42B4-ADEF-5E721D4F1EEE}" type="presOf" srcId="{E8341A2C-CF1E-46CA-82C6-CFBEFCF83AB1}" destId="{8C7F07F4-8F96-491D-A779-37D422C7441E}" srcOrd="1" destOrd="0" presId="urn:microsoft.com/office/officeart/2008/layout/HorizontalMultiLevelHierarchy"/>
    <dgm:cxn modelId="{B77995A3-7C22-45CD-9AD0-3D4C67F40F02}" type="presOf" srcId="{DFC28BD8-7B72-409F-9496-988CE02FADAF}" destId="{ED78BFD0-BC44-42A3-86E4-EB09B6F24810}" srcOrd="0" destOrd="0" presId="urn:microsoft.com/office/officeart/2008/layout/HorizontalMultiLevelHierarchy"/>
    <dgm:cxn modelId="{2C6D3BAD-5688-4114-8A72-93B1D2106A3E}" srcId="{F1E7DC32-E759-4CC3-9CBB-8CDEC535FEDB}" destId="{FC1FC699-27CC-4996-B1E4-DDB9253CE09B}" srcOrd="4" destOrd="0" parTransId="{947E4309-D46D-4530-86B9-E05EBEB73743}" sibTransId="{6D6934DE-4D93-4F56-806A-1D59F92AE431}"/>
    <dgm:cxn modelId="{BEC41DD7-6528-4590-88FD-E93D875E4E9B}" type="presOf" srcId="{E8E73DC4-B07F-4B28-BE02-7A5B64704725}" destId="{6B665B2C-4865-461F-AF50-3D5F28753A58}" srcOrd="0" destOrd="0" presId="urn:microsoft.com/office/officeart/2008/layout/HorizontalMultiLevelHierarchy"/>
    <dgm:cxn modelId="{6D55CAEF-9F83-408E-871E-CC1B1C562637}" type="presOf" srcId="{E8341A2C-CF1E-46CA-82C6-CFBEFCF83AB1}" destId="{E85B2331-19AF-48C5-A0A4-125FBA7D1ED2}" srcOrd="0" destOrd="0" presId="urn:microsoft.com/office/officeart/2008/layout/HorizontalMultiLevelHierarchy"/>
    <dgm:cxn modelId="{8D9B8DF1-5CC1-48DE-9BD6-AF5E601C4E11}" type="presOf" srcId="{231229BD-7BE7-42C4-8311-DD6A2CD6C834}" destId="{88478B8C-E123-42A0-A95E-116BE46A8DFA}" srcOrd="1" destOrd="0" presId="urn:microsoft.com/office/officeart/2008/layout/HorizontalMultiLevelHierarchy"/>
    <dgm:cxn modelId="{15C055F5-5778-40CC-90B3-2ED3F644C03F}" type="presOf" srcId="{116F162E-196F-493E-99DC-ECA2252B98B1}" destId="{82B4539C-F5BB-4267-BE69-E4E8CB997F57}" srcOrd="0" destOrd="0" presId="urn:microsoft.com/office/officeart/2008/layout/HorizontalMultiLevelHierarchy"/>
    <dgm:cxn modelId="{DF23F3FB-FFB8-497A-A8FE-A49A54FE6B6E}" srcId="{F1E7DC32-E759-4CC3-9CBB-8CDEC535FEDB}" destId="{116F162E-196F-493E-99DC-ECA2252B98B1}" srcOrd="1" destOrd="0" parTransId="{E8341A2C-CF1E-46CA-82C6-CFBEFCF83AB1}" sibTransId="{3109A8E1-CF7C-454A-A9BF-4F1689D3ABF4}"/>
    <dgm:cxn modelId="{F30C4521-7A23-417C-A49F-4FA84CE0B02C}" type="presParOf" srcId="{CCB8ACE8-75CE-4120-9815-E0ADFD1D9C2E}" destId="{0B2A0855-60B4-4DE7-B075-6A211427752B}" srcOrd="0" destOrd="0" presId="urn:microsoft.com/office/officeart/2008/layout/HorizontalMultiLevelHierarchy"/>
    <dgm:cxn modelId="{8ED70CC2-42E0-4A1D-A3B5-3ECAA8DD42F9}" type="presParOf" srcId="{0B2A0855-60B4-4DE7-B075-6A211427752B}" destId="{DEB2DE1F-5AD0-403A-A109-0085B39C19EF}" srcOrd="0" destOrd="0" presId="urn:microsoft.com/office/officeart/2008/layout/HorizontalMultiLevelHierarchy"/>
    <dgm:cxn modelId="{FBCD5963-EF6F-48B4-B735-4BE39BF875CB}" type="presParOf" srcId="{0B2A0855-60B4-4DE7-B075-6A211427752B}" destId="{47B7CDF1-BDA4-4ED1-8C39-F949AA2A04FE}" srcOrd="1" destOrd="0" presId="urn:microsoft.com/office/officeart/2008/layout/HorizontalMultiLevelHierarchy"/>
    <dgm:cxn modelId="{98800651-8C0B-4E79-916C-E7A654AE9E36}" type="presParOf" srcId="{47B7CDF1-BDA4-4ED1-8C39-F949AA2A04FE}" destId="{38F2E370-8C99-45B7-A74E-9F9C54AF2332}" srcOrd="0" destOrd="0" presId="urn:microsoft.com/office/officeart/2008/layout/HorizontalMultiLevelHierarchy"/>
    <dgm:cxn modelId="{337D609D-5378-4331-90D5-A112ADA3DFBA}" type="presParOf" srcId="{38F2E370-8C99-45B7-A74E-9F9C54AF2332}" destId="{88478B8C-E123-42A0-A95E-116BE46A8DFA}" srcOrd="0" destOrd="0" presId="urn:microsoft.com/office/officeart/2008/layout/HorizontalMultiLevelHierarchy"/>
    <dgm:cxn modelId="{B205A8EA-8460-4B3C-B1F7-A1986C094BAE}" type="presParOf" srcId="{47B7CDF1-BDA4-4ED1-8C39-F949AA2A04FE}" destId="{B6CB83D3-04AA-4AC2-9946-23C835D44022}" srcOrd="1" destOrd="0" presId="urn:microsoft.com/office/officeart/2008/layout/HorizontalMultiLevelHierarchy"/>
    <dgm:cxn modelId="{A9DC4932-E17E-4D45-9528-29ADBACFBB25}" type="presParOf" srcId="{B6CB83D3-04AA-4AC2-9946-23C835D44022}" destId="{ED78BFD0-BC44-42A3-86E4-EB09B6F24810}" srcOrd="0" destOrd="0" presId="urn:microsoft.com/office/officeart/2008/layout/HorizontalMultiLevelHierarchy"/>
    <dgm:cxn modelId="{7725CC35-DD61-4C2B-8F42-6265086C5562}" type="presParOf" srcId="{B6CB83D3-04AA-4AC2-9946-23C835D44022}" destId="{A3BC8232-A902-4F2D-86CA-083373FB6A3D}" srcOrd="1" destOrd="0" presId="urn:microsoft.com/office/officeart/2008/layout/HorizontalMultiLevelHierarchy"/>
    <dgm:cxn modelId="{08D9A03D-0490-46C2-8B5F-5D1B83C2224A}" type="presParOf" srcId="{47B7CDF1-BDA4-4ED1-8C39-F949AA2A04FE}" destId="{E85B2331-19AF-48C5-A0A4-125FBA7D1ED2}" srcOrd="2" destOrd="0" presId="urn:microsoft.com/office/officeart/2008/layout/HorizontalMultiLevelHierarchy"/>
    <dgm:cxn modelId="{8768F633-6E0A-4E69-8755-7686CA870077}" type="presParOf" srcId="{E85B2331-19AF-48C5-A0A4-125FBA7D1ED2}" destId="{8C7F07F4-8F96-491D-A779-37D422C7441E}" srcOrd="0" destOrd="0" presId="urn:microsoft.com/office/officeart/2008/layout/HorizontalMultiLevelHierarchy"/>
    <dgm:cxn modelId="{EF1A889A-C2A1-48E5-83A2-9CA0E0E2215D}" type="presParOf" srcId="{47B7CDF1-BDA4-4ED1-8C39-F949AA2A04FE}" destId="{CFA5EDFA-26C4-4DEB-A8A5-55728327CA3E}" srcOrd="3" destOrd="0" presId="urn:microsoft.com/office/officeart/2008/layout/HorizontalMultiLevelHierarchy"/>
    <dgm:cxn modelId="{CE2E41B5-1211-40E4-A96C-D225B094B541}" type="presParOf" srcId="{CFA5EDFA-26C4-4DEB-A8A5-55728327CA3E}" destId="{82B4539C-F5BB-4267-BE69-E4E8CB997F57}" srcOrd="0" destOrd="0" presId="urn:microsoft.com/office/officeart/2008/layout/HorizontalMultiLevelHierarchy"/>
    <dgm:cxn modelId="{297A9072-BA83-4B24-9445-ED56A77BE145}" type="presParOf" srcId="{CFA5EDFA-26C4-4DEB-A8A5-55728327CA3E}" destId="{5FDE4B1B-4EE0-4F31-8EA0-7FA822156D38}" srcOrd="1" destOrd="0" presId="urn:microsoft.com/office/officeart/2008/layout/HorizontalMultiLevelHierarchy"/>
    <dgm:cxn modelId="{B674DD76-0C34-4F80-B84D-047A7E343BB4}" type="presParOf" srcId="{47B7CDF1-BDA4-4ED1-8C39-F949AA2A04FE}" destId="{B9AB2ED9-BF89-41DF-91E6-51185C12C46B}" srcOrd="4" destOrd="0" presId="urn:microsoft.com/office/officeart/2008/layout/HorizontalMultiLevelHierarchy"/>
    <dgm:cxn modelId="{C670FF2A-D414-40E4-95CC-11E217B53797}" type="presParOf" srcId="{B9AB2ED9-BF89-41DF-91E6-51185C12C46B}" destId="{EA7D4A1E-A9B5-4EBC-A62A-2334CE692785}" srcOrd="0" destOrd="0" presId="urn:microsoft.com/office/officeart/2008/layout/HorizontalMultiLevelHierarchy"/>
    <dgm:cxn modelId="{60AD5814-6805-45D7-BBD9-0B6B2D835B4E}" type="presParOf" srcId="{47B7CDF1-BDA4-4ED1-8C39-F949AA2A04FE}" destId="{BBB2F7A3-81A8-4434-B269-D372D0AB35CA}" srcOrd="5" destOrd="0" presId="urn:microsoft.com/office/officeart/2008/layout/HorizontalMultiLevelHierarchy"/>
    <dgm:cxn modelId="{F1509772-69A3-4351-B2BA-BD202074ED68}" type="presParOf" srcId="{BBB2F7A3-81A8-4434-B269-D372D0AB35CA}" destId="{FF3EC0EB-CEAE-4789-AE60-4C41E3B10A71}" srcOrd="0" destOrd="0" presId="urn:microsoft.com/office/officeart/2008/layout/HorizontalMultiLevelHierarchy"/>
    <dgm:cxn modelId="{60FE9F53-69E6-4F17-94BC-A05F6466706C}" type="presParOf" srcId="{BBB2F7A3-81A8-4434-B269-D372D0AB35CA}" destId="{633CA39F-DDE3-4AF9-AFD5-58DD554230D2}" srcOrd="1" destOrd="0" presId="urn:microsoft.com/office/officeart/2008/layout/HorizontalMultiLevelHierarchy"/>
    <dgm:cxn modelId="{A89E82D9-8EB6-4DC7-A681-7EF13917F6FE}" type="presParOf" srcId="{47B7CDF1-BDA4-4ED1-8C39-F949AA2A04FE}" destId="{5951DA97-A42F-4E8E-B599-B88B467756E8}" srcOrd="6" destOrd="0" presId="urn:microsoft.com/office/officeart/2008/layout/HorizontalMultiLevelHierarchy"/>
    <dgm:cxn modelId="{FCB6CD29-3CDD-4CD0-83F5-9FE90005B5FC}" type="presParOf" srcId="{5951DA97-A42F-4E8E-B599-B88B467756E8}" destId="{DB79D3F7-1A38-40F6-807B-1E5CE8DDDB76}" srcOrd="0" destOrd="0" presId="urn:microsoft.com/office/officeart/2008/layout/HorizontalMultiLevelHierarchy"/>
    <dgm:cxn modelId="{73BF332E-35A6-4F9C-B27D-2E7E1C7257F7}" type="presParOf" srcId="{47B7CDF1-BDA4-4ED1-8C39-F949AA2A04FE}" destId="{1F354AA4-0997-41A7-8BC4-2558AE470CC5}" srcOrd="7" destOrd="0" presId="urn:microsoft.com/office/officeart/2008/layout/HorizontalMultiLevelHierarchy"/>
    <dgm:cxn modelId="{6F6918B6-94C3-4836-A0F2-30FFA4B98BC9}" type="presParOf" srcId="{1F354AA4-0997-41A7-8BC4-2558AE470CC5}" destId="{6B665B2C-4865-461F-AF50-3D5F28753A58}" srcOrd="0" destOrd="0" presId="urn:microsoft.com/office/officeart/2008/layout/HorizontalMultiLevelHierarchy"/>
    <dgm:cxn modelId="{CEAED8D9-C8A0-411C-965E-F42BCB8B5AD0}" type="presParOf" srcId="{1F354AA4-0997-41A7-8BC4-2558AE470CC5}" destId="{7C60CFEC-7D79-440E-895D-ADC027972A7B}" srcOrd="1" destOrd="0" presId="urn:microsoft.com/office/officeart/2008/layout/HorizontalMultiLevelHierarchy"/>
    <dgm:cxn modelId="{7D363033-84E8-4F2A-86F0-8C7EA77C8FFC}" type="presParOf" srcId="{47B7CDF1-BDA4-4ED1-8C39-F949AA2A04FE}" destId="{B25B2816-A64E-4412-AE64-B12079573130}" srcOrd="8" destOrd="0" presId="urn:microsoft.com/office/officeart/2008/layout/HorizontalMultiLevelHierarchy"/>
    <dgm:cxn modelId="{41AF2815-CF0F-46D0-81C8-A9768F9EE281}" type="presParOf" srcId="{B25B2816-A64E-4412-AE64-B12079573130}" destId="{8AF387D6-C7F1-4050-B28C-12F99769887E}" srcOrd="0" destOrd="0" presId="urn:microsoft.com/office/officeart/2008/layout/HorizontalMultiLevelHierarchy"/>
    <dgm:cxn modelId="{21106A46-40FD-4CF6-BFCF-050F77B1520D}" type="presParOf" srcId="{47B7CDF1-BDA4-4ED1-8C39-F949AA2A04FE}" destId="{3CF9E06C-79CE-4E19-853A-E8B6BE632A4F}" srcOrd="9" destOrd="0" presId="urn:microsoft.com/office/officeart/2008/layout/HorizontalMultiLevelHierarchy"/>
    <dgm:cxn modelId="{0FF7BCB4-5530-432B-A430-19E1EA15EBB3}" type="presParOf" srcId="{3CF9E06C-79CE-4E19-853A-E8B6BE632A4F}" destId="{DFD03CCC-3B3E-4255-A489-96D2864FC948}" srcOrd="0" destOrd="0" presId="urn:microsoft.com/office/officeart/2008/layout/HorizontalMultiLevelHierarchy"/>
    <dgm:cxn modelId="{30A241EC-B7EF-4E3C-9AD5-34991CFBDC6D}" type="presParOf" srcId="{3CF9E06C-79CE-4E19-853A-E8B6BE632A4F}" destId="{7F63A503-C488-44B9-94BD-997F1AC6DB06}" srcOrd="1" destOrd="0" presId="urn:microsoft.com/office/officeart/2008/layout/HorizontalMultiLevelHierarchy"/>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BAD76D-823A-4C3C-827A-4CC36819ADA0}"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F1E7DC32-E759-4CC3-9CBB-8CDEC535FEDB}">
      <dgm:prSet phldrT="[Text]"/>
      <dgm:spPr>
        <a:solidFill>
          <a:srgbClr val="BBF6B2"/>
        </a:solidFill>
        <a:ln>
          <a:solidFill>
            <a:schemeClr val="tx1"/>
          </a:solidFill>
        </a:ln>
      </dgm:spPr>
      <dgm:t>
        <a:bodyPr/>
        <a:lstStyle/>
        <a:p>
          <a:r>
            <a:rPr lang="en-US" b="1" dirty="0">
              <a:solidFill>
                <a:schemeClr val="tx1"/>
              </a:solidFill>
            </a:rPr>
            <a:t>Computer Vision</a:t>
          </a:r>
        </a:p>
        <a:p>
          <a:r>
            <a:rPr lang="en-US" b="1" dirty="0">
              <a:solidFill>
                <a:schemeClr val="tx1"/>
              </a:solidFill>
            </a:rPr>
            <a:t>PPE Detection</a:t>
          </a:r>
        </a:p>
      </dgm:t>
    </dgm:pt>
    <dgm:pt modelId="{33E42AAD-02EC-4358-A496-F4EEF9627AB1}" type="parTrans" cxnId="{CBEDF17A-C242-4942-A5AA-B63180E192C2}">
      <dgm:prSet/>
      <dgm:spPr/>
      <dgm:t>
        <a:bodyPr/>
        <a:lstStyle/>
        <a:p>
          <a:endParaRPr lang="en-US" b="1">
            <a:solidFill>
              <a:schemeClr val="tx1"/>
            </a:solidFill>
          </a:endParaRPr>
        </a:p>
      </dgm:t>
    </dgm:pt>
    <dgm:pt modelId="{FD950774-4BF1-4F76-9C8E-DE289502E614}" type="sibTrans" cxnId="{CBEDF17A-C242-4942-A5AA-B63180E192C2}">
      <dgm:prSet/>
      <dgm:spPr/>
      <dgm:t>
        <a:bodyPr/>
        <a:lstStyle/>
        <a:p>
          <a:endParaRPr lang="en-US" b="1">
            <a:solidFill>
              <a:schemeClr val="tx1"/>
            </a:solidFill>
          </a:endParaRPr>
        </a:p>
      </dgm:t>
    </dgm:pt>
    <dgm:pt modelId="{DFC28BD8-7B72-409F-9496-988CE02FADAF}">
      <dgm:prSet phldrT="[Text]" custT="1"/>
      <dgm:spPr>
        <a:solidFill>
          <a:srgbClr val="1FE1D7"/>
        </a:solidFill>
        <a:ln>
          <a:solidFill>
            <a:schemeClr val="tx1"/>
          </a:solidFill>
        </a:ln>
      </dgm:spPr>
      <dgm:t>
        <a:bodyPr/>
        <a:lstStyle/>
        <a:p>
          <a:r>
            <a:rPr lang="en-US" sz="4000" b="1" dirty="0">
              <a:solidFill>
                <a:schemeClr val="tx1"/>
              </a:solidFill>
            </a:rPr>
            <a:t>CNN-based Detectors</a:t>
          </a:r>
        </a:p>
      </dgm:t>
    </dgm:pt>
    <dgm:pt modelId="{231229BD-7BE7-42C4-8311-DD6A2CD6C834}" type="parTrans" cxnId="{80A39517-324D-47C4-B134-44E12E457B18}">
      <dgm:prSet/>
      <dgm:spPr/>
      <dgm:t>
        <a:bodyPr/>
        <a:lstStyle/>
        <a:p>
          <a:endParaRPr lang="en-US" b="1">
            <a:solidFill>
              <a:schemeClr val="tx1"/>
            </a:solidFill>
          </a:endParaRPr>
        </a:p>
      </dgm:t>
    </dgm:pt>
    <dgm:pt modelId="{F1DB6541-83E5-4C03-AAD7-592DFD9D4F1E}" type="sibTrans" cxnId="{80A39517-324D-47C4-B134-44E12E457B18}">
      <dgm:prSet/>
      <dgm:spPr/>
      <dgm:t>
        <a:bodyPr/>
        <a:lstStyle/>
        <a:p>
          <a:endParaRPr lang="en-US" b="1">
            <a:solidFill>
              <a:schemeClr val="tx1"/>
            </a:solidFill>
          </a:endParaRPr>
        </a:p>
      </dgm:t>
    </dgm:pt>
    <dgm:pt modelId="{116F162E-196F-493E-99DC-ECA2252B98B1}">
      <dgm:prSet phldrT="[Text]" custT="1"/>
      <dgm:spPr>
        <a:solidFill>
          <a:schemeClr val="bg1">
            <a:lumMod val="65000"/>
          </a:schemeClr>
        </a:solidFill>
        <a:ln>
          <a:solidFill>
            <a:schemeClr val="tx1"/>
          </a:solidFill>
        </a:ln>
      </dgm:spPr>
      <dgm:t>
        <a:bodyPr/>
        <a:lstStyle/>
        <a:p>
          <a:r>
            <a:rPr lang="en-US" sz="4000" b="1" dirty="0">
              <a:solidFill>
                <a:schemeClr val="tx1"/>
              </a:solidFill>
            </a:rPr>
            <a:t>YOLO</a:t>
          </a:r>
        </a:p>
      </dgm:t>
    </dgm:pt>
    <dgm:pt modelId="{E8341A2C-CF1E-46CA-82C6-CFBEFCF83AB1}" type="parTrans" cxnId="{DF23F3FB-FFB8-497A-A8FE-A49A54FE6B6E}">
      <dgm:prSet/>
      <dgm:spPr/>
      <dgm:t>
        <a:bodyPr/>
        <a:lstStyle/>
        <a:p>
          <a:endParaRPr lang="en-US" b="1">
            <a:solidFill>
              <a:schemeClr val="tx1"/>
            </a:solidFill>
          </a:endParaRPr>
        </a:p>
      </dgm:t>
    </dgm:pt>
    <dgm:pt modelId="{3109A8E1-CF7C-454A-A9BF-4F1689D3ABF4}" type="sibTrans" cxnId="{DF23F3FB-FFB8-497A-A8FE-A49A54FE6B6E}">
      <dgm:prSet/>
      <dgm:spPr/>
      <dgm:t>
        <a:bodyPr/>
        <a:lstStyle/>
        <a:p>
          <a:endParaRPr lang="en-US" b="1">
            <a:solidFill>
              <a:schemeClr val="tx1"/>
            </a:solidFill>
          </a:endParaRPr>
        </a:p>
      </dgm:t>
    </dgm:pt>
    <dgm:pt modelId="{CCB8ACE8-75CE-4120-9815-E0ADFD1D9C2E}" type="pres">
      <dgm:prSet presAssocID="{4DBAD76D-823A-4C3C-827A-4CC36819ADA0}" presName="Name0" presStyleCnt="0">
        <dgm:presLayoutVars>
          <dgm:chPref val="1"/>
          <dgm:dir/>
          <dgm:animOne val="branch"/>
          <dgm:animLvl val="lvl"/>
          <dgm:resizeHandles val="exact"/>
        </dgm:presLayoutVars>
      </dgm:prSet>
      <dgm:spPr/>
    </dgm:pt>
    <dgm:pt modelId="{0B2A0855-60B4-4DE7-B075-6A211427752B}" type="pres">
      <dgm:prSet presAssocID="{F1E7DC32-E759-4CC3-9CBB-8CDEC535FEDB}" presName="root1" presStyleCnt="0"/>
      <dgm:spPr/>
    </dgm:pt>
    <dgm:pt modelId="{DEB2DE1F-5AD0-403A-A109-0085B39C19EF}" type="pres">
      <dgm:prSet presAssocID="{F1E7DC32-E759-4CC3-9CBB-8CDEC535FEDB}" presName="LevelOneTextNode" presStyleLbl="node0" presStyleIdx="0" presStyleCnt="1">
        <dgm:presLayoutVars>
          <dgm:chPref val="3"/>
        </dgm:presLayoutVars>
      </dgm:prSet>
      <dgm:spPr/>
    </dgm:pt>
    <dgm:pt modelId="{47B7CDF1-BDA4-4ED1-8C39-F949AA2A04FE}" type="pres">
      <dgm:prSet presAssocID="{F1E7DC32-E759-4CC3-9CBB-8CDEC535FEDB}" presName="level2hierChild" presStyleCnt="0"/>
      <dgm:spPr/>
    </dgm:pt>
    <dgm:pt modelId="{38F2E370-8C99-45B7-A74E-9F9C54AF2332}" type="pres">
      <dgm:prSet presAssocID="{231229BD-7BE7-42C4-8311-DD6A2CD6C834}" presName="conn2-1" presStyleLbl="parChTrans1D2" presStyleIdx="0" presStyleCnt="2"/>
      <dgm:spPr/>
    </dgm:pt>
    <dgm:pt modelId="{88478B8C-E123-42A0-A95E-116BE46A8DFA}" type="pres">
      <dgm:prSet presAssocID="{231229BD-7BE7-42C4-8311-DD6A2CD6C834}" presName="connTx" presStyleLbl="parChTrans1D2" presStyleIdx="0" presStyleCnt="2"/>
      <dgm:spPr/>
    </dgm:pt>
    <dgm:pt modelId="{B6CB83D3-04AA-4AC2-9946-23C835D44022}" type="pres">
      <dgm:prSet presAssocID="{DFC28BD8-7B72-409F-9496-988CE02FADAF}" presName="root2" presStyleCnt="0"/>
      <dgm:spPr/>
    </dgm:pt>
    <dgm:pt modelId="{ED78BFD0-BC44-42A3-86E4-EB09B6F24810}" type="pres">
      <dgm:prSet presAssocID="{DFC28BD8-7B72-409F-9496-988CE02FADAF}" presName="LevelTwoTextNode" presStyleLbl="node2" presStyleIdx="0" presStyleCnt="2" custScaleY="247320">
        <dgm:presLayoutVars>
          <dgm:chPref val="3"/>
        </dgm:presLayoutVars>
      </dgm:prSet>
      <dgm:spPr/>
    </dgm:pt>
    <dgm:pt modelId="{A3BC8232-A902-4F2D-86CA-083373FB6A3D}" type="pres">
      <dgm:prSet presAssocID="{DFC28BD8-7B72-409F-9496-988CE02FADAF}" presName="level3hierChild" presStyleCnt="0"/>
      <dgm:spPr/>
    </dgm:pt>
    <dgm:pt modelId="{E85B2331-19AF-48C5-A0A4-125FBA7D1ED2}" type="pres">
      <dgm:prSet presAssocID="{E8341A2C-CF1E-46CA-82C6-CFBEFCF83AB1}" presName="conn2-1" presStyleLbl="parChTrans1D2" presStyleIdx="1" presStyleCnt="2"/>
      <dgm:spPr/>
    </dgm:pt>
    <dgm:pt modelId="{8C7F07F4-8F96-491D-A779-37D422C7441E}" type="pres">
      <dgm:prSet presAssocID="{E8341A2C-CF1E-46CA-82C6-CFBEFCF83AB1}" presName="connTx" presStyleLbl="parChTrans1D2" presStyleIdx="1" presStyleCnt="2"/>
      <dgm:spPr/>
    </dgm:pt>
    <dgm:pt modelId="{CFA5EDFA-26C4-4DEB-A8A5-55728327CA3E}" type="pres">
      <dgm:prSet presAssocID="{116F162E-196F-493E-99DC-ECA2252B98B1}" presName="root2" presStyleCnt="0"/>
      <dgm:spPr/>
    </dgm:pt>
    <dgm:pt modelId="{82B4539C-F5BB-4267-BE69-E4E8CB997F57}" type="pres">
      <dgm:prSet presAssocID="{116F162E-196F-493E-99DC-ECA2252B98B1}" presName="LevelTwoTextNode" presStyleLbl="node2" presStyleIdx="1" presStyleCnt="2" custScaleY="235189">
        <dgm:presLayoutVars>
          <dgm:chPref val="3"/>
        </dgm:presLayoutVars>
      </dgm:prSet>
      <dgm:spPr/>
    </dgm:pt>
    <dgm:pt modelId="{5FDE4B1B-4EE0-4F31-8EA0-7FA822156D38}" type="pres">
      <dgm:prSet presAssocID="{116F162E-196F-493E-99DC-ECA2252B98B1}" presName="level3hierChild" presStyleCnt="0"/>
      <dgm:spPr/>
    </dgm:pt>
  </dgm:ptLst>
  <dgm:cxnLst>
    <dgm:cxn modelId="{180CE608-F388-4B42-A47B-B1BA28698CD4}" type="presOf" srcId="{4DBAD76D-823A-4C3C-827A-4CC36819ADA0}" destId="{CCB8ACE8-75CE-4120-9815-E0ADFD1D9C2E}" srcOrd="0" destOrd="0" presId="urn:microsoft.com/office/officeart/2008/layout/HorizontalMultiLevelHierarchy"/>
    <dgm:cxn modelId="{444D7E0B-5E96-4EB6-92E6-9FE4A3CD4B98}" type="presOf" srcId="{F1E7DC32-E759-4CC3-9CBB-8CDEC535FEDB}" destId="{DEB2DE1F-5AD0-403A-A109-0085B39C19EF}" srcOrd="0" destOrd="0" presId="urn:microsoft.com/office/officeart/2008/layout/HorizontalMultiLevelHierarchy"/>
    <dgm:cxn modelId="{80A39517-324D-47C4-B134-44E12E457B18}" srcId="{F1E7DC32-E759-4CC3-9CBB-8CDEC535FEDB}" destId="{DFC28BD8-7B72-409F-9496-988CE02FADAF}" srcOrd="0" destOrd="0" parTransId="{231229BD-7BE7-42C4-8311-DD6A2CD6C834}" sibTransId="{F1DB6541-83E5-4C03-AAD7-592DFD9D4F1E}"/>
    <dgm:cxn modelId="{CBEDF17A-C242-4942-A5AA-B63180E192C2}" srcId="{4DBAD76D-823A-4C3C-827A-4CC36819ADA0}" destId="{F1E7DC32-E759-4CC3-9CBB-8CDEC535FEDB}" srcOrd="0" destOrd="0" parTransId="{33E42AAD-02EC-4358-A496-F4EEF9627AB1}" sibTransId="{FD950774-4BF1-4F76-9C8E-DE289502E614}"/>
    <dgm:cxn modelId="{09CEA07E-430B-4F1E-B072-B2A1973FE6E4}" type="presOf" srcId="{231229BD-7BE7-42C4-8311-DD6A2CD6C834}" destId="{38F2E370-8C99-45B7-A74E-9F9C54AF2332}" srcOrd="0" destOrd="0" presId="urn:microsoft.com/office/officeart/2008/layout/HorizontalMultiLevelHierarchy"/>
    <dgm:cxn modelId="{87A6EA95-18E7-42B4-ADEF-5E721D4F1EEE}" type="presOf" srcId="{E8341A2C-CF1E-46CA-82C6-CFBEFCF83AB1}" destId="{8C7F07F4-8F96-491D-A779-37D422C7441E}" srcOrd="1" destOrd="0" presId="urn:microsoft.com/office/officeart/2008/layout/HorizontalMultiLevelHierarchy"/>
    <dgm:cxn modelId="{B77995A3-7C22-45CD-9AD0-3D4C67F40F02}" type="presOf" srcId="{DFC28BD8-7B72-409F-9496-988CE02FADAF}" destId="{ED78BFD0-BC44-42A3-86E4-EB09B6F24810}" srcOrd="0" destOrd="0" presId="urn:microsoft.com/office/officeart/2008/layout/HorizontalMultiLevelHierarchy"/>
    <dgm:cxn modelId="{6D55CAEF-9F83-408E-871E-CC1B1C562637}" type="presOf" srcId="{E8341A2C-CF1E-46CA-82C6-CFBEFCF83AB1}" destId="{E85B2331-19AF-48C5-A0A4-125FBA7D1ED2}" srcOrd="0" destOrd="0" presId="urn:microsoft.com/office/officeart/2008/layout/HorizontalMultiLevelHierarchy"/>
    <dgm:cxn modelId="{8D9B8DF1-5CC1-48DE-9BD6-AF5E601C4E11}" type="presOf" srcId="{231229BD-7BE7-42C4-8311-DD6A2CD6C834}" destId="{88478B8C-E123-42A0-A95E-116BE46A8DFA}" srcOrd="1" destOrd="0" presId="urn:microsoft.com/office/officeart/2008/layout/HorizontalMultiLevelHierarchy"/>
    <dgm:cxn modelId="{15C055F5-5778-40CC-90B3-2ED3F644C03F}" type="presOf" srcId="{116F162E-196F-493E-99DC-ECA2252B98B1}" destId="{82B4539C-F5BB-4267-BE69-E4E8CB997F57}" srcOrd="0" destOrd="0" presId="urn:microsoft.com/office/officeart/2008/layout/HorizontalMultiLevelHierarchy"/>
    <dgm:cxn modelId="{DF23F3FB-FFB8-497A-A8FE-A49A54FE6B6E}" srcId="{F1E7DC32-E759-4CC3-9CBB-8CDEC535FEDB}" destId="{116F162E-196F-493E-99DC-ECA2252B98B1}" srcOrd="1" destOrd="0" parTransId="{E8341A2C-CF1E-46CA-82C6-CFBEFCF83AB1}" sibTransId="{3109A8E1-CF7C-454A-A9BF-4F1689D3ABF4}"/>
    <dgm:cxn modelId="{F30C4521-7A23-417C-A49F-4FA84CE0B02C}" type="presParOf" srcId="{CCB8ACE8-75CE-4120-9815-E0ADFD1D9C2E}" destId="{0B2A0855-60B4-4DE7-B075-6A211427752B}" srcOrd="0" destOrd="0" presId="urn:microsoft.com/office/officeart/2008/layout/HorizontalMultiLevelHierarchy"/>
    <dgm:cxn modelId="{8ED70CC2-42E0-4A1D-A3B5-3ECAA8DD42F9}" type="presParOf" srcId="{0B2A0855-60B4-4DE7-B075-6A211427752B}" destId="{DEB2DE1F-5AD0-403A-A109-0085B39C19EF}" srcOrd="0" destOrd="0" presId="urn:microsoft.com/office/officeart/2008/layout/HorizontalMultiLevelHierarchy"/>
    <dgm:cxn modelId="{FBCD5963-EF6F-48B4-B735-4BE39BF875CB}" type="presParOf" srcId="{0B2A0855-60B4-4DE7-B075-6A211427752B}" destId="{47B7CDF1-BDA4-4ED1-8C39-F949AA2A04FE}" srcOrd="1" destOrd="0" presId="urn:microsoft.com/office/officeart/2008/layout/HorizontalMultiLevelHierarchy"/>
    <dgm:cxn modelId="{98800651-8C0B-4E79-916C-E7A654AE9E36}" type="presParOf" srcId="{47B7CDF1-BDA4-4ED1-8C39-F949AA2A04FE}" destId="{38F2E370-8C99-45B7-A74E-9F9C54AF2332}" srcOrd="0" destOrd="0" presId="urn:microsoft.com/office/officeart/2008/layout/HorizontalMultiLevelHierarchy"/>
    <dgm:cxn modelId="{337D609D-5378-4331-90D5-A112ADA3DFBA}" type="presParOf" srcId="{38F2E370-8C99-45B7-A74E-9F9C54AF2332}" destId="{88478B8C-E123-42A0-A95E-116BE46A8DFA}" srcOrd="0" destOrd="0" presId="urn:microsoft.com/office/officeart/2008/layout/HorizontalMultiLevelHierarchy"/>
    <dgm:cxn modelId="{B205A8EA-8460-4B3C-B1F7-A1986C094BAE}" type="presParOf" srcId="{47B7CDF1-BDA4-4ED1-8C39-F949AA2A04FE}" destId="{B6CB83D3-04AA-4AC2-9946-23C835D44022}" srcOrd="1" destOrd="0" presId="urn:microsoft.com/office/officeart/2008/layout/HorizontalMultiLevelHierarchy"/>
    <dgm:cxn modelId="{A9DC4932-E17E-4D45-9528-29ADBACFBB25}" type="presParOf" srcId="{B6CB83D3-04AA-4AC2-9946-23C835D44022}" destId="{ED78BFD0-BC44-42A3-86E4-EB09B6F24810}" srcOrd="0" destOrd="0" presId="urn:microsoft.com/office/officeart/2008/layout/HorizontalMultiLevelHierarchy"/>
    <dgm:cxn modelId="{7725CC35-DD61-4C2B-8F42-6265086C5562}" type="presParOf" srcId="{B6CB83D3-04AA-4AC2-9946-23C835D44022}" destId="{A3BC8232-A902-4F2D-86CA-083373FB6A3D}" srcOrd="1" destOrd="0" presId="urn:microsoft.com/office/officeart/2008/layout/HorizontalMultiLevelHierarchy"/>
    <dgm:cxn modelId="{08D9A03D-0490-46C2-8B5F-5D1B83C2224A}" type="presParOf" srcId="{47B7CDF1-BDA4-4ED1-8C39-F949AA2A04FE}" destId="{E85B2331-19AF-48C5-A0A4-125FBA7D1ED2}" srcOrd="2" destOrd="0" presId="urn:microsoft.com/office/officeart/2008/layout/HorizontalMultiLevelHierarchy"/>
    <dgm:cxn modelId="{8768F633-6E0A-4E69-8755-7686CA870077}" type="presParOf" srcId="{E85B2331-19AF-48C5-A0A4-125FBA7D1ED2}" destId="{8C7F07F4-8F96-491D-A779-37D422C7441E}" srcOrd="0" destOrd="0" presId="urn:microsoft.com/office/officeart/2008/layout/HorizontalMultiLevelHierarchy"/>
    <dgm:cxn modelId="{EF1A889A-C2A1-48E5-83A2-9CA0E0E2215D}" type="presParOf" srcId="{47B7CDF1-BDA4-4ED1-8C39-F949AA2A04FE}" destId="{CFA5EDFA-26C4-4DEB-A8A5-55728327CA3E}" srcOrd="3" destOrd="0" presId="urn:microsoft.com/office/officeart/2008/layout/HorizontalMultiLevelHierarchy"/>
    <dgm:cxn modelId="{CE2E41B5-1211-40E4-A96C-D225B094B541}" type="presParOf" srcId="{CFA5EDFA-26C4-4DEB-A8A5-55728327CA3E}" destId="{82B4539C-F5BB-4267-BE69-E4E8CB997F57}" srcOrd="0" destOrd="0" presId="urn:microsoft.com/office/officeart/2008/layout/HorizontalMultiLevelHierarchy"/>
    <dgm:cxn modelId="{297A9072-BA83-4B24-9445-ED56A77BE145}" type="presParOf" srcId="{CFA5EDFA-26C4-4DEB-A8A5-55728327CA3E}" destId="{5FDE4B1B-4EE0-4F31-8EA0-7FA822156D38}" srcOrd="1" destOrd="0" presId="urn:microsoft.com/office/officeart/2008/layout/HorizontalMultiLevelHierarchy"/>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A37ABE-F0B5-41C0-BD46-AC95B27670C2}"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2A1064E1-9CCA-4AD5-B3B9-A656FF94DB0A}">
      <dgm:prSet phldrT="[Text]" custT="1"/>
      <dgm:spPr>
        <a:solidFill>
          <a:srgbClr val="1FE1D7"/>
        </a:solidFill>
        <a:ln>
          <a:solidFill>
            <a:schemeClr val="tx1"/>
          </a:solidFill>
        </a:ln>
      </dgm:spPr>
      <dgm:t>
        <a:bodyPr/>
        <a:lstStyle/>
        <a:p>
          <a:r>
            <a:rPr lang="en-US" sz="2800" b="1" dirty="0">
              <a:solidFill>
                <a:schemeClr val="tx1"/>
              </a:solidFill>
            </a:rPr>
            <a:t>Collection</a:t>
          </a:r>
        </a:p>
      </dgm:t>
    </dgm:pt>
    <dgm:pt modelId="{3AE2F5AB-6F25-4EE2-AD5C-1EAE6A887930}" type="parTrans" cxnId="{B39730E8-0B24-483F-8000-CBD377934D8A}">
      <dgm:prSet/>
      <dgm:spPr/>
      <dgm:t>
        <a:bodyPr/>
        <a:lstStyle/>
        <a:p>
          <a:endParaRPr lang="en-US"/>
        </a:p>
      </dgm:t>
    </dgm:pt>
    <dgm:pt modelId="{11663F2B-FCDB-4DC3-B45F-9D3CF8588D1C}" type="sibTrans" cxnId="{B39730E8-0B24-483F-8000-CBD377934D8A}">
      <dgm:prSet/>
      <dgm:spPr/>
      <dgm:t>
        <a:bodyPr/>
        <a:lstStyle/>
        <a:p>
          <a:endParaRPr lang="en-US"/>
        </a:p>
      </dgm:t>
    </dgm:pt>
    <dgm:pt modelId="{33B1D7EE-2F07-413B-B390-1D536A717BFC}">
      <dgm:prSet phldrT="[Text]"/>
      <dgm:spPr>
        <a:ln>
          <a:solidFill>
            <a:schemeClr val="tx1"/>
          </a:solidFill>
        </a:ln>
      </dgm:spPr>
      <dgm:t>
        <a:bodyPr/>
        <a:lstStyle/>
        <a:p>
          <a:r>
            <a:rPr lang="en-US" dirty="0"/>
            <a:t>images are collected from </a:t>
          </a:r>
          <a:r>
            <a:rPr lang="en-US" dirty="0" err="1"/>
            <a:t>roboflow</a:t>
          </a:r>
          <a:r>
            <a:rPr lang="en-US" dirty="0"/>
            <a:t> website, including real-world environments and publicly available datasets</a:t>
          </a:r>
        </a:p>
      </dgm:t>
    </dgm:pt>
    <dgm:pt modelId="{F629C244-AE28-4DA3-96D2-EED84ED03D25}" type="parTrans" cxnId="{8BAC6458-0739-41BC-BC55-97991B01EEB0}">
      <dgm:prSet/>
      <dgm:spPr/>
      <dgm:t>
        <a:bodyPr/>
        <a:lstStyle/>
        <a:p>
          <a:endParaRPr lang="en-US"/>
        </a:p>
      </dgm:t>
    </dgm:pt>
    <dgm:pt modelId="{E7A1C5F3-3FB1-42AA-AC72-2A28023C9875}" type="sibTrans" cxnId="{8BAC6458-0739-41BC-BC55-97991B01EEB0}">
      <dgm:prSet/>
      <dgm:spPr/>
      <dgm:t>
        <a:bodyPr/>
        <a:lstStyle/>
        <a:p>
          <a:endParaRPr lang="en-US"/>
        </a:p>
      </dgm:t>
    </dgm:pt>
    <dgm:pt modelId="{3026DB4A-A351-4404-AC37-11250D9403B4}">
      <dgm:prSet phldrT="[Text]" custT="1"/>
      <dgm:spPr>
        <a:solidFill>
          <a:schemeClr val="bg1">
            <a:lumMod val="65000"/>
          </a:schemeClr>
        </a:solidFill>
        <a:ln>
          <a:solidFill>
            <a:schemeClr val="tx1"/>
          </a:solidFill>
        </a:ln>
      </dgm:spPr>
      <dgm:t>
        <a:bodyPr/>
        <a:lstStyle/>
        <a:p>
          <a:r>
            <a:rPr lang="en-US" sz="2600" b="1" dirty="0">
              <a:solidFill>
                <a:schemeClr val="tx1"/>
              </a:solidFill>
            </a:rPr>
            <a:t>Annotation</a:t>
          </a:r>
        </a:p>
      </dgm:t>
    </dgm:pt>
    <dgm:pt modelId="{4FD389E6-1EFF-4AA3-8E16-7CD032009F16}" type="parTrans" cxnId="{ACDA5122-ACC6-472C-BD01-2B0AFFA37419}">
      <dgm:prSet/>
      <dgm:spPr/>
      <dgm:t>
        <a:bodyPr/>
        <a:lstStyle/>
        <a:p>
          <a:endParaRPr lang="en-US"/>
        </a:p>
      </dgm:t>
    </dgm:pt>
    <dgm:pt modelId="{BF88EBBC-6B2A-4078-8BD6-3A8E788BC255}" type="sibTrans" cxnId="{ACDA5122-ACC6-472C-BD01-2B0AFFA37419}">
      <dgm:prSet/>
      <dgm:spPr/>
      <dgm:t>
        <a:bodyPr/>
        <a:lstStyle/>
        <a:p>
          <a:endParaRPr lang="en-US"/>
        </a:p>
      </dgm:t>
    </dgm:pt>
    <dgm:pt modelId="{A7029DE4-3F40-4D0B-B1CD-388293D2A7A8}">
      <dgm:prSet phldrT="[Text]"/>
      <dgm:spPr>
        <a:ln>
          <a:solidFill>
            <a:schemeClr val="tx1"/>
          </a:solidFill>
        </a:ln>
      </dgm:spPr>
      <dgm:t>
        <a:bodyPr/>
        <a:lstStyle/>
        <a:p>
          <a:r>
            <a:rPr lang="en-US" dirty="0"/>
            <a:t>These images are annotated with bounding boxes around PPE items like helmets, vests, gloves, and safety goggle.</a:t>
          </a:r>
        </a:p>
      </dgm:t>
    </dgm:pt>
    <dgm:pt modelId="{9C4C0A96-89AD-4C8F-A5E9-A682D69A1AE0}" type="parTrans" cxnId="{9145F134-BEDC-4D76-AA7E-97255418725D}">
      <dgm:prSet/>
      <dgm:spPr/>
      <dgm:t>
        <a:bodyPr/>
        <a:lstStyle/>
        <a:p>
          <a:endParaRPr lang="en-US"/>
        </a:p>
      </dgm:t>
    </dgm:pt>
    <dgm:pt modelId="{BDC9680C-FFD6-460C-9969-FA0021FF695F}" type="sibTrans" cxnId="{9145F134-BEDC-4D76-AA7E-97255418725D}">
      <dgm:prSet/>
      <dgm:spPr/>
      <dgm:t>
        <a:bodyPr/>
        <a:lstStyle/>
        <a:p>
          <a:endParaRPr lang="en-US"/>
        </a:p>
      </dgm:t>
    </dgm:pt>
    <dgm:pt modelId="{F4ECBD5B-A3B0-46D6-9114-60885BEB2504}">
      <dgm:prSet phldrT="[Text]" custT="1"/>
      <dgm:spPr>
        <a:solidFill>
          <a:srgbClr val="1FE1D7"/>
        </a:solidFill>
        <a:ln>
          <a:solidFill>
            <a:schemeClr val="tx1"/>
          </a:solidFill>
        </a:ln>
      </dgm:spPr>
      <dgm:t>
        <a:bodyPr/>
        <a:lstStyle/>
        <a:p>
          <a:r>
            <a:rPr lang="en-US" sz="2000" b="1" dirty="0">
              <a:solidFill>
                <a:schemeClr val="tx1"/>
              </a:solidFill>
            </a:rPr>
            <a:t>Augmentation</a:t>
          </a:r>
          <a:endParaRPr lang="en-US" sz="2100" b="1" dirty="0">
            <a:solidFill>
              <a:schemeClr val="tx1"/>
            </a:solidFill>
          </a:endParaRPr>
        </a:p>
      </dgm:t>
    </dgm:pt>
    <dgm:pt modelId="{EFCE33DE-24B8-491C-8B8F-3FF38B3267C2}" type="parTrans" cxnId="{3DFD30BB-A621-40CB-B8FE-28D2773BC075}">
      <dgm:prSet/>
      <dgm:spPr/>
      <dgm:t>
        <a:bodyPr/>
        <a:lstStyle/>
        <a:p>
          <a:endParaRPr lang="en-US"/>
        </a:p>
      </dgm:t>
    </dgm:pt>
    <dgm:pt modelId="{25D89C4D-6469-4794-9949-F76E95791466}" type="sibTrans" cxnId="{3DFD30BB-A621-40CB-B8FE-28D2773BC075}">
      <dgm:prSet/>
      <dgm:spPr/>
      <dgm:t>
        <a:bodyPr/>
        <a:lstStyle/>
        <a:p>
          <a:endParaRPr lang="en-US"/>
        </a:p>
      </dgm:t>
    </dgm:pt>
    <dgm:pt modelId="{17C3A600-D457-4BF2-B8E1-C48341C84D5D}">
      <dgm:prSet phldrT="[Text]"/>
      <dgm:spPr>
        <a:ln>
          <a:solidFill>
            <a:schemeClr val="tx1"/>
          </a:solidFill>
        </a:ln>
      </dgm:spPr>
      <dgm:t>
        <a:bodyPr/>
        <a:lstStyle/>
        <a:p>
          <a:r>
            <a:rPr lang="en-US" dirty="0"/>
            <a:t>Data augmentation techniques such as rotation, scaling, and flipping are applied to enhance the dataset's diversity and improve model robustness.</a:t>
          </a:r>
        </a:p>
      </dgm:t>
    </dgm:pt>
    <dgm:pt modelId="{F6D60B21-5982-4665-9968-A4945BD18254}" type="parTrans" cxnId="{C27C0C42-B75B-4787-A424-6750978F86DF}">
      <dgm:prSet/>
      <dgm:spPr/>
      <dgm:t>
        <a:bodyPr/>
        <a:lstStyle/>
        <a:p>
          <a:endParaRPr lang="en-US"/>
        </a:p>
      </dgm:t>
    </dgm:pt>
    <dgm:pt modelId="{7B60D528-3D5E-4179-95EA-4C2B69F01A57}" type="sibTrans" cxnId="{C27C0C42-B75B-4787-A424-6750978F86DF}">
      <dgm:prSet/>
      <dgm:spPr/>
      <dgm:t>
        <a:bodyPr/>
        <a:lstStyle/>
        <a:p>
          <a:endParaRPr lang="en-US"/>
        </a:p>
      </dgm:t>
    </dgm:pt>
    <dgm:pt modelId="{F3044AE2-C59D-4D74-A01E-9497E490E0D2}" type="pres">
      <dgm:prSet presAssocID="{6CA37ABE-F0B5-41C0-BD46-AC95B27670C2}" presName="linearFlow" presStyleCnt="0">
        <dgm:presLayoutVars>
          <dgm:dir/>
          <dgm:animLvl val="lvl"/>
          <dgm:resizeHandles val="exact"/>
        </dgm:presLayoutVars>
      </dgm:prSet>
      <dgm:spPr/>
    </dgm:pt>
    <dgm:pt modelId="{978974B6-8253-4658-B1FD-9921D135BE6A}" type="pres">
      <dgm:prSet presAssocID="{2A1064E1-9CCA-4AD5-B3B9-A656FF94DB0A}" presName="composite" presStyleCnt="0"/>
      <dgm:spPr/>
    </dgm:pt>
    <dgm:pt modelId="{4B026BFD-9C33-4B87-AF62-735EF662B479}" type="pres">
      <dgm:prSet presAssocID="{2A1064E1-9CCA-4AD5-B3B9-A656FF94DB0A}" presName="parentText" presStyleLbl="alignNode1" presStyleIdx="0" presStyleCnt="3">
        <dgm:presLayoutVars>
          <dgm:chMax val="1"/>
          <dgm:bulletEnabled val="1"/>
        </dgm:presLayoutVars>
      </dgm:prSet>
      <dgm:spPr/>
    </dgm:pt>
    <dgm:pt modelId="{589DCF24-0FD4-4DF2-A019-5F5C049B2BF0}" type="pres">
      <dgm:prSet presAssocID="{2A1064E1-9CCA-4AD5-B3B9-A656FF94DB0A}" presName="descendantText" presStyleLbl="alignAcc1" presStyleIdx="0" presStyleCnt="3">
        <dgm:presLayoutVars>
          <dgm:bulletEnabled val="1"/>
        </dgm:presLayoutVars>
      </dgm:prSet>
      <dgm:spPr/>
    </dgm:pt>
    <dgm:pt modelId="{A441A136-8810-475A-9BB5-128752BBD25C}" type="pres">
      <dgm:prSet presAssocID="{11663F2B-FCDB-4DC3-B45F-9D3CF8588D1C}" presName="sp" presStyleCnt="0"/>
      <dgm:spPr/>
    </dgm:pt>
    <dgm:pt modelId="{D926751D-A5D4-42BA-BBA3-7EB003F5CA97}" type="pres">
      <dgm:prSet presAssocID="{3026DB4A-A351-4404-AC37-11250D9403B4}" presName="composite" presStyleCnt="0"/>
      <dgm:spPr/>
    </dgm:pt>
    <dgm:pt modelId="{D8E8F97D-7022-46B1-A848-092F56D11EB6}" type="pres">
      <dgm:prSet presAssocID="{3026DB4A-A351-4404-AC37-11250D9403B4}" presName="parentText" presStyleLbl="alignNode1" presStyleIdx="1" presStyleCnt="3">
        <dgm:presLayoutVars>
          <dgm:chMax val="1"/>
          <dgm:bulletEnabled val="1"/>
        </dgm:presLayoutVars>
      </dgm:prSet>
      <dgm:spPr/>
    </dgm:pt>
    <dgm:pt modelId="{CA50060E-CE3F-43A4-9DCA-95388788B71F}" type="pres">
      <dgm:prSet presAssocID="{3026DB4A-A351-4404-AC37-11250D9403B4}" presName="descendantText" presStyleLbl="alignAcc1" presStyleIdx="1" presStyleCnt="3">
        <dgm:presLayoutVars>
          <dgm:bulletEnabled val="1"/>
        </dgm:presLayoutVars>
      </dgm:prSet>
      <dgm:spPr/>
    </dgm:pt>
    <dgm:pt modelId="{20301A81-33C5-42F9-B69A-6E47EF971E18}" type="pres">
      <dgm:prSet presAssocID="{BF88EBBC-6B2A-4078-8BD6-3A8E788BC255}" presName="sp" presStyleCnt="0"/>
      <dgm:spPr/>
    </dgm:pt>
    <dgm:pt modelId="{E8DFE5C7-02FD-4775-9B58-4FE555DD05CE}" type="pres">
      <dgm:prSet presAssocID="{F4ECBD5B-A3B0-46D6-9114-60885BEB2504}" presName="composite" presStyleCnt="0"/>
      <dgm:spPr/>
    </dgm:pt>
    <dgm:pt modelId="{B04E9472-92F6-40EA-A1CC-D37A9E0C7A89}" type="pres">
      <dgm:prSet presAssocID="{F4ECBD5B-A3B0-46D6-9114-60885BEB2504}" presName="parentText" presStyleLbl="alignNode1" presStyleIdx="2" presStyleCnt="3">
        <dgm:presLayoutVars>
          <dgm:chMax val="1"/>
          <dgm:bulletEnabled val="1"/>
        </dgm:presLayoutVars>
      </dgm:prSet>
      <dgm:spPr/>
    </dgm:pt>
    <dgm:pt modelId="{38ACC26A-D305-4EB3-B008-278B3741655C}" type="pres">
      <dgm:prSet presAssocID="{F4ECBD5B-A3B0-46D6-9114-60885BEB2504}" presName="descendantText" presStyleLbl="alignAcc1" presStyleIdx="2" presStyleCnt="3">
        <dgm:presLayoutVars>
          <dgm:bulletEnabled val="1"/>
        </dgm:presLayoutVars>
      </dgm:prSet>
      <dgm:spPr/>
    </dgm:pt>
  </dgm:ptLst>
  <dgm:cxnLst>
    <dgm:cxn modelId="{ACDA5122-ACC6-472C-BD01-2B0AFFA37419}" srcId="{6CA37ABE-F0B5-41C0-BD46-AC95B27670C2}" destId="{3026DB4A-A351-4404-AC37-11250D9403B4}" srcOrd="1" destOrd="0" parTransId="{4FD389E6-1EFF-4AA3-8E16-7CD032009F16}" sibTransId="{BF88EBBC-6B2A-4078-8BD6-3A8E788BC255}"/>
    <dgm:cxn modelId="{7CD1BF2B-B44E-4827-A7F3-9E640960EA3E}" type="presOf" srcId="{3026DB4A-A351-4404-AC37-11250D9403B4}" destId="{D8E8F97D-7022-46B1-A848-092F56D11EB6}" srcOrd="0" destOrd="0" presId="urn:microsoft.com/office/officeart/2005/8/layout/chevron2"/>
    <dgm:cxn modelId="{F4B12A34-BFFA-47A0-818E-081ADAD3D8C2}" type="presOf" srcId="{6CA37ABE-F0B5-41C0-BD46-AC95B27670C2}" destId="{F3044AE2-C59D-4D74-A01E-9497E490E0D2}" srcOrd="0" destOrd="0" presId="urn:microsoft.com/office/officeart/2005/8/layout/chevron2"/>
    <dgm:cxn modelId="{9145F134-BEDC-4D76-AA7E-97255418725D}" srcId="{3026DB4A-A351-4404-AC37-11250D9403B4}" destId="{A7029DE4-3F40-4D0B-B1CD-388293D2A7A8}" srcOrd="0" destOrd="0" parTransId="{9C4C0A96-89AD-4C8F-A5E9-A682D69A1AE0}" sibTransId="{BDC9680C-FFD6-460C-9969-FA0021FF695F}"/>
    <dgm:cxn modelId="{C27C0C42-B75B-4787-A424-6750978F86DF}" srcId="{F4ECBD5B-A3B0-46D6-9114-60885BEB2504}" destId="{17C3A600-D457-4BF2-B8E1-C48341C84D5D}" srcOrd="0" destOrd="0" parTransId="{F6D60B21-5982-4665-9968-A4945BD18254}" sibTransId="{7B60D528-3D5E-4179-95EA-4C2B69F01A57}"/>
    <dgm:cxn modelId="{8BAC6458-0739-41BC-BC55-97991B01EEB0}" srcId="{2A1064E1-9CCA-4AD5-B3B9-A656FF94DB0A}" destId="{33B1D7EE-2F07-413B-B390-1D536A717BFC}" srcOrd="0" destOrd="0" parTransId="{F629C244-AE28-4DA3-96D2-EED84ED03D25}" sibTransId="{E7A1C5F3-3FB1-42AA-AC72-2A28023C9875}"/>
    <dgm:cxn modelId="{1EB9947F-E361-447F-AAD4-06BA989E1456}" type="presOf" srcId="{A7029DE4-3F40-4D0B-B1CD-388293D2A7A8}" destId="{CA50060E-CE3F-43A4-9DCA-95388788B71F}" srcOrd="0" destOrd="0" presId="urn:microsoft.com/office/officeart/2005/8/layout/chevron2"/>
    <dgm:cxn modelId="{F9E15596-239A-41CB-BDA9-240A9D3520F5}" type="presOf" srcId="{33B1D7EE-2F07-413B-B390-1D536A717BFC}" destId="{589DCF24-0FD4-4DF2-A019-5F5C049B2BF0}" srcOrd="0" destOrd="0" presId="urn:microsoft.com/office/officeart/2005/8/layout/chevron2"/>
    <dgm:cxn modelId="{6744ACA7-D2CC-4D43-A848-F52031D81189}" type="presOf" srcId="{2A1064E1-9CCA-4AD5-B3B9-A656FF94DB0A}" destId="{4B026BFD-9C33-4B87-AF62-735EF662B479}" srcOrd="0" destOrd="0" presId="urn:microsoft.com/office/officeart/2005/8/layout/chevron2"/>
    <dgm:cxn modelId="{3DFD30BB-A621-40CB-B8FE-28D2773BC075}" srcId="{6CA37ABE-F0B5-41C0-BD46-AC95B27670C2}" destId="{F4ECBD5B-A3B0-46D6-9114-60885BEB2504}" srcOrd="2" destOrd="0" parTransId="{EFCE33DE-24B8-491C-8B8F-3FF38B3267C2}" sibTransId="{25D89C4D-6469-4794-9949-F76E95791466}"/>
    <dgm:cxn modelId="{B39730E8-0B24-483F-8000-CBD377934D8A}" srcId="{6CA37ABE-F0B5-41C0-BD46-AC95B27670C2}" destId="{2A1064E1-9CCA-4AD5-B3B9-A656FF94DB0A}" srcOrd="0" destOrd="0" parTransId="{3AE2F5AB-6F25-4EE2-AD5C-1EAE6A887930}" sibTransId="{11663F2B-FCDB-4DC3-B45F-9D3CF8588D1C}"/>
    <dgm:cxn modelId="{DDF4AAEB-4CB0-4D66-A064-CD47127BD4BB}" type="presOf" srcId="{17C3A600-D457-4BF2-B8E1-C48341C84D5D}" destId="{38ACC26A-D305-4EB3-B008-278B3741655C}" srcOrd="0" destOrd="0" presId="urn:microsoft.com/office/officeart/2005/8/layout/chevron2"/>
    <dgm:cxn modelId="{E57285F2-CFF0-4078-86A8-3F54EC81D655}" type="presOf" srcId="{F4ECBD5B-A3B0-46D6-9114-60885BEB2504}" destId="{B04E9472-92F6-40EA-A1CC-D37A9E0C7A89}" srcOrd="0" destOrd="0" presId="urn:microsoft.com/office/officeart/2005/8/layout/chevron2"/>
    <dgm:cxn modelId="{1A971809-2D26-48BB-A0AF-1450515D35AF}" type="presParOf" srcId="{F3044AE2-C59D-4D74-A01E-9497E490E0D2}" destId="{978974B6-8253-4658-B1FD-9921D135BE6A}" srcOrd="0" destOrd="0" presId="urn:microsoft.com/office/officeart/2005/8/layout/chevron2"/>
    <dgm:cxn modelId="{A1D4616B-C227-441D-AE9F-A086570EFE74}" type="presParOf" srcId="{978974B6-8253-4658-B1FD-9921D135BE6A}" destId="{4B026BFD-9C33-4B87-AF62-735EF662B479}" srcOrd="0" destOrd="0" presId="urn:microsoft.com/office/officeart/2005/8/layout/chevron2"/>
    <dgm:cxn modelId="{035F7CAF-F41C-4B0D-B121-2DE202BECBCA}" type="presParOf" srcId="{978974B6-8253-4658-B1FD-9921D135BE6A}" destId="{589DCF24-0FD4-4DF2-A019-5F5C049B2BF0}" srcOrd="1" destOrd="0" presId="urn:microsoft.com/office/officeart/2005/8/layout/chevron2"/>
    <dgm:cxn modelId="{3B4B2B3B-7848-4855-9EFC-22459B57DABB}" type="presParOf" srcId="{F3044AE2-C59D-4D74-A01E-9497E490E0D2}" destId="{A441A136-8810-475A-9BB5-128752BBD25C}" srcOrd="1" destOrd="0" presId="urn:microsoft.com/office/officeart/2005/8/layout/chevron2"/>
    <dgm:cxn modelId="{CA8A0478-3C37-4612-82C5-A62FBD030B2F}" type="presParOf" srcId="{F3044AE2-C59D-4D74-A01E-9497E490E0D2}" destId="{D926751D-A5D4-42BA-BBA3-7EB003F5CA97}" srcOrd="2" destOrd="0" presId="urn:microsoft.com/office/officeart/2005/8/layout/chevron2"/>
    <dgm:cxn modelId="{5608C707-D870-40DE-8FFC-AE36251FC292}" type="presParOf" srcId="{D926751D-A5D4-42BA-BBA3-7EB003F5CA97}" destId="{D8E8F97D-7022-46B1-A848-092F56D11EB6}" srcOrd="0" destOrd="0" presId="urn:microsoft.com/office/officeart/2005/8/layout/chevron2"/>
    <dgm:cxn modelId="{0417640A-E665-4AD1-B72C-D7511C9254D4}" type="presParOf" srcId="{D926751D-A5D4-42BA-BBA3-7EB003F5CA97}" destId="{CA50060E-CE3F-43A4-9DCA-95388788B71F}" srcOrd="1" destOrd="0" presId="urn:microsoft.com/office/officeart/2005/8/layout/chevron2"/>
    <dgm:cxn modelId="{C1D3C2D9-BA61-4DF0-BA1E-DBAB5D867332}" type="presParOf" srcId="{F3044AE2-C59D-4D74-A01E-9497E490E0D2}" destId="{20301A81-33C5-42F9-B69A-6E47EF971E18}" srcOrd="3" destOrd="0" presId="urn:microsoft.com/office/officeart/2005/8/layout/chevron2"/>
    <dgm:cxn modelId="{C7FDBFE6-9F81-42C8-9A42-AE679F52F137}" type="presParOf" srcId="{F3044AE2-C59D-4D74-A01E-9497E490E0D2}" destId="{E8DFE5C7-02FD-4775-9B58-4FE555DD05CE}" srcOrd="4" destOrd="0" presId="urn:microsoft.com/office/officeart/2005/8/layout/chevron2"/>
    <dgm:cxn modelId="{AF2E92A8-23E7-4CDA-8100-B9CA4882F0D6}" type="presParOf" srcId="{E8DFE5C7-02FD-4775-9B58-4FE555DD05CE}" destId="{B04E9472-92F6-40EA-A1CC-D37A9E0C7A89}" srcOrd="0" destOrd="0" presId="urn:microsoft.com/office/officeart/2005/8/layout/chevron2"/>
    <dgm:cxn modelId="{ED051D1B-F1BD-403F-8DE7-E007B0EF6B48}" type="presParOf" srcId="{E8DFE5C7-02FD-4775-9B58-4FE555DD05CE}" destId="{38ACC26A-D305-4EB3-B008-278B3741655C}" srcOrd="1" destOrd="0" presId="urn:microsoft.com/office/officeart/2005/8/layout/chevron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42911A-BFAE-4C01-93B3-8A6D5D410B1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911F0436-440F-4F49-9496-95D951DC885F}">
      <dgm:prSet phldrT="[Text]"/>
      <dgm:spPr/>
      <dgm:t>
        <a:bodyPr/>
        <a:lstStyle/>
        <a:p>
          <a:r>
            <a:rPr lang="en-US" dirty="0"/>
            <a:t>Object Detection</a:t>
          </a:r>
        </a:p>
      </dgm:t>
    </dgm:pt>
    <dgm:pt modelId="{933F180A-FFE6-4702-A061-0ECF68C856EE}" type="parTrans" cxnId="{345EFED1-1DB4-46FE-BF35-5435C4769B4D}">
      <dgm:prSet/>
      <dgm:spPr/>
      <dgm:t>
        <a:bodyPr/>
        <a:lstStyle/>
        <a:p>
          <a:endParaRPr lang="en-US"/>
        </a:p>
      </dgm:t>
    </dgm:pt>
    <dgm:pt modelId="{CE126618-7583-48E6-BB3D-9C504FF9D2FF}" type="sibTrans" cxnId="{345EFED1-1DB4-46FE-BF35-5435C4769B4D}">
      <dgm:prSet/>
      <dgm:spPr/>
      <dgm:t>
        <a:bodyPr/>
        <a:lstStyle/>
        <a:p>
          <a:endParaRPr lang="en-US"/>
        </a:p>
      </dgm:t>
    </dgm:pt>
    <dgm:pt modelId="{B7E7F70A-81AC-4175-84FB-81F6960BE7C4}">
      <dgm:prSet phldrT="[Text]"/>
      <dgm:spPr/>
      <dgm:t>
        <a:bodyPr/>
        <a:lstStyle/>
        <a:p>
          <a:r>
            <a:rPr lang="en-US" dirty="0"/>
            <a:t>Two Stage</a:t>
          </a:r>
        </a:p>
      </dgm:t>
    </dgm:pt>
    <dgm:pt modelId="{1ED5191C-2AB1-4646-80FE-BE9A680E207F}" type="parTrans" cxnId="{C010EA53-E6EB-441E-97CB-5F9AC4C3E1DA}">
      <dgm:prSet/>
      <dgm:spPr/>
      <dgm:t>
        <a:bodyPr/>
        <a:lstStyle/>
        <a:p>
          <a:endParaRPr lang="en-US"/>
        </a:p>
      </dgm:t>
    </dgm:pt>
    <dgm:pt modelId="{B3BAEA46-F16C-4DC9-9551-24FCC7B81AC0}" type="sibTrans" cxnId="{C010EA53-E6EB-441E-97CB-5F9AC4C3E1DA}">
      <dgm:prSet/>
      <dgm:spPr/>
      <dgm:t>
        <a:bodyPr/>
        <a:lstStyle/>
        <a:p>
          <a:endParaRPr lang="en-US"/>
        </a:p>
      </dgm:t>
    </dgm:pt>
    <dgm:pt modelId="{BEE5E317-0142-4786-B531-29189216C1F8}">
      <dgm:prSet phldrT="[Text]"/>
      <dgm:spPr/>
      <dgm:t>
        <a:bodyPr/>
        <a:lstStyle/>
        <a:p>
          <a:r>
            <a:rPr lang="en-US" dirty="0"/>
            <a:t>CNN</a:t>
          </a:r>
        </a:p>
      </dgm:t>
    </dgm:pt>
    <dgm:pt modelId="{092E8439-5478-40D2-8058-540DA4D959C2}" type="parTrans" cxnId="{AB62F0A6-D929-4E62-A1C7-DF76C97F60F1}">
      <dgm:prSet/>
      <dgm:spPr/>
      <dgm:t>
        <a:bodyPr/>
        <a:lstStyle/>
        <a:p>
          <a:endParaRPr lang="en-US"/>
        </a:p>
      </dgm:t>
    </dgm:pt>
    <dgm:pt modelId="{C5B45F03-E4A3-4CB8-9910-4F39E25F651D}" type="sibTrans" cxnId="{AB62F0A6-D929-4E62-A1C7-DF76C97F60F1}">
      <dgm:prSet/>
      <dgm:spPr/>
      <dgm:t>
        <a:bodyPr/>
        <a:lstStyle/>
        <a:p>
          <a:endParaRPr lang="en-US"/>
        </a:p>
      </dgm:t>
    </dgm:pt>
    <dgm:pt modelId="{FF14A672-4F60-4905-A425-9A7287431BB1}">
      <dgm:prSet phldrT="[Text]"/>
      <dgm:spPr/>
      <dgm:t>
        <a:bodyPr/>
        <a:lstStyle/>
        <a:p>
          <a:r>
            <a:rPr lang="en-US" dirty="0"/>
            <a:t>R-CNN</a:t>
          </a:r>
        </a:p>
      </dgm:t>
    </dgm:pt>
    <dgm:pt modelId="{0058D3CD-F7BF-4C07-8527-69A047AFBB5F}" type="parTrans" cxnId="{D6E0BDB9-01E6-4044-AB3E-1BDD3D06DF9B}">
      <dgm:prSet/>
      <dgm:spPr/>
      <dgm:t>
        <a:bodyPr/>
        <a:lstStyle/>
        <a:p>
          <a:endParaRPr lang="en-US"/>
        </a:p>
      </dgm:t>
    </dgm:pt>
    <dgm:pt modelId="{1F841702-DADF-439F-91DE-661A3D178015}" type="sibTrans" cxnId="{D6E0BDB9-01E6-4044-AB3E-1BDD3D06DF9B}">
      <dgm:prSet/>
      <dgm:spPr/>
      <dgm:t>
        <a:bodyPr/>
        <a:lstStyle/>
        <a:p>
          <a:endParaRPr lang="en-US"/>
        </a:p>
      </dgm:t>
    </dgm:pt>
    <dgm:pt modelId="{80E62D1E-18D1-4B61-B307-0F510C709FF6}">
      <dgm:prSet phldrT="[Text]"/>
      <dgm:spPr/>
      <dgm:t>
        <a:bodyPr/>
        <a:lstStyle/>
        <a:p>
          <a:r>
            <a:rPr lang="en-US" dirty="0"/>
            <a:t>One Stage</a:t>
          </a:r>
        </a:p>
      </dgm:t>
    </dgm:pt>
    <dgm:pt modelId="{67E2F625-07A2-4A23-9FDD-D1BE976CF383}" type="parTrans" cxnId="{CAAF6B47-1FAA-4259-A661-434A70E0E59B}">
      <dgm:prSet/>
      <dgm:spPr/>
      <dgm:t>
        <a:bodyPr/>
        <a:lstStyle/>
        <a:p>
          <a:endParaRPr lang="en-US"/>
        </a:p>
      </dgm:t>
    </dgm:pt>
    <dgm:pt modelId="{A337FD35-FD55-482F-A7A6-751D8F39181E}" type="sibTrans" cxnId="{CAAF6B47-1FAA-4259-A661-434A70E0E59B}">
      <dgm:prSet/>
      <dgm:spPr/>
      <dgm:t>
        <a:bodyPr/>
        <a:lstStyle/>
        <a:p>
          <a:endParaRPr lang="en-US"/>
        </a:p>
      </dgm:t>
    </dgm:pt>
    <dgm:pt modelId="{6E5D4448-0208-494F-999C-C0F7487BABD3}">
      <dgm:prSet phldrT="[Text]"/>
      <dgm:spPr/>
      <dgm:t>
        <a:bodyPr/>
        <a:lstStyle/>
        <a:p>
          <a:r>
            <a:rPr lang="en-US" b="1" dirty="0"/>
            <a:t>YOLO</a:t>
          </a:r>
        </a:p>
      </dgm:t>
    </dgm:pt>
    <dgm:pt modelId="{67E79BC2-F625-48A6-B486-199ADBCFD3C0}" type="parTrans" cxnId="{9A21B676-30C5-4C5F-B3BF-9A904B55F31A}">
      <dgm:prSet/>
      <dgm:spPr/>
      <dgm:t>
        <a:bodyPr/>
        <a:lstStyle/>
        <a:p>
          <a:endParaRPr lang="en-US"/>
        </a:p>
      </dgm:t>
    </dgm:pt>
    <dgm:pt modelId="{5FAAAC47-AF15-40A5-9497-B354936FC871}" type="sibTrans" cxnId="{9A21B676-30C5-4C5F-B3BF-9A904B55F31A}">
      <dgm:prSet/>
      <dgm:spPr/>
      <dgm:t>
        <a:bodyPr/>
        <a:lstStyle/>
        <a:p>
          <a:endParaRPr lang="en-US"/>
        </a:p>
      </dgm:t>
    </dgm:pt>
    <dgm:pt modelId="{8471E30A-290B-4437-B007-1ECB9F628057}">
      <dgm:prSet phldrT="[Text]"/>
      <dgm:spPr/>
      <dgm:t>
        <a:bodyPr/>
        <a:lstStyle/>
        <a:p>
          <a:r>
            <a:rPr lang="en-US" dirty="0"/>
            <a:t>Faster R-CNN</a:t>
          </a:r>
        </a:p>
      </dgm:t>
    </dgm:pt>
    <dgm:pt modelId="{BA5ED8C4-F89D-42F1-81CD-A55659ECD935}" type="parTrans" cxnId="{15413EFD-CA43-4A7C-BD91-38541D5D4178}">
      <dgm:prSet/>
      <dgm:spPr/>
      <dgm:t>
        <a:bodyPr/>
        <a:lstStyle/>
        <a:p>
          <a:endParaRPr lang="en-US"/>
        </a:p>
      </dgm:t>
    </dgm:pt>
    <dgm:pt modelId="{3FE246EC-D530-4C67-9206-41FBD2AACDAF}" type="sibTrans" cxnId="{15413EFD-CA43-4A7C-BD91-38541D5D4178}">
      <dgm:prSet/>
      <dgm:spPr/>
      <dgm:t>
        <a:bodyPr/>
        <a:lstStyle/>
        <a:p>
          <a:endParaRPr lang="en-US"/>
        </a:p>
      </dgm:t>
    </dgm:pt>
    <dgm:pt modelId="{0D54C68B-979D-43D0-B983-85C99DB0C317}" type="pres">
      <dgm:prSet presAssocID="{3342911A-BFAE-4C01-93B3-8A6D5D410B1E}" presName="hierChild1" presStyleCnt="0">
        <dgm:presLayoutVars>
          <dgm:chPref val="1"/>
          <dgm:dir/>
          <dgm:animOne val="branch"/>
          <dgm:animLvl val="lvl"/>
          <dgm:resizeHandles/>
        </dgm:presLayoutVars>
      </dgm:prSet>
      <dgm:spPr/>
    </dgm:pt>
    <dgm:pt modelId="{4F245603-92D1-4C12-A1C4-4F51E86C9973}" type="pres">
      <dgm:prSet presAssocID="{911F0436-440F-4F49-9496-95D951DC885F}" presName="hierRoot1" presStyleCnt="0"/>
      <dgm:spPr/>
    </dgm:pt>
    <dgm:pt modelId="{8F954CCE-68A7-488C-AE4E-DBEFCFC6D889}" type="pres">
      <dgm:prSet presAssocID="{911F0436-440F-4F49-9496-95D951DC885F}" presName="composite" presStyleCnt="0"/>
      <dgm:spPr/>
    </dgm:pt>
    <dgm:pt modelId="{4E8C27AA-8ED0-4706-BBF4-1A2015572715}" type="pres">
      <dgm:prSet presAssocID="{911F0436-440F-4F49-9496-95D951DC885F}" presName="background" presStyleLbl="node0" presStyleIdx="0" presStyleCnt="1"/>
      <dgm:spPr>
        <a:solidFill>
          <a:srgbClr val="00B050"/>
        </a:solidFill>
      </dgm:spPr>
    </dgm:pt>
    <dgm:pt modelId="{81C807DC-9E2C-4714-963E-A62AE93DAF72}" type="pres">
      <dgm:prSet presAssocID="{911F0436-440F-4F49-9496-95D951DC885F}" presName="text" presStyleLbl="fgAcc0" presStyleIdx="0" presStyleCnt="1">
        <dgm:presLayoutVars>
          <dgm:chPref val="3"/>
        </dgm:presLayoutVars>
      </dgm:prSet>
      <dgm:spPr/>
    </dgm:pt>
    <dgm:pt modelId="{BCB7C487-9EBA-44BE-809C-5BA9A2259BB1}" type="pres">
      <dgm:prSet presAssocID="{911F0436-440F-4F49-9496-95D951DC885F}" presName="hierChild2" presStyleCnt="0"/>
      <dgm:spPr/>
    </dgm:pt>
    <dgm:pt modelId="{86A084E6-8623-4CE4-89C1-D8701B74BF28}" type="pres">
      <dgm:prSet presAssocID="{1ED5191C-2AB1-4646-80FE-BE9A680E207F}" presName="Name10" presStyleLbl="parChTrans1D2" presStyleIdx="0" presStyleCnt="2"/>
      <dgm:spPr/>
    </dgm:pt>
    <dgm:pt modelId="{54A30CCD-18F1-4C01-9757-771EE8128D42}" type="pres">
      <dgm:prSet presAssocID="{B7E7F70A-81AC-4175-84FB-81F6960BE7C4}" presName="hierRoot2" presStyleCnt="0"/>
      <dgm:spPr/>
    </dgm:pt>
    <dgm:pt modelId="{3396D2C9-E482-4188-AC89-12B24A9FFA21}" type="pres">
      <dgm:prSet presAssocID="{B7E7F70A-81AC-4175-84FB-81F6960BE7C4}" presName="composite2" presStyleCnt="0"/>
      <dgm:spPr/>
    </dgm:pt>
    <dgm:pt modelId="{B398CDF9-0DF7-4731-BC21-7179ED0865FA}" type="pres">
      <dgm:prSet presAssocID="{B7E7F70A-81AC-4175-84FB-81F6960BE7C4}" presName="background2" presStyleLbl="node2" presStyleIdx="0" presStyleCnt="2"/>
      <dgm:spPr/>
    </dgm:pt>
    <dgm:pt modelId="{14466F21-6D6F-47D6-BF70-322220428EE7}" type="pres">
      <dgm:prSet presAssocID="{B7E7F70A-81AC-4175-84FB-81F6960BE7C4}" presName="text2" presStyleLbl="fgAcc2" presStyleIdx="0" presStyleCnt="2" custScaleY="70496">
        <dgm:presLayoutVars>
          <dgm:chPref val="3"/>
        </dgm:presLayoutVars>
      </dgm:prSet>
      <dgm:spPr/>
    </dgm:pt>
    <dgm:pt modelId="{95955BA9-1652-4C88-8DF1-57BD59B0F8E3}" type="pres">
      <dgm:prSet presAssocID="{B7E7F70A-81AC-4175-84FB-81F6960BE7C4}" presName="hierChild3" presStyleCnt="0"/>
      <dgm:spPr/>
    </dgm:pt>
    <dgm:pt modelId="{0E9B5652-09B6-4BFD-91B4-D8990131599B}" type="pres">
      <dgm:prSet presAssocID="{092E8439-5478-40D2-8058-540DA4D959C2}" presName="Name17" presStyleLbl="parChTrans1D3" presStyleIdx="0" presStyleCnt="2"/>
      <dgm:spPr/>
    </dgm:pt>
    <dgm:pt modelId="{EE86871B-2215-4FF1-977F-C7AF43BDFAC3}" type="pres">
      <dgm:prSet presAssocID="{BEE5E317-0142-4786-B531-29189216C1F8}" presName="hierRoot3" presStyleCnt="0"/>
      <dgm:spPr/>
    </dgm:pt>
    <dgm:pt modelId="{54B5E063-F3D2-4CDF-A9F1-4A78C6BC21F3}" type="pres">
      <dgm:prSet presAssocID="{BEE5E317-0142-4786-B531-29189216C1F8}" presName="composite3" presStyleCnt="0"/>
      <dgm:spPr/>
    </dgm:pt>
    <dgm:pt modelId="{C318EC8F-62FF-46A1-9516-C423D6BC63C3}" type="pres">
      <dgm:prSet presAssocID="{BEE5E317-0142-4786-B531-29189216C1F8}" presName="background3" presStyleLbl="node3" presStyleIdx="0" presStyleCnt="2"/>
      <dgm:spPr/>
    </dgm:pt>
    <dgm:pt modelId="{6BAE1F6F-9303-4A98-90D8-EED1EB72C395}" type="pres">
      <dgm:prSet presAssocID="{BEE5E317-0142-4786-B531-29189216C1F8}" presName="text3" presStyleLbl="fgAcc3" presStyleIdx="0" presStyleCnt="2">
        <dgm:presLayoutVars>
          <dgm:chPref val="3"/>
        </dgm:presLayoutVars>
      </dgm:prSet>
      <dgm:spPr/>
    </dgm:pt>
    <dgm:pt modelId="{1DFC67C8-F247-4DE6-B266-F6D7876EDE01}" type="pres">
      <dgm:prSet presAssocID="{BEE5E317-0142-4786-B531-29189216C1F8}" presName="hierChild4" presStyleCnt="0"/>
      <dgm:spPr/>
    </dgm:pt>
    <dgm:pt modelId="{43FA7BBB-A30D-4DC3-9CDC-D63574B73EB2}" type="pres">
      <dgm:prSet presAssocID="{0058D3CD-F7BF-4C07-8527-69A047AFBB5F}" presName="Name23" presStyleLbl="parChTrans1D4" presStyleIdx="0" presStyleCnt="2"/>
      <dgm:spPr/>
    </dgm:pt>
    <dgm:pt modelId="{0E92357F-C424-443B-B21B-7FC1657EA8AE}" type="pres">
      <dgm:prSet presAssocID="{FF14A672-4F60-4905-A425-9A7287431BB1}" presName="hierRoot4" presStyleCnt="0"/>
      <dgm:spPr/>
    </dgm:pt>
    <dgm:pt modelId="{D5AFBDB3-7757-4324-9B59-9D12D259DC95}" type="pres">
      <dgm:prSet presAssocID="{FF14A672-4F60-4905-A425-9A7287431BB1}" presName="composite4" presStyleCnt="0"/>
      <dgm:spPr/>
    </dgm:pt>
    <dgm:pt modelId="{E73E52B3-A55B-4C59-8106-1A914EEE612F}" type="pres">
      <dgm:prSet presAssocID="{FF14A672-4F60-4905-A425-9A7287431BB1}" presName="background4" presStyleLbl="node4" presStyleIdx="0" presStyleCnt="2"/>
      <dgm:spPr/>
    </dgm:pt>
    <dgm:pt modelId="{EBD0798F-6729-4F11-933D-369D0913371E}" type="pres">
      <dgm:prSet presAssocID="{FF14A672-4F60-4905-A425-9A7287431BB1}" presName="text4" presStyleLbl="fgAcc4" presStyleIdx="0" presStyleCnt="2">
        <dgm:presLayoutVars>
          <dgm:chPref val="3"/>
        </dgm:presLayoutVars>
      </dgm:prSet>
      <dgm:spPr/>
    </dgm:pt>
    <dgm:pt modelId="{DDB4812A-7358-4A42-93DF-39469A41DE4A}" type="pres">
      <dgm:prSet presAssocID="{FF14A672-4F60-4905-A425-9A7287431BB1}" presName="hierChild5" presStyleCnt="0"/>
      <dgm:spPr/>
    </dgm:pt>
    <dgm:pt modelId="{D2CD146B-D00D-4148-B1B6-320A67481411}" type="pres">
      <dgm:prSet presAssocID="{BA5ED8C4-F89D-42F1-81CD-A55659ECD935}" presName="Name23" presStyleLbl="parChTrans1D4" presStyleIdx="1" presStyleCnt="2"/>
      <dgm:spPr/>
    </dgm:pt>
    <dgm:pt modelId="{9253A72B-9CC3-44EA-B655-6E0D8829E4A8}" type="pres">
      <dgm:prSet presAssocID="{8471E30A-290B-4437-B007-1ECB9F628057}" presName="hierRoot4" presStyleCnt="0"/>
      <dgm:spPr/>
    </dgm:pt>
    <dgm:pt modelId="{6ED25FAD-48E9-437D-A991-B124B1A2E843}" type="pres">
      <dgm:prSet presAssocID="{8471E30A-290B-4437-B007-1ECB9F628057}" presName="composite4" presStyleCnt="0"/>
      <dgm:spPr/>
    </dgm:pt>
    <dgm:pt modelId="{3EBC2FF1-FA53-415F-93BF-D98C2FDAA870}" type="pres">
      <dgm:prSet presAssocID="{8471E30A-290B-4437-B007-1ECB9F628057}" presName="background4" presStyleLbl="node4" presStyleIdx="1" presStyleCnt="2"/>
      <dgm:spPr/>
    </dgm:pt>
    <dgm:pt modelId="{2236D28A-D77B-4F98-A69D-A28F9CD08774}" type="pres">
      <dgm:prSet presAssocID="{8471E30A-290B-4437-B007-1ECB9F628057}" presName="text4" presStyleLbl="fgAcc4" presStyleIdx="1" presStyleCnt="2">
        <dgm:presLayoutVars>
          <dgm:chPref val="3"/>
        </dgm:presLayoutVars>
      </dgm:prSet>
      <dgm:spPr/>
    </dgm:pt>
    <dgm:pt modelId="{1E185812-B870-4DFC-BDE4-C7C260334667}" type="pres">
      <dgm:prSet presAssocID="{8471E30A-290B-4437-B007-1ECB9F628057}" presName="hierChild5" presStyleCnt="0"/>
      <dgm:spPr/>
    </dgm:pt>
    <dgm:pt modelId="{30F533AC-A664-4730-AD9B-EDEBAB73AC51}" type="pres">
      <dgm:prSet presAssocID="{67E2F625-07A2-4A23-9FDD-D1BE976CF383}" presName="Name10" presStyleLbl="parChTrans1D2" presStyleIdx="1" presStyleCnt="2"/>
      <dgm:spPr/>
    </dgm:pt>
    <dgm:pt modelId="{B5999544-B3AA-489F-B9CF-4AEF0900CBB3}" type="pres">
      <dgm:prSet presAssocID="{80E62D1E-18D1-4B61-B307-0F510C709FF6}" presName="hierRoot2" presStyleCnt="0"/>
      <dgm:spPr/>
    </dgm:pt>
    <dgm:pt modelId="{4B4D530B-38D5-4D51-8865-03E6A4BA9F7F}" type="pres">
      <dgm:prSet presAssocID="{80E62D1E-18D1-4B61-B307-0F510C709FF6}" presName="composite2" presStyleCnt="0"/>
      <dgm:spPr/>
    </dgm:pt>
    <dgm:pt modelId="{C5F96DE7-3BE9-49B6-9BFA-2BAC8525CBEC}" type="pres">
      <dgm:prSet presAssocID="{80E62D1E-18D1-4B61-B307-0F510C709FF6}" presName="background2" presStyleLbl="node2" presStyleIdx="1" presStyleCnt="2"/>
      <dgm:spPr>
        <a:solidFill>
          <a:srgbClr val="1FE1D7"/>
        </a:solidFill>
      </dgm:spPr>
    </dgm:pt>
    <dgm:pt modelId="{1290F141-811D-4D9C-85AE-BF35F506B8FC}" type="pres">
      <dgm:prSet presAssocID="{80E62D1E-18D1-4B61-B307-0F510C709FF6}" presName="text2" presStyleLbl="fgAcc2" presStyleIdx="1" presStyleCnt="2" custScaleX="109438" custScaleY="67969">
        <dgm:presLayoutVars>
          <dgm:chPref val="3"/>
        </dgm:presLayoutVars>
      </dgm:prSet>
      <dgm:spPr/>
    </dgm:pt>
    <dgm:pt modelId="{9E738B47-2A90-4978-9887-81ECA362ED97}" type="pres">
      <dgm:prSet presAssocID="{80E62D1E-18D1-4B61-B307-0F510C709FF6}" presName="hierChild3" presStyleCnt="0"/>
      <dgm:spPr/>
    </dgm:pt>
    <dgm:pt modelId="{E9DF9062-E4BA-4989-841A-2540D51DD42E}" type="pres">
      <dgm:prSet presAssocID="{67E79BC2-F625-48A6-B486-199ADBCFD3C0}" presName="Name17" presStyleLbl="parChTrans1D3" presStyleIdx="1" presStyleCnt="2"/>
      <dgm:spPr/>
    </dgm:pt>
    <dgm:pt modelId="{6A276347-38C2-4316-BBD6-2FA03C0F8F5B}" type="pres">
      <dgm:prSet presAssocID="{6E5D4448-0208-494F-999C-C0F7487BABD3}" presName="hierRoot3" presStyleCnt="0"/>
      <dgm:spPr/>
    </dgm:pt>
    <dgm:pt modelId="{5B75942E-15E1-440E-B2FD-1A7D9C10A2BB}" type="pres">
      <dgm:prSet presAssocID="{6E5D4448-0208-494F-999C-C0F7487BABD3}" presName="composite3" presStyleCnt="0"/>
      <dgm:spPr/>
    </dgm:pt>
    <dgm:pt modelId="{9F074C44-75E8-4A71-B27A-689B1634C5AD}" type="pres">
      <dgm:prSet presAssocID="{6E5D4448-0208-494F-999C-C0F7487BABD3}" presName="background3" presStyleLbl="node3" presStyleIdx="1" presStyleCnt="2"/>
      <dgm:spPr>
        <a:solidFill>
          <a:srgbClr val="1FE1D7"/>
        </a:solidFill>
      </dgm:spPr>
    </dgm:pt>
    <dgm:pt modelId="{3198D467-8C60-483C-9903-238CAE046C78}" type="pres">
      <dgm:prSet presAssocID="{6E5D4448-0208-494F-999C-C0F7487BABD3}" presName="text3" presStyleLbl="fgAcc3" presStyleIdx="1" presStyleCnt="2">
        <dgm:presLayoutVars>
          <dgm:chPref val="3"/>
        </dgm:presLayoutVars>
      </dgm:prSet>
      <dgm:spPr/>
    </dgm:pt>
    <dgm:pt modelId="{6374826E-4CBF-4389-A263-487D7EA393FB}" type="pres">
      <dgm:prSet presAssocID="{6E5D4448-0208-494F-999C-C0F7487BABD3}" presName="hierChild4" presStyleCnt="0"/>
      <dgm:spPr/>
    </dgm:pt>
  </dgm:ptLst>
  <dgm:cxnLst>
    <dgm:cxn modelId="{9C40EA0D-3FF6-4802-9924-6FC8C97AF9C3}" type="presOf" srcId="{3342911A-BFAE-4C01-93B3-8A6D5D410B1E}" destId="{0D54C68B-979D-43D0-B983-85C99DB0C317}" srcOrd="0" destOrd="0" presId="urn:microsoft.com/office/officeart/2005/8/layout/hierarchy1"/>
    <dgm:cxn modelId="{946CFF0F-303E-4EF6-B7A3-F18F49664826}" type="presOf" srcId="{911F0436-440F-4F49-9496-95D951DC885F}" destId="{81C807DC-9E2C-4714-963E-A62AE93DAF72}" srcOrd="0" destOrd="0" presId="urn:microsoft.com/office/officeart/2005/8/layout/hierarchy1"/>
    <dgm:cxn modelId="{36986C2D-1668-4C28-864A-A97EA7F36528}" type="presOf" srcId="{67E2F625-07A2-4A23-9FDD-D1BE976CF383}" destId="{30F533AC-A664-4730-AD9B-EDEBAB73AC51}" srcOrd="0" destOrd="0" presId="urn:microsoft.com/office/officeart/2005/8/layout/hierarchy1"/>
    <dgm:cxn modelId="{35FB0844-D8C3-4B52-A23E-4D85A3097E9A}" type="presOf" srcId="{FF14A672-4F60-4905-A425-9A7287431BB1}" destId="{EBD0798F-6729-4F11-933D-369D0913371E}" srcOrd="0" destOrd="0" presId="urn:microsoft.com/office/officeart/2005/8/layout/hierarchy1"/>
    <dgm:cxn modelId="{CAAF6B47-1FAA-4259-A661-434A70E0E59B}" srcId="{911F0436-440F-4F49-9496-95D951DC885F}" destId="{80E62D1E-18D1-4B61-B307-0F510C709FF6}" srcOrd="1" destOrd="0" parTransId="{67E2F625-07A2-4A23-9FDD-D1BE976CF383}" sibTransId="{A337FD35-FD55-482F-A7A6-751D8F39181E}"/>
    <dgm:cxn modelId="{6BD1D347-5549-47A8-9771-9E0A28647D74}" type="presOf" srcId="{BEE5E317-0142-4786-B531-29189216C1F8}" destId="{6BAE1F6F-9303-4A98-90D8-EED1EB72C395}" srcOrd="0" destOrd="0" presId="urn:microsoft.com/office/officeart/2005/8/layout/hierarchy1"/>
    <dgm:cxn modelId="{A8E3696D-1473-4DE1-9237-62F43C9E828A}" type="presOf" srcId="{092E8439-5478-40D2-8058-540DA4D959C2}" destId="{0E9B5652-09B6-4BFD-91B4-D8990131599B}" srcOrd="0" destOrd="0" presId="urn:microsoft.com/office/officeart/2005/8/layout/hierarchy1"/>
    <dgm:cxn modelId="{C010EA53-E6EB-441E-97CB-5F9AC4C3E1DA}" srcId="{911F0436-440F-4F49-9496-95D951DC885F}" destId="{B7E7F70A-81AC-4175-84FB-81F6960BE7C4}" srcOrd="0" destOrd="0" parTransId="{1ED5191C-2AB1-4646-80FE-BE9A680E207F}" sibTransId="{B3BAEA46-F16C-4DC9-9551-24FCC7B81AC0}"/>
    <dgm:cxn modelId="{9A21B676-30C5-4C5F-B3BF-9A904B55F31A}" srcId="{80E62D1E-18D1-4B61-B307-0F510C709FF6}" destId="{6E5D4448-0208-494F-999C-C0F7487BABD3}" srcOrd="0" destOrd="0" parTransId="{67E79BC2-F625-48A6-B486-199ADBCFD3C0}" sibTransId="{5FAAAC47-AF15-40A5-9497-B354936FC871}"/>
    <dgm:cxn modelId="{52DB7557-FE51-496C-B1B0-10FE8036AEFD}" type="presOf" srcId="{BA5ED8C4-F89D-42F1-81CD-A55659ECD935}" destId="{D2CD146B-D00D-4148-B1B6-320A67481411}" srcOrd="0" destOrd="0" presId="urn:microsoft.com/office/officeart/2005/8/layout/hierarchy1"/>
    <dgm:cxn modelId="{9261328F-8344-47EC-85A6-4F389CB17413}" type="presOf" srcId="{80E62D1E-18D1-4B61-B307-0F510C709FF6}" destId="{1290F141-811D-4D9C-85AE-BF35F506B8FC}" srcOrd="0" destOrd="0" presId="urn:microsoft.com/office/officeart/2005/8/layout/hierarchy1"/>
    <dgm:cxn modelId="{AB62F0A6-D929-4E62-A1C7-DF76C97F60F1}" srcId="{B7E7F70A-81AC-4175-84FB-81F6960BE7C4}" destId="{BEE5E317-0142-4786-B531-29189216C1F8}" srcOrd="0" destOrd="0" parTransId="{092E8439-5478-40D2-8058-540DA4D959C2}" sibTransId="{C5B45F03-E4A3-4CB8-9910-4F39E25F651D}"/>
    <dgm:cxn modelId="{B248CBAD-5701-4C7F-89FF-FE99000540F8}" type="presOf" srcId="{B7E7F70A-81AC-4175-84FB-81F6960BE7C4}" destId="{14466F21-6D6F-47D6-BF70-322220428EE7}" srcOrd="0" destOrd="0" presId="urn:microsoft.com/office/officeart/2005/8/layout/hierarchy1"/>
    <dgm:cxn modelId="{D6E0BDB9-01E6-4044-AB3E-1BDD3D06DF9B}" srcId="{BEE5E317-0142-4786-B531-29189216C1F8}" destId="{FF14A672-4F60-4905-A425-9A7287431BB1}" srcOrd="0" destOrd="0" parTransId="{0058D3CD-F7BF-4C07-8527-69A047AFBB5F}" sibTransId="{1F841702-DADF-439F-91DE-661A3D178015}"/>
    <dgm:cxn modelId="{0CE7FAC7-1702-4C72-A0C9-090C766B17A6}" type="presOf" srcId="{6E5D4448-0208-494F-999C-C0F7487BABD3}" destId="{3198D467-8C60-483C-9903-238CAE046C78}" srcOrd="0" destOrd="0" presId="urn:microsoft.com/office/officeart/2005/8/layout/hierarchy1"/>
    <dgm:cxn modelId="{4123A7C8-877F-44F6-98DE-DD80A8C7C800}" type="presOf" srcId="{0058D3CD-F7BF-4C07-8527-69A047AFBB5F}" destId="{43FA7BBB-A30D-4DC3-9CDC-D63574B73EB2}" srcOrd="0" destOrd="0" presId="urn:microsoft.com/office/officeart/2005/8/layout/hierarchy1"/>
    <dgm:cxn modelId="{345EFED1-1DB4-46FE-BF35-5435C4769B4D}" srcId="{3342911A-BFAE-4C01-93B3-8A6D5D410B1E}" destId="{911F0436-440F-4F49-9496-95D951DC885F}" srcOrd="0" destOrd="0" parTransId="{933F180A-FFE6-4702-A061-0ECF68C856EE}" sibTransId="{CE126618-7583-48E6-BB3D-9C504FF9D2FF}"/>
    <dgm:cxn modelId="{A85CF7DD-C275-4149-9F16-93C361BBACBC}" type="presOf" srcId="{1ED5191C-2AB1-4646-80FE-BE9A680E207F}" destId="{86A084E6-8623-4CE4-89C1-D8701B74BF28}" srcOrd="0" destOrd="0" presId="urn:microsoft.com/office/officeart/2005/8/layout/hierarchy1"/>
    <dgm:cxn modelId="{5D1101E7-EDCB-4AB0-A55A-FB7B8DCDE565}" type="presOf" srcId="{8471E30A-290B-4437-B007-1ECB9F628057}" destId="{2236D28A-D77B-4F98-A69D-A28F9CD08774}" srcOrd="0" destOrd="0" presId="urn:microsoft.com/office/officeart/2005/8/layout/hierarchy1"/>
    <dgm:cxn modelId="{15413EFD-CA43-4A7C-BD91-38541D5D4178}" srcId="{FF14A672-4F60-4905-A425-9A7287431BB1}" destId="{8471E30A-290B-4437-B007-1ECB9F628057}" srcOrd="0" destOrd="0" parTransId="{BA5ED8C4-F89D-42F1-81CD-A55659ECD935}" sibTransId="{3FE246EC-D530-4C67-9206-41FBD2AACDAF}"/>
    <dgm:cxn modelId="{B211A6FD-8037-4933-9011-2ABC42191F23}" type="presOf" srcId="{67E79BC2-F625-48A6-B486-199ADBCFD3C0}" destId="{E9DF9062-E4BA-4989-841A-2540D51DD42E}" srcOrd="0" destOrd="0" presId="urn:microsoft.com/office/officeart/2005/8/layout/hierarchy1"/>
    <dgm:cxn modelId="{0F648FC1-F9A6-485E-98E6-613052572634}" type="presParOf" srcId="{0D54C68B-979D-43D0-B983-85C99DB0C317}" destId="{4F245603-92D1-4C12-A1C4-4F51E86C9973}" srcOrd="0" destOrd="0" presId="urn:microsoft.com/office/officeart/2005/8/layout/hierarchy1"/>
    <dgm:cxn modelId="{6AD2FE43-5212-4618-81A2-09D51AEED455}" type="presParOf" srcId="{4F245603-92D1-4C12-A1C4-4F51E86C9973}" destId="{8F954CCE-68A7-488C-AE4E-DBEFCFC6D889}" srcOrd="0" destOrd="0" presId="urn:microsoft.com/office/officeart/2005/8/layout/hierarchy1"/>
    <dgm:cxn modelId="{692C63D4-D031-4F4D-B115-1C7FE9800F89}" type="presParOf" srcId="{8F954CCE-68A7-488C-AE4E-DBEFCFC6D889}" destId="{4E8C27AA-8ED0-4706-BBF4-1A2015572715}" srcOrd="0" destOrd="0" presId="urn:microsoft.com/office/officeart/2005/8/layout/hierarchy1"/>
    <dgm:cxn modelId="{1434B4F9-78B6-4B06-A902-AA79BB3D4EDF}" type="presParOf" srcId="{8F954CCE-68A7-488C-AE4E-DBEFCFC6D889}" destId="{81C807DC-9E2C-4714-963E-A62AE93DAF72}" srcOrd="1" destOrd="0" presId="urn:microsoft.com/office/officeart/2005/8/layout/hierarchy1"/>
    <dgm:cxn modelId="{B3C50267-466F-4643-9595-201461652C43}" type="presParOf" srcId="{4F245603-92D1-4C12-A1C4-4F51E86C9973}" destId="{BCB7C487-9EBA-44BE-809C-5BA9A2259BB1}" srcOrd="1" destOrd="0" presId="urn:microsoft.com/office/officeart/2005/8/layout/hierarchy1"/>
    <dgm:cxn modelId="{7953050C-00AB-4F25-9A94-C2A392A94EE5}" type="presParOf" srcId="{BCB7C487-9EBA-44BE-809C-5BA9A2259BB1}" destId="{86A084E6-8623-4CE4-89C1-D8701B74BF28}" srcOrd="0" destOrd="0" presId="urn:microsoft.com/office/officeart/2005/8/layout/hierarchy1"/>
    <dgm:cxn modelId="{557BAE20-4432-4B41-B469-B61B879FEF61}" type="presParOf" srcId="{BCB7C487-9EBA-44BE-809C-5BA9A2259BB1}" destId="{54A30CCD-18F1-4C01-9757-771EE8128D42}" srcOrd="1" destOrd="0" presId="urn:microsoft.com/office/officeart/2005/8/layout/hierarchy1"/>
    <dgm:cxn modelId="{BF62D220-77BC-4493-857D-25B5281C6CDC}" type="presParOf" srcId="{54A30CCD-18F1-4C01-9757-771EE8128D42}" destId="{3396D2C9-E482-4188-AC89-12B24A9FFA21}" srcOrd="0" destOrd="0" presId="urn:microsoft.com/office/officeart/2005/8/layout/hierarchy1"/>
    <dgm:cxn modelId="{A987093B-D8F5-451C-AA8F-2CC682FBF890}" type="presParOf" srcId="{3396D2C9-E482-4188-AC89-12B24A9FFA21}" destId="{B398CDF9-0DF7-4731-BC21-7179ED0865FA}" srcOrd="0" destOrd="0" presId="urn:microsoft.com/office/officeart/2005/8/layout/hierarchy1"/>
    <dgm:cxn modelId="{ED2685D2-028F-4E1D-A576-F4A85FABF4F0}" type="presParOf" srcId="{3396D2C9-E482-4188-AC89-12B24A9FFA21}" destId="{14466F21-6D6F-47D6-BF70-322220428EE7}" srcOrd="1" destOrd="0" presId="urn:microsoft.com/office/officeart/2005/8/layout/hierarchy1"/>
    <dgm:cxn modelId="{CBD4CF44-0572-48D5-8A6C-DB614EE8F7CA}" type="presParOf" srcId="{54A30CCD-18F1-4C01-9757-771EE8128D42}" destId="{95955BA9-1652-4C88-8DF1-57BD59B0F8E3}" srcOrd="1" destOrd="0" presId="urn:microsoft.com/office/officeart/2005/8/layout/hierarchy1"/>
    <dgm:cxn modelId="{E5A8435B-BB01-4749-9295-90FA9433439E}" type="presParOf" srcId="{95955BA9-1652-4C88-8DF1-57BD59B0F8E3}" destId="{0E9B5652-09B6-4BFD-91B4-D8990131599B}" srcOrd="0" destOrd="0" presId="urn:microsoft.com/office/officeart/2005/8/layout/hierarchy1"/>
    <dgm:cxn modelId="{5D6C2ADE-AEC1-4796-B7AB-4E7EF4196A9A}" type="presParOf" srcId="{95955BA9-1652-4C88-8DF1-57BD59B0F8E3}" destId="{EE86871B-2215-4FF1-977F-C7AF43BDFAC3}" srcOrd="1" destOrd="0" presId="urn:microsoft.com/office/officeart/2005/8/layout/hierarchy1"/>
    <dgm:cxn modelId="{F97370EB-3196-4B0E-ACC0-BBD1C3A14321}" type="presParOf" srcId="{EE86871B-2215-4FF1-977F-C7AF43BDFAC3}" destId="{54B5E063-F3D2-4CDF-A9F1-4A78C6BC21F3}" srcOrd="0" destOrd="0" presId="urn:microsoft.com/office/officeart/2005/8/layout/hierarchy1"/>
    <dgm:cxn modelId="{2757E09A-EEB8-413B-9F5D-26F16E056C20}" type="presParOf" srcId="{54B5E063-F3D2-4CDF-A9F1-4A78C6BC21F3}" destId="{C318EC8F-62FF-46A1-9516-C423D6BC63C3}" srcOrd="0" destOrd="0" presId="urn:microsoft.com/office/officeart/2005/8/layout/hierarchy1"/>
    <dgm:cxn modelId="{CB4555DC-41D4-4EA3-A4E8-48147AEB61A8}" type="presParOf" srcId="{54B5E063-F3D2-4CDF-A9F1-4A78C6BC21F3}" destId="{6BAE1F6F-9303-4A98-90D8-EED1EB72C395}" srcOrd="1" destOrd="0" presId="urn:microsoft.com/office/officeart/2005/8/layout/hierarchy1"/>
    <dgm:cxn modelId="{400EFD21-3F77-4B0B-9614-E57995062E7F}" type="presParOf" srcId="{EE86871B-2215-4FF1-977F-C7AF43BDFAC3}" destId="{1DFC67C8-F247-4DE6-B266-F6D7876EDE01}" srcOrd="1" destOrd="0" presId="urn:microsoft.com/office/officeart/2005/8/layout/hierarchy1"/>
    <dgm:cxn modelId="{0AF25186-4A27-470B-8869-BC100714F2A2}" type="presParOf" srcId="{1DFC67C8-F247-4DE6-B266-F6D7876EDE01}" destId="{43FA7BBB-A30D-4DC3-9CDC-D63574B73EB2}" srcOrd="0" destOrd="0" presId="urn:microsoft.com/office/officeart/2005/8/layout/hierarchy1"/>
    <dgm:cxn modelId="{84FEC930-CDAB-4D11-B211-73B0582F24A3}" type="presParOf" srcId="{1DFC67C8-F247-4DE6-B266-F6D7876EDE01}" destId="{0E92357F-C424-443B-B21B-7FC1657EA8AE}" srcOrd="1" destOrd="0" presId="urn:microsoft.com/office/officeart/2005/8/layout/hierarchy1"/>
    <dgm:cxn modelId="{6CC0D08F-865D-43F4-9425-FF190FBCB3E9}" type="presParOf" srcId="{0E92357F-C424-443B-B21B-7FC1657EA8AE}" destId="{D5AFBDB3-7757-4324-9B59-9D12D259DC95}" srcOrd="0" destOrd="0" presId="urn:microsoft.com/office/officeart/2005/8/layout/hierarchy1"/>
    <dgm:cxn modelId="{094831E2-6AEE-4BF7-9CB3-A62E9DD72801}" type="presParOf" srcId="{D5AFBDB3-7757-4324-9B59-9D12D259DC95}" destId="{E73E52B3-A55B-4C59-8106-1A914EEE612F}" srcOrd="0" destOrd="0" presId="urn:microsoft.com/office/officeart/2005/8/layout/hierarchy1"/>
    <dgm:cxn modelId="{765D5B47-49B9-4B7C-8F3F-265BF0F68F3D}" type="presParOf" srcId="{D5AFBDB3-7757-4324-9B59-9D12D259DC95}" destId="{EBD0798F-6729-4F11-933D-369D0913371E}" srcOrd="1" destOrd="0" presId="urn:microsoft.com/office/officeart/2005/8/layout/hierarchy1"/>
    <dgm:cxn modelId="{D4A4B822-8D2C-41F6-A2D6-8C67D231621C}" type="presParOf" srcId="{0E92357F-C424-443B-B21B-7FC1657EA8AE}" destId="{DDB4812A-7358-4A42-93DF-39469A41DE4A}" srcOrd="1" destOrd="0" presId="urn:microsoft.com/office/officeart/2005/8/layout/hierarchy1"/>
    <dgm:cxn modelId="{E0EB00E2-1233-423D-9210-5B5CFB6F1066}" type="presParOf" srcId="{DDB4812A-7358-4A42-93DF-39469A41DE4A}" destId="{D2CD146B-D00D-4148-B1B6-320A67481411}" srcOrd="0" destOrd="0" presId="urn:microsoft.com/office/officeart/2005/8/layout/hierarchy1"/>
    <dgm:cxn modelId="{CD861B2F-77EC-4088-B0EE-A8C071576D47}" type="presParOf" srcId="{DDB4812A-7358-4A42-93DF-39469A41DE4A}" destId="{9253A72B-9CC3-44EA-B655-6E0D8829E4A8}" srcOrd="1" destOrd="0" presId="urn:microsoft.com/office/officeart/2005/8/layout/hierarchy1"/>
    <dgm:cxn modelId="{38A4A66B-DCB1-4AEA-AF8A-C0B7D509B5B2}" type="presParOf" srcId="{9253A72B-9CC3-44EA-B655-6E0D8829E4A8}" destId="{6ED25FAD-48E9-437D-A991-B124B1A2E843}" srcOrd="0" destOrd="0" presId="urn:microsoft.com/office/officeart/2005/8/layout/hierarchy1"/>
    <dgm:cxn modelId="{2C3FDA4A-8AC1-4620-B464-9B089FE3A9F0}" type="presParOf" srcId="{6ED25FAD-48E9-437D-A991-B124B1A2E843}" destId="{3EBC2FF1-FA53-415F-93BF-D98C2FDAA870}" srcOrd="0" destOrd="0" presId="urn:microsoft.com/office/officeart/2005/8/layout/hierarchy1"/>
    <dgm:cxn modelId="{35D7B546-D51A-4700-AC19-ECD138268536}" type="presParOf" srcId="{6ED25FAD-48E9-437D-A991-B124B1A2E843}" destId="{2236D28A-D77B-4F98-A69D-A28F9CD08774}" srcOrd="1" destOrd="0" presId="urn:microsoft.com/office/officeart/2005/8/layout/hierarchy1"/>
    <dgm:cxn modelId="{1A8A5E11-1593-45B6-A192-B5A404E19EA6}" type="presParOf" srcId="{9253A72B-9CC3-44EA-B655-6E0D8829E4A8}" destId="{1E185812-B870-4DFC-BDE4-C7C260334667}" srcOrd="1" destOrd="0" presId="urn:microsoft.com/office/officeart/2005/8/layout/hierarchy1"/>
    <dgm:cxn modelId="{F538F233-7543-4E89-812E-F1199356D685}" type="presParOf" srcId="{BCB7C487-9EBA-44BE-809C-5BA9A2259BB1}" destId="{30F533AC-A664-4730-AD9B-EDEBAB73AC51}" srcOrd="2" destOrd="0" presId="urn:microsoft.com/office/officeart/2005/8/layout/hierarchy1"/>
    <dgm:cxn modelId="{FC93B2AD-493E-4869-B7D7-9339BD45D8BB}" type="presParOf" srcId="{BCB7C487-9EBA-44BE-809C-5BA9A2259BB1}" destId="{B5999544-B3AA-489F-B9CF-4AEF0900CBB3}" srcOrd="3" destOrd="0" presId="urn:microsoft.com/office/officeart/2005/8/layout/hierarchy1"/>
    <dgm:cxn modelId="{C2F712AA-76F1-43D9-8AC5-C79971BD98DF}" type="presParOf" srcId="{B5999544-B3AA-489F-B9CF-4AEF0900CBB3}" destId="{4B4D530B-38D5-4D51-8865-03E6A4BA9F7F}" srcOrd="0" destOrd="0" presId="urn:microsoft.com/office/officeart/2005/8/layout/hierarchy1"/>
    <dgm:cxn modelId="{5EDDDF5C-3A06-4BBC-BB65-01E214EAAF14}" type="presParOf" srcId="{4B4D530B-38D5-4D51-8865-03E6A4BA9F7F}" destId="{C5F96DE7-3BE9-49B6-9BFA-2BAC8525CBEC}" srcOrd="0" destOrd="0" presId="urn:microsoft.com/office/officeart/2005/8/layout/hierarchy1"/>
    <dgm:cxn modelId="{B5083C00-0F20-4C31-AC91-41295116AA36}" type="presParOf" srcId="{4B4D530B-38D5-4D51-8865-03E6A4BA9F7F}" destId="{1290F141-811D-4D9C-85AE-BF35F506B8FC}" srcOrd="1" destOrd="0" presId="urn:microsoft.com/office/officeart/2005/8/layout/hierarchy1"/>
    <dgm:cxn modelId="{484A6A67-4B8E-4522-B726-10FDC8E192FB}" type="presParOf" srcId="{B5999544-B3AA-489F-B9CF-4AEF0900CBB3}" destId="{9E738B47-2A90-4978-9887-81ECA362ED97}" srcOrd="1" destOrd="0" presId="urn:microsoft.com/office/officeart/2005/8/layout/hierarchy1"/>
    <dgm:cxn modelId="{FB6DC5AC-27F2-41BC-8B23-A6C77C23031B}" type="presParOf" srcId="{9E738B47-2A90-4978-9887-81ECA362ED97}" destId="{E9DF9062-E4BA-4989-841A-2540D51DD42E}" srcOrd="0" destOrd="0" presId="urn:microsoft.com/office/officeart/2005/8/layout/hierarchy1"/>
    <dgm:cxn modelId="{284B121F-EE59-4634-A289-BD8DED3EB4F2}" type="presParOf" srcId="{9E738B47-2A90-4978-9887-81ECA362ED97}" destId="{6A276347-38C2-4316-BBD6-2FA03C0F8F5B}" srcOrd="1" destOrd="0" presId="urn:microsoft.com/office/officeart/2005/8/layout/hierarchy1"/>
    <dgm:cxn modelId="{E710E5E4-FD85-43F3-8625-3DB77849292E}" type="presParOf" srcId="{6A276347-38C2-4316-BBD6-2FA03C0F8F5B}" destId="{5B75942E-15E1-440E-B2FD-1A7D9C10A2BB}" srcOrd="0" destOrd="0" presId="urn:microsoft.com/office/officeart/2005/8/layout/hierarchy1"/>
    <dgm:cxn modelId="{D5BB25E7-D0DA-4275-9481-B47421A3AD6F}" type="presParOf" srcId="{5B75942E-15E1-440E-B2FD-1A7D9C10A2BB}" destId="{9F074C44-75E8-4A71-B27A-689B1634C5AD}" srcOrd="0" destOrd="0" presId="urn:microsoft.com/office/officeart/2005/8/layout/hierarchy1"/>
    <dgm:cxn modelId="{88E08874-5C2C-4718-8C46-38B254DE0D32}" type="presParOf" srcId="{5B75942E-15E1-440E-B2FD-1A7D9C10A2BB}" destId="{3198D467-8C60-483C-9903-238CAE046C78}" srcOrd="1" destOrd="0" presId="urn:microsoft.com/office/officeart/2005/8/layout/hierarchy1"/>
    <dgm:cxn modelId="{821EF374-BAE0-49A8-8B73-525321216B33}" type="presParOf" srcId="{6A276347-38C2-4316-BBD6-2FA03C0F8F5B}" destId="{6374826E-4CBF-4389-A263-487D7EA393FB}" srcOrd="1" destOrd="0" presId="urn:microsoft.com/office/officeart/2005/8/layout/hierarchy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B2816-A64E-4412-AE64-B12079573130}">
      <dsp:nvSpPr>
        <dsp:cNvPr id="0" name=""/>
        <dsp:cNvSpPr/>
      </dsp:nvSpPr>
      <dsp:spPr>
        <a:xfrm>
          <a:off x="1747053" y="2832100"/>
          <a:ext cx="649451" cy="2371588"/>
        </a:xfrm>
        <a:custGeom>
          <a:avLst/>
          <a:gdLst/>
          <a:ahLst/>
          <a:cxnLst/>
          <a:rect l="0" t="0" r="0" b="0"/>
          <a:pathLst>
            <a:path>
              <a:moveTo>
                <a:pt x="0" y="0"/>
              </a:moveTo>
              <a:lnTo>
                <a:pt x="324725" y="0"/>
              </a:lnTo>
              <a:lnTo>
                <a:pt x="324725" y="2371588"/>
              </a:lnTo>
              <a:lnTo>
                <a:pt x="649451" y="237158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b="1" kern="1200">
            <a:solidFill>
              <a:schemeClr val="tx1"/>
            </a:solidFill>
          </a:endParaRPr>
        </a:p>
      </dsp:txBody>
      <dsp:txXfrm>
        <a:off x="2010306" y="3956421"/>
        <a:ext cx="122945" cy="122945"/>
      </dsp:txXfrm>
    </dsp:sp>
    <dsp:sp modelId="{5951DA97-A42F-4E8E-B599-B88B467756E8}">
      <dsp:nvSpPr>
        <dsp:cNvPr id="0" name=""/>
        <dsp:cNvSpPr/>
      </dsp:nvSpPr>
      <dsp:spPr>
        <a:xfrm>
          <a:off x="1747053" y="2832100"/>
          <a:ext cx="649451" cy="1208713"/>
        </a:xfrm>
        <a:custGeom>
          <a:avLst/>
          <a:gdLst/>
          <a:ahLst/>
          <a:cxnLst/>
          <a:rect l="0" t="0" r="0" b="0"/>
          <a:pathLst>
            <a:path>
              <a:moveTo>
                <a:pt x="0" y="0"/>
              </a:moveTo>
              <a:lnTo>
                <a:pt x="324725" y="0"/>
              </a:lnTo>
              <a:lnTo>
                <a:pt x="324725" y="1208713"/>
              </a:lnTo>
              <a:lnTo>
                <a:pt x="649451" y="12087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solidFill>
              <a:schemeClr val="tx1"/>
            </a:solidFill>
          </a:endParaRPr>
        </a:p>
      </dsp:txBody>
      <dsp:txXfrm>
        <a:off x="2037475" y="3402152"/>
        <a:ext cx="68607" cy="68607"/>
      </dsp:txXfrm>
    </dsp:sp>
    <dsp:sp modelId="{B9AB2ED9-BF89-41DF-91E6-51185C12C46B}">
      <dsp:nvSpPr>
        <dsp:cNvPr id="0" name=""/>
        <dsp:cNvSpPr/>
      </dsp:nvSpPr>
      <dsp:spPr>
        <a:xfrm>
          <a:off x="1747053" y="2786380"/>
          <a:ext cx="649451" cy="91440"/>
        </a:xfrm>
        <a:custGeom>
          <a:avLst/>
          <a:gdLst/>
          <a:ahLst/>
          <a:cxnLst/>
          <a:rect l="0" t="0" r="0" b="0"/>
          <a:pathLst>
            <a:path>
              <a:moveTo>
                <a:pt x="0" y="45720"/>
              </a:moveTo>
              <a:lnTo>
                <a:pt x="324725" y="45720"/>
              </a:lnTo>
              <a:lnTo>
                <a:pt x="324725" y="80573"/>
              </a:lnTo>
              <a:lnTo>
                <a:pt x="649451" y="805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solidFill>
              <a:schemeClr val="tx1"/>
            </a:solidFill>
          </a:endParaRPr>
        </a:p>
      </dsp:txBody>
      <dsp:txXfrm>
        <a:off x="2055519" y="2815840"/>
        <a:ext cx="32519" cy="32519"/>
      </dsp:txXfrm>
    </dsp:sp>
    <dsp:sp modelId="{E85B2331-19AF-48C5-A0A4-125FBA7D1ED2}">
      <dsp:nvSpPr>
        <dsp:cNvPr id="0" name=""/>
        <dsp:cNvSpPr/>
      </dsp:nvSpPr>
      <dsp:spPr>
        <a:xfrm>
          <a:off x="1747053" y="1677016"/>
          <a:ext cx="649451" cy="1155083"/>
        </a:xfrm>
        <a:custGeom>
          <a:avLst/>
          <a:gdLst/>
          <a:ahLst/>
          <a:cxnLst/>
          <a:rect l="0" t="0" r="0" b="0"/>
          <a:pathLst>
            <a:path>
              <a:moveTo>
                <a:pt x="0" y="1155083"/>
              </a:moveTo>
              <a:lnTo>
                <a:pt x="324725" y="1155083"/>
              </a:lnTo>
              <a:lnTo>
                <a:pt x="324725" y="0"/>
              </a:lnTo>
              <a:lnTo>
                <a:pt x="64945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solidFill>
              <a:schemeClr val="tx1"/>
            </a:solidFill>
          </a:endParaRPr>
        </a:p>
      </dsp:txBody>
      <dsp:txXfrm>
        <a:off x="2038650" y="2221429"/>
        <a:ext cx="66257" cy="66257"/>
      </dsp:txXfrm>
    </dsp:sp>
    <dsp:sp modelId="{38F2E370-8C99-45B7-A74E-9F9C54AF2332}">
      <dsp:nvSpPr>
        <dsp:cNvPr id="0" name=""/>
        <dsp:cNvSpPr/>
      </dsp:nvSpPr>
      <dsp:spPr>
        <a:xfrm>
          <a:off x="1747053" y="479287"/>
          <a:ext cx="649451" cy="2352812"/>
        </a:xfrm>
        <a:custGeom>
          <a:avLst/>
          <a:gdLst/>
          <a:ahLst/>
          <a:cxnLst/>
          <a:rect l="0" t="0" r="0" b="0"/>
          <a:pathLst>
            <a:path>
              <a:moveTo>
                <a:pt x="0" y="2352812"/>
              </a:moveTo>
              <a:lnTo>
                <a:pt x="324725" y="2352812"/>
              </a:lnTo>
              <a:lnTo>
                <a:pt x="324725" y="0"/>
              </a:lnTo>
              <a:lnTo>
                <a:pt x="64945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b="1" kern="1200">
            <a:solidFill>
              <a:schemeClr val="tx1"/>
            </a:solidFill>
          </a:endParaRPr>
        </a:p>
      </dsp:txBody>
      <dsp:txXfrm>
        <a:off x="2010759" y="1594673"/>
        <a:ext cx="122040" cy="122040"/>
      </dsp:txXfrm>
    </dsp:sp>
    <dsp:sp modelId="{DEB2DE1F-5AD0-403A-A109-0085B39C19EF}">
      <dsp:nvSpPr>
        <dsp:cNvPr id="0" name=""/>
        <dsp:cNvSpPr/>
      </dsp:nvSpPr>
      <dsp:spPr>
        <a:xfrm rot="16200000">
          <a:off x="-1353266" y="2337090"/>
          <a:ext cx="5210621" cy="990018"/>
        </a:xfrm>
        <a:prstGeom prst="rect">
          <a:avLst/>
        </a:prstGeom>
        <a:solidFill>
          <a:srgbClr val="BBF6B2"/>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Sensor Based</a:t>
          </a:r>
        </a:p>
        <a:p>
          <a:pPr marL="0" lvl="0" indent="0" algn="ctr" defTabSz="1244600">
            <a:lnSpc>
              <a:spcPct val="90000"/>
            </a:lnSpc>
            <a:spcBef>
              <a:spcPct val="0"/>
            </a:spcBef>
            <a:spcAft>
              <a:spcPct val="35000"/>
            </a:spcAft>
            <a:buNone/>
          </a:pPr>
          <a:r>
            <a:rPr lang="en-US" sz="2800" b="1" kern="1200" dirty="0">
              <a:solidFill>
                <a:schemeClr val="tx1"/>
              </a:solidFill>
            </a:rPr>
            <a:t>PPE Detection</a:t>
          </a:r>
        </a:p>
      </dsp:txBody>
      <dsp:txXfrm>
        <a:off x="-1353266" y="2337090"/>
        <a:ext cx="5210621" cy="990018"/>
      </dsp:txXfrm>
    </dsp:sp>
    <dsp:sp modelId="{ED78BFD0-BC44-42A3-86E4-EB09B6F24810}">
      <dsp:nvSpPr>
        <dsp:cNvPr id="0" name=""/>
        <dsp:cNvSpPr/>
      </dsp:nvSpPr>
      <dsp:spPr>
        <a:xfrm>
          <a:off x="2396505" y="2341"/>
          <a:ext cx="3247259" cy="953892"/>
        </a:xfrm>
        <a:prstGeom prst="rect">
          <a:avLst/>
        </a:prstGeom>
        <a:solidFill>
          <a:srgbClr val="1FE1D7"/>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RFID</a:t>
          </a:r>
        </a:p>
      </dsp:txBody>
      <dsp:txXfrm>
        <a:off x="2396505" y="2341"/>
        <a:ext cx="3247259" cy="953892"/>
      </dsp:txXfrm>
    </dsp:sp>
    <dsp:sp modelId="{82B4539C-F5BB-4267-BE69-E4E8CB997F57}">
      <dsp:nvSpPr>
        <dsp:cNvPr id="0" name=""/>
        <dsp:cNvSpPr/>
      </dsp:nvSpPr>
      <dsp:spPr>
        <a:xfrm>
          <a:off x="2396505" y="1203738"/>
          <a:ext cx="3247259" cy="946556"/>
        </a:xfrm>
        <a:prstGeom prst="rect">
          <a:avLst/>
        </a:prstGeom>
        <a:solidFill>
          <a:schemeClr val="bg1">
            <a:lumMod val="65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GPS Tracker</a:t>
          </a:r>
        </a:p>
      </dsp:txBody>
      <dsp:txXfrm>
        <a:off x="2396505" y="1203738"/>
        <a:ext cx="3247259" cy="946556"/>
      </dsp:txXfrm>
    </dsp:sp>
    <dsp:sp modelId="{FF3EC0EB-CEAE-4789-AE60-4C41E3B10A71}">
      <dsp:nvSpPr>
        <dsp:cNvPr id="0" name=""/>
        <dsp:cNvSpPr/>
      </dsp:nvSpPr>
      <dsp:spPr>
        <a:xfrm>
          <a:off x="2396505" y="2397798"/>
          <a:ext cx="3247259" cy="938309"/>
        </a:xfrm>
        <a:prstGeom prst="rect">
          <a:avLst/>
        </a:prstGeom>
        <a:solidFill>
          <a:srgbClr val="1FE1D7"/>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Bluetooth</a:t>
          </a:r>
        </a:p>
      </dsp:txBody>
      <dsp:txXfrm>
        <a:off x="2396505" y="2397798"/>
        <a:ext cx="3247259" cy="938309"/>
      </dsp:txXfrm>
    </dsp:sp>
    <dsp:sp modelId="{6B665B2C-4865-461F-AF50-3D5F28753A58}">
      <dsp:nvSpPr>
        <dsp:cNvPr id="0" name=""/>
        <dsp:cNvSpPr/>
      </dsp:nvSpPr>
      <dsp:spPr>
        <a:xfrm>
          <a:off x="2396505" y="3583612"/>
          <a:ext cx="3247259" cy="914400"/>
        </a:xfrm>
        <a:prstGeom prst="rect">
          <a:avLst/>
        </a:prstGeom>
        <a:solidFill>
          <a:schemeClr val="bg1">
            <a:lumMod val="65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Proximity Sensors</a:t>
          </a:r>
        </a:p>
      </dsp:txBody>
      <dsp:txXfrm>
        <a:off x="2396505" y="3583612"/>
        <a:ext cx="3247259" cy="914400"/>
      </dsp:txXfrm>
    </dsp:sp>
    <dsp:sp modelId="{DFD03CCC-3B3E-4255-A489-96D2864FC948}">
      <dsp:nvSpPr>
        <dsp:cNvPr id="0" name=""/>
        <dsp:cNvSpPr/>
      </dsp:nvSpPr>
      <dsp:spPr>
        <a:xfrm>
          <a:off x="2396505" y="4745517"/>
          <a:ext cx="3247259" cy="916340"/>
        </a:xfrm>
        <a:prstGeom prst="rect">
          <a:avLst/>
        </a:prstGeom>
        <a:solidFill>
          <a:srgbClr val="1FE1D7"/>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Pressure Sensors</a:t>
          </a:r>
        </a:p>
      </dsp:txBody>
      <dsp:txXfrm>
        <a:off x="2396505" y="4745517"/>
        <a:ext cx="3247259" cy="916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5B2331-19AF-48C5-A0A4-125FBA7D1ED2}">
      <dsp:nvSpPr>
        <dsp:cNvPr id="0" name=""/>
        <dsp:cNvSpPr/>
      </dsp:nvSpPr>
      <dsp:spPr>
        <a:xfrm>
          <a:off x="990709" y="2832100"/>
          <a:ext cx="646751" cy="1342403"/>
        </a:xfrm>
        <a:custGeom>
          <a:avLst/>
          <a:gdLst/>
          <a:ahLst/>
          <a:cxnLst/>
          <a:rect l="0" t="0" r="0" b="0"/>
          <a:pathLst>
            <a:path>
              <a:moveTo>
                <a:pt x="0" y="0"/>
              </a:moveTo>
              <a:lnTo>
                <a:pt x="323375" y="0"/>
              </a:lnTo>
              <a:lnTo>
                <a:pt x="323375" y="1342403"/>
              </a:lnTo>
              <a:lnTo>
                <a:pt x="646751" y="134240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solidFill>
              <a:schemeClr val="tx1"/>
            </a:solidFill>
          </a:endParaRPr>
        </a:p>
      </dsp:txBody>
      <dsp:txXfrm>
        <a:off x="1276832" y="3466049"/>
        <a:ext cx="74503" cy="74503"/>
      </dsp:txXfrm>
    </dsp:sp>
    <dsp:sp modelId="{38F2E370-8C99-45B7-A74E-9F9C54AF2332}">
      <dsp:nvSpPr>
        <dsp:cNvPr id="0" name=""/>
        <dsp:cNvSpPr/>
      </dsp:nvSpPr>
      <dsp:spPr>
        <a:xfrm>
          <a:off x="990709" y="1549496"/>
          <a:ext cx="646751" cy="1282603"/>
        </a:xfrm>
        <a:custGeom>
          <a:avLst/>
          <a:gdLst/>
          <a:ahLst/>
          <a:cxnLst/>
          <a:rect l="0" t="0" r="0" b="0"/>
          <a:pathLst>
            <a:path>
              <a:moveTo>
                <a:pt x="0" y="1282603"/>
              </a:moveTo>
              <a:lnTo>
                <a:pt x="323375" y="1282603"/>
              </a:lnTo>
              <a:lnTo>
                <a:pt x="323375" y="0"/>
              </a:lnTo>
              <a:lnTo>
                <a:pt x="64675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solidFill>
              <a:schemeClr val="tx1"/>
            </a:solidFill>
          </a:endParaRPr>
        </a:p>
      </dsp:txBody>
      <dsp:txXfrm>
        <a:off x="1278173" y="2154887"/>
        <a:ext cx="71821" cy="71821"/>
      </dsp:txXfrm>
    </dsp:sp>
    <dsp:sp modelId="{DEB2DE1F-5AD0-403A-A109-0085B39C19EF}">
      <dsp:nvSpPr>
        <dsp:cNvPr id="0" name=""/>
        <dsp:cNvSpPr/>
      </dsp:nvSpPr>
      <dsp:spPr>
        <a:xfrm rot="16200000">
          <a:off x="-2096718" y="2339149"/>
          <a:ext cx="5188954" cy="985901"/>
        </a:xfrm>
        <a:prstGeom prst="rect">
          <a:avLst/>
        </a:prstGeom>
        <a:solidFill>
          <a:srgbClr val="BBF6B2"/>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Computer Vision</a:t>
          </a:r>
        </a:p>
        <a:p>
          <a:pPr marL="0" lvl="0" indent="0" algn="ctr" defTabSz="1244600">
            <a:lnSpc>
              <a:spcPct val="90000"/>
            </a:lnSpc>
            <a:spcBef>
              <a:spcPct val="0"/>
            </a:spcBef>
            <a:spcAft>
              <a:spcPct val="35000"/>
            </a:spcAft>
            <a:buNone/>
          </a:pPr>
          <a:r>
            <a:rPr lang="en-US" sz="2800" b="1" kern="1200" dirty="0">
              <a:solidFill>
                <a:schemeClr val="tx1"/>
              </a:solidFill>
            </a:rPr>
            <a:t>PPE Detection</a:t>
          </a:r>
        </a:p>
      </dsp:txBody>
      <dsp:txXfrm>
        <a:off x="-2096718" y="2339149"/>
        <a:ext cx="5188954" cy="985901"/>
      </dsp:txXfrm>
    </dsp:sp>
    <dsp:sp modelId="{ED78BFD0-BC44-42A3-86E4-EB09B6F24810}">
      <dsp:nvSpPr>
        <dsp:cNvPr id="0" name=""/>
        <dsp:cNvSpPr/>
      </dsp:nvSpPr>
      <dsp:spPr>
        <a:xfrm>
          <a:off x="1637460" y="330330"/>
          <a:ext cx="3233756" cy="2438331"/>
        </a:xfrm>
        <a:prstGeom prst="rect">
          <a:avLst/>
        </a:prstGeom>
        <a:solidFill>
          <a:srgbClr val="1FE1D7"/>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b="1" kern="1200" dirty="0">
              <a:solidFill>
                <a:schemeClr val="tx1"/>
              </a:solidFill>
            </a:rPr>
            <a:t>CNN-based Detectors</a:t>
          </a:r>
        </a:p>
      </dsp:txBody>
      <dsp:txXfrm>
        <a:off x="1637460" y="330330"/>
        <a:ext cx="3233756" cy="2438331"/>
      </dsp:txXfrm>
    </dsp:sp>
    <dsp:sp modelId="{82B4539C-F5BB-4267-BE69-E4E8CB997F57}">
      <dsp:nvSpPr>
        <dsp:cNvPr id="0" name=""/>
        <dsp:cNvSpPr/>
      </dsp:nvSpPr>
      <dsp:spPr>
        <a:xfrm>
          <a:off x="1637460" y="3015137"/>
          <a:ext cx="3233756" cy="2318731"/>
        </a:xfrm>
        <a:prstGeom prst="rect">
          <a:avLst/>
        </a:prstGeom>
        <a:solidFill>
          <a:schemeClr val="bg1">
            <a:lumMod val="65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b="1" kern="1200" dirty="0">
              <a:solidFill>
                <a:schemeClr val="tx1"/>
              </a:solidFill>
            </a:rPr>
            <a:t>YOLO</a:t>
          </a:r>
        </a:p>
      </dsp:txBody>
      <dsp:txXfrm>
        <a:off x="1637460" y="3015137"/>
        <a:ext cx="3233756" cy="23187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026BFD-9C33-4B87-AF62-735EF662B479}">
      <dsp:nvSpPr>
        <dsp:cNvPr id="0" name=""/>
        <dsp:cNvSpPr/>
      </dsp:nvSpPr>
      <dsp:spPr>
        <a:xfrm rot="5400000">
          <a:off x="-345583" y="346163"/>
          <a:ext cx="2303886" cy="1612720"/>
        </a:xfrm>
        <a:prstGeom prst="chevron">
          <a:avLst/>
        </a:prstGeom>
        <a:solidFill>
          <a:srgbClr val="1FE1D7"/>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Collection</a:t>
          </a:r>
        </a:p>
      </dsp:txBody>
      <dsp:txXfrm rot="-5400000">
        <a:off x="0" y="806940"/>
        <a:ext cx="1612720" cy="691166"/>
      </dsp:txXfrm>
    </dsp:sp>
    <dsp:sp modelId="{589DCF24-0FD4-4DF2-A019-5F5C049B2BF0}">
      <dsp:nvSpPr>
        <dsp:cNvPr id="0" name=""/>
        <dsp:cNvSpPr/>
      </dsp:nvSpPr>
      <dsp:spPr>
        <a:xfrm rot="5400000">
          <a:off x="5763453" y="-4150152"/>
          <a:ext cx="1497526" cy="9798991"/>
        </a:xfrm>
        <a:prstGeom prst="round2SameRect">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images are collected from </a:t>
          </a:r>
          <a:r>
            <a:rPr lang="en-US" sz="3100" kern="1200" dirty="0" err="1"/>
            <a:t>roboflow</a:t>
          </a:r>
          <a:r>
            <a:rPr lang="en-US" sz="3100" kern="1200" dirty="0"/>
            <a:t> website, including real-world environments and publicly available datasets</a:t>
          </a:r>
        </a:p>
      </dsp:txBody>
      <dsp:txXfrm rot="-5400000">
        <a:off x="1612721" y="73683"/>
        <a:ext cx="9725888" cy="1351320"/>
      </dsp:txXfrm>
    </dsp:sp>
    <dsp:sp modelId="{D8E8F97D-7022-46B1-A848-092F56D11EB6}">
      <dsp:nvSpPr>
        <dsp:cNvPr id="0" name=""/>
        <dsp:cNvSpPr/>
      </dsp:nvSpPr>
      <dsp:spPr>
        <a:xfrm rot="5400000">
          <a:off x="-345583" y="2461202"/>
          <a:ext cx="2303886" cy="1612720"/>
        </a:xfrm>
        <a:prstGeom prst="chevron">
          <a:avLst/>
        </a:prstGeom>
        <a:solidFill>
          <a:schemeClr val="bg1">
            <a:lumMod val="65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chemeClr val="tx1"/>
              </a:solidFill>
            </a:rPr>
            <a:t>Annotation</a:t>
          </a:r>
        </a:p>
      </dsp:txBody>
      <dsp:txXfrm rot="-5400000">
        <a:off x="0" y="2921979"/>
        <a:ext cx="1612720" cy="691166"/>
      </dsp:txXfrm>
    </dsp:sp>
    <dsp:sp modelId="{CA50060E-CE3F-43A4-9DCA-95388788B71F}">
      <dsp:nvSpPr>
        <dsp:cNvPr id="0" name=""/>
        <dsp:cNvSpPr/>
      </dsp:nvSpPr>
      <dsp:spPr>
        <a:xfrm rot="5400000">
          <a:off x="5763453" y="-2035113"/>
          <a:ext cx="1497526" cy="9798991"/>
        </a:xfrm>
        <a:prstGeom prst="round2SameRect">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These images are annotated with bounding boxes around PPE items like helmets, vests, gloves, and safety goggle.</a:t>
          </a:r>
        </a:p>
      </dsp:txBody>
      <dsp:txXfrm rot="-5400000">
        <a:off x="1612721" y="2188722"/>
        <a:ext cx="9725888" cy="1351320"/>
      </dsp:txXfrm>
    </dsp:sp>
    <dsp:sp modelId="{B04E9472-92F6-40EA-A1CC-D37A9E0C7A89}">
      <dsp:nvSpPr>
        <dsp:cNvPr id="0" name=""/>
        <dsp:cNvSpPr/>
      </dsp:nvSpPr>
      <dsp:spPr>
        <a:xfrm rot="5400000">
          <a:off x="-345583" y="4576240"/>
          <a:ext cx="2303886" cy="1612720"/>
        </a:xfrm>
        <a:prstGeom prst="chevron">
          <a:avLst/>
        </a:prstGeom>
        <a:solidFill>
          <a:srgbClr val="1FE1D7"/>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Augmentation</a:t>
          </a:r>
          <a:endParaRPr lang="en-US" sz="2100" b="1" kern="1200" dirty="0">
            <a:solidFill>
              <a:schemeClr val="tx1"/>
            </a:solidFill>
          </a:endParaRPr>
        </a:p>
      </dsp:txBody>
      <dsp:txXfrm rot="-5400000">
        <a:off x="0" y="5037017"/>
        <a:ext cx="1612720" cy="691166"/>
      </dsp:txXfrm>
    </dsp:sp>
    <dsp:sp modelId="{38ACC26A-D305-4EB3-B008-278B3741655C}">
      <dsp:nvSpPr>
        <dsp:cNvPr id="0" name=""/>
        <dsp:cNvSpPr/>
      </dsp:nvSpPr>
      <dsp:spPr>
        <a:xfrm rot="5400000">
          <a:off x="5763453" y="79925"/>
          <a:ext cx="1497526" cy="9798991"/>
        </a:xfrm>
        <a:prstGeom prst="round2SameRect">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Data augmentation techniques such as rotation, scaling, and flipping are applied to enhance the dataset's diversity and improve model robustness.</a:t>
          </a:r>
        </a:p>
      </dsp:txBody>
      <dsp:txXfrm rot="-5400000">
        <a:off x="1612721" y="4303761"/>
        <a:ext cx="9725888" cy="13513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F9062-E4BA-4989-841A-2540D51DD42E}">
      <dsp:nvSpPr>
        <dsp:cNvPr id="0" name=""/>
        <dsp:cNvSpPr/>
      </dsp:nvSpPr>
      <dsp:spPr>
        <a:xfrm>
          <a:off x="3259505" y="1771484"/>
          <a:ext cx="91440" cy="378788"/>
        </a:xfrm>
        <a:custGeom>
          <a:avLst/>
          <a:gdLst/>
          <a:ahLst/>
          <a:cxnLst/>
          <a:rect l="0" t="0" r="0" b="0"/>
          <a:pathLst>
            <a:path>
              <a:moveTo>
                <a:pt x="45720" y="0"/>
              </a:moveTo>
              <a:lnTo>
                <a:pt x="45720" y="3787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F533AC-A664-4730-AD9B-EDEBAB73AC51}">
      <dsp:nvSpPr>
        <dsp:cNvPr id="0" name=""/>
        <dsp:cNvSpPr/>
      </dsp:nvSpPr>
      <dsp:spPr>
        <a:xfrm>
          <a:off x="2509299" y="830564"/>
          <a:ext cx="795926" cy="378788"/>
        </a:xfrm>
        <a:custGeom>
          <a:avLst/>
          <a:gdLst/>
          <a:ahLst/>
          <a:cxnLst/>
          <a:rect l="0" t="0" r="0" b="0"/>
          <a:pathLst>
            <a:path>
              <a:moveTo>
                <a:pt x="0" y="0"/>
              </a:moveTo>
              <a:lnTo>
                <a:pt x="0" y="258133"/>
              </a:lnTo>
              <a:lnTo>
                <a:pt x="795926" y="258133"/>
              </a:lnTo>
              <a:lnTo>
                <a:pt x="795926" y="37878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CD146B-D00D-4148-B1B6-320A67481411}">
      <dsp:nvSpPr>
        <dsp:cNvPr id="0" name=""/>
        <dsp:cNvSpPr/>
      </dsp:nvSpPr>
      <dsp:spPr>
        <a:xfrm>
          <a:off x="1606191" y="4204041"/>
          <a:ext cx="91440" cy="378788"/>
        </a:xfrm>
        <a:custGeom>
          <a:avLst/>
          <a:gdLst/>
          <a:ahLst/>
          <a:cxnLst/>
          <a:rect l="0" t="0" r="0" b="0"/>
          <a:pathLst>
            <a:path>
              <a:moveTo>
                <a:pt x="45720" y="0"/>
              </a:moveTo>
              <a:lnTo>
                <a:pt x="45720" y="3787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FA7BBB-A30D-4DC3-9CDC-D63574B73EB2}">
      <dsp:nvSpPr>
        <dsp:cNvPr id="0" name=""/>
        <dsp:cNvSpPr/>
      </dsp:nvSpPr>
      <dsp:spPr>
        <a:xfrm>
          <a:off x="1606191" y="2998212"/>
          <a:ext cx="91440" cy="378788"/>
        </a:xfrm>
        <a:custGeom>
          <a:avLst/>
          <a:gdLst/>
          <a:ahLst/>
          <a:cxnLst/>
          <a:rect l="0" t="0" r="0" b="0"/>
          <a:pathLst>
            <a:path>
              <a:moveTo>
                <a:pt x="45720" y="0"/>
              </a:moveTo>
              <a:lnTo>
                <a:pt x="45720" y="3787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9B5652-09B6-4BFD-91B4-D8990131599B}">
      <dsp:nvSpPr>
        <dsp:cNvPr id="0" name=""/>
        <dsp:cNvSpPr/>
      </dsp:nvSpPr>
      <dsp:spPr>
        <a:xfrm>
          <a:off x="1606191" y="1792383"/>
          <a:ext cx="91440" cy="378788"/>
        </a:xfrm>
        <a:custGeom>
          <a:avLst/>
          <a:gdLst/>
          <a:ahLst/>
          <a:cxnLst/>
          <a:rect l="0" t="0" r="0" b="0"/>
          <a:pathLst>
            <a:path>
              <a:moveTo>
                <a:pt x="45720" y="0"/>
              </a:moveTo>
              <a:lnTo>
                <a:pt x="45720" y="3787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A084E6-8623-4CE4-89C1-D8701B74BF28}">
      <dsp:nvSpPr>
        <dsp:cNvPr id="0" name=""/>
        <dsp:cNvSpPr/>
      </dsp:nvSpPr>
      <dsp:spPr>
        <a:xfrm>
          <a:off x="1651911" y="830564"/>
          <a:ext cx="857388" cy="378788"/>
        </a:xfrm>
        <a:custGeom>
          <a:avLst/>
          <a:gdLst/>
          <a:ahLst/>
          <a:cxnLst/>
          <a:rect l="0" t="0" r="0" b="0"/>
          <a:pathLst>
            <a:path>
              <a:moveTo>
                <a:pt x="857388" y="0"/>
              </a:moveTo>
              <a:lnTo>
                <a:pt x="857388" y="258133"/>
              </a:lnTo>
              <a:lnTo>
                <a:pt x="0" y="258133"/>
              </a:lnTo>
              <a:lnTo>
                <a:pt x="0" y="37878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8C27AA-8ED0-4706-BBF4-1A2015572715}">
      <dsp:nvSpPr>
        <dsp:cNvPr id="0" name=""/>
        <dsp:cNvSpPr/>
      </dsp:nvSpPr>
      <dsp:spPr>
        <a:xfrm>
          <a:off x="1858086" y="3524"/>
          <a:ext cx="1302425" cy="827040"/>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C807DC-9E2C-4714-963E-A62AE93DAF72}">
      <dsp:nvSpPr>
        <dsp:cNvPr id="0" name=""/>
        <dsp:cNvSpPr/>
      </dsp:nvSpPr>
      <dsp:spPr>
        <a:xfrm>
          <a:off x="2002800" y="141003"/>
          <a:ext cx="1302425" cy="82704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Object Detection</a:t>
          </a:r>
        </a:p>
      </dsp:txBody>
      <dsp:txXfrm>
        <a:off x="2027023" y="165226"/>
        <a:ext cx="1253979" cy="778594"/>
      </dsp:txXfrm>
    </dsp:sp>
    <dsp:sp modelId="{B398CDF9-0DF7-4731-BC21-7179ED0865FA}">
      <dsp:nvSpPr>
        <dsp:cNvPr id="0" name=""/>
        <dsp:cNvSpPr/>
      </dsp:nvSpPr>
      <dsp:spPr>
        <a:xfrm>
          <a:off x="1000698" y="1209353"/>
          <a:ext cx="1302425" cy="5830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466F21-6D6F-47D6-BF70-322220428EE7}">
      <dsp:nvSpPr>
        <dsp:cNvPr id="0" name=""/>
        <dsp:cNvSpPr/>
      </dsp:nvSpPr>
      <dsp:spPr>
        <a:xfrm>
          <a:off x="1145412" y="1346831"/>
          <a:ext cx="1302425" cy="5830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Two Stage</a:t>
          </a:r>
        </a:p>
      </dsp:txBody>
      <dsp:txXfrm>
        <a:off x="1162488" y="1363907"/>
        <a:ext cx="1268273" cy="548878"/>
      </dsp:txXfrm>
    </dsp:sp>
    <dsp:sp modelId="{C318EC8F-62FF-46A1-9516-C423D6BC63C3}">
      <dsp:nvSpPr>
        <dsp:cNvPr id="0" name=""/>
        <dsp:cNvSpPr/>
      </dsp:nvSpPr>
      <dsp:spPr>
        <a:xfrm>
          <a:off x="1000698" y="2171172"/>
          <a:ext cx="1302425" cy="8270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AE1F6F-9303-4A98-90D8-EED1EB72C395}">
      <dsp:nvSpPr>
        <dsp:cNvPr id="0" name=""/>
        <dsp:cNvSpPr/>
      </dsp:nvSpPr>
      <dsp:spPr>
        <a:xfrm>
          <a:off x="1145412" y="2308650"/>
          <a:ext cx="1302425" cy="82704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CNN</a:t>
          </a:r>
        </a:p>
      </dsp:txBody>
      <dsp:txXfrm>
        <a:off x="1169635" y="2332873"/>
        <a:ext cx="1253979" cy="778594"/>
      </dsp:txXfrm>
    </dsp:sp>
    <dsp:sp modelId="{E73E52B3-A55B-4C59-8106-1A914EEE612F}">
      <dsp:nvSpPr>
        <dsp:cNvPr id="0" name=""/>
        <dsp:cNvSpPr/>
      </dsp:nvSpPr>
      <dsp:spPr>
        <a:xfrm>
          <a:off x="1000698" y="3377001"/>
          <a:ext cx="1302425" cy="8270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D0798F-6729-4F11-933D-369D0913371E}">
      <dsp:nvSpPr>
        <dsp:cNvPr id="0" name=""/>
        <dsp:cNvSpPr/>
      </dsp:nvSpPr>
      <dsp:spPr>
        <a:xfrm>
          <a:off x="1145412" y="3514479"/>
          <a:ext cx="1302425" cy="82704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R-CNN</a:t>
          </a:r>
        </a:p>
      </dsp:txBody>
      <dsp:txXfrm>
        <a:off x="1169635" y="3538702"/>
        <a:ext cx="1253979" cy="778594"/>
      </dsp:txXfrm>
    </dsp:sp>
    <dsp:sp modelId="{3EBC2FF1-FA53-415F-93BF-D98C2FDAA870}">
      <dsp:nvSpPr>
        <dsp:cNvPr id="0" name=""/>
        <dsp:cNvSpPr/>
      </dsp:nvSpPr>
      <dsp:spPr>
        <a:xfrm>
          <a:off x="1000698" y="4582829"/>
          <a:ext cx="1302425" cy="8270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36D28A-D77B-4F98-A69D-A28F9CD08774}">
      <dsp:nvSpPr>
        <dsp:cNvPr id="0" name=""/>
        <dsp:cNvSpPr/>
      </dsp:nvSpPr>
      <dsp:spPr>
        <a:xfrm>
          <a:off x="1145412" y="4720308"/>
          <a:ext cx="1302425" cy="82704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Faster R-CNN</a:t>
          </a:r>
        </a:p>
      </dsp:txBody>
      <dsp:txXfrm>
        <a:off x="1169635" y="4744531"/>
        <a:ext cx="1253979" cy="778594"/>
      </dsp:txXfrm>
    </dsp:sp>
    <dsp:sp modelId="{C5F96DE7-3BE9-49B6-9BFA-2BAC8525CBEC}">
      <dsp:nvSpPr>
        <dsp:cNvPr id="0" name=""/>
        <dsp:cNvSpPr/>
      </dsp:nvSpPr>
      <dsp:spPr>
        <a:xfrm>
          <a:off x="2592551" y="1209353"/>
          <a:ext cx="1425348" cy="562130"/>
        </a:xfrm>
        <a:prstGeom prst="roundRect">
          <a:avLst>
            <a:gd name="adj" fmla="val 10000"/>
          </a:avLst>
        </a:prstGeom>
        <a:solidFill>
          <a:srgbClr val="1FE1D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90F141-811D-4D9C-85AE-BF35F506B8FC}">
      <dsp:nvSpPr>
        <dsp:cNvPr id="0" name=""/>
        <dsp:cNvSpPr/>
      </dsp:nvSpPr>
      <dsp:spPr>
        <a:xfrm>
          <a:off x="2737265" y="1346831"/>
          <a:ext cx="1425348" cy="562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One Stage</a:t>
          </a:r>
        </a:p>
      </dsp:txBody>
      <dsp:txXfrm>
        <a:off x="2753729" y="1363295"/>
        <a:ext cx="1392420" cy="529202"/>
      </dsp:txXfrm>
    </dsp:sp>
    <dsp:sp modelId="{9F074C44-75E8-4A71-B27A-689B1634C5AD}">
      <dsp:nvSpPr>
        <dsp:cNvPr id="0" name=""/>
        <dsp:cNvSpPr/>
      </dsp:nvSpPr>
      <dsp:spPr>
        <a:xfrm>
          <a:off x="2654012" y="2150273"/>
          <a:ext cx="1302425" cy="827040"/>
        </a:xfrm>
        <a:prstGeom prst="roundRect">
          <a:avLst>
            <a:gd name="adj" fmla="val 10000"/>
          </a:avLst>
        </a:prstGeom>
        <a:solidFill>
          <a:srgbClr val="1FE1D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98D467-8C60-483C-9903-238CAE046C78}">
      <dsp:nvSpPr>
        <dsp:cNvPr id="0" name=""/>
        <dsp:cNvSpPr/>
      </dsp:nvSpPr>
      <dsp:spPr>
        <a:xfrm>
          <a:off x="2798726" y="2287751"/>
          <a:ext cx="1302425" cy="82704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YOLO</a:t>
          </a:r>
        </a:p>
      </dsp:txBody>
      <dsp:txXfrm>
        <a:off x="2822949" y="2311974"/>
        <a:ext cx="1253979" cy="778594"/>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270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27050"/>
          </a:xfrm>
          <a:prstGeom prst="rect">
            <a:avLst/>
          </a:prstGeom>
        </p:spPr>
        <p:txBody>
          <a:bodyPr vert="horz" lIns="91440" tIns="45720" rIns="91440" bIns="45720" rtlCol="0"/>
          <a:lstStyle>
            <a:lvl1pPr algn="r">
              <a:defRPr sz="1200"/>
            </a:lvl1pPr>
          </a:lstStyle>
          <a:p>
            <a:fld id="{174182CD-EB73-4476-8EDC-7951D5D6C620}" type="datetimeFigureOut">
              <a:rPr lang="en-US" smtClean="0"/>
              <a:t>9/13/2024</a:t>
            </a:fld>
            <a:endParaRPr lang="en-US"/>
          </a:p>
        </p:txBody>
      </p:sp>
      <p:sp>
        <p:nvSpPr>
          <p:cNvPr id="4" name="Slide Image Placeholder 3"/>
          <p:cNvSpPr>
            <a:spLocks noGrp="1" noRot="1" noChangeAspect="1"/>
          </p:cNvSpPr>
          <p:nvPr>
            <p:ph type="sldImg" idx="2"/>
          </p:nvPr>
        </p:nvSpPr>
        <p:spPr>
          <a:xfrm>
            <a:off x="6057900" y="1314450"/>
            <a:ext cx="6172200" cy="35496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5060950"/>
            <a:ext cx="14630400" cy="41402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988550"/>
            <a:ext cx="7924800" cy="5270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988550"/>
            <a:ext cx="7924800" cy="527050"/>
          </a:xfrm>
          <a:prstGeom prst="rect">
            <a:avLst/>
          </a:prstGeom>
        </p:spPr>
        <p:txBody>
          <a:bodyPr vert="horz" lIns="91440" tIns="45720" rIns="91440" bIns="45720" rtlCol="0" anchor="b"/>
          <a:lstStyle>
            <a:lvl1pPr algn="r">
              <a:defRPr sz="1200"/>
            </a:lvl1pPr>
          </a:lstStyle>
          <a:p>
            <a:fld id="{0C7D7F72-0A90-437F-B995-4B914C1F6252}" type="slidenum">
              <a:rPr lang="en-US" smtClean="0"/>
              <a:t>‹#›</a:t>
            </a:fld>
            <a:endParaRPr lang="en-US"/>
          </a:p>
        </p:txBody>
      </p:sp>
    </p:spTree>
    <p:extLst>
      <p:ext uri="{BB962C8B-B14F-4D97-AF65-F5344CB8AC3E}">
        <p14:creationId xmlns:p14="http://schemas.microsoft.com/office/powerpoint/2010/main" val="2878086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960744" y="508254"/>
            <a:ext cx="6366510" cy="756919"/>
          </a:xfrm>
          <a:prstGeom prst="rect">
            <a:avLst/>
          </a:prstGeom>
        </p:spPr>
        <p:txBody>
          <a:bodyPr wrap="square" lIns="0" tIns="0" rIns="0" bIns="0">
            <a:spAutoFit/>
          </a:bodyPr>
          <a:lstStyle>
            <a:lvl1pPr>
              <a:defRPr sz="4800" b="0" i="0">
                <a:solidFill>
                  <a:srgbClr val="3E3E3E"/>
                </a:solidFill>
                <a:latin typeface="Tahoma"/>
                <a:cs typeface="Tahoma"/>
              </a:defRPr>
            </a:lvl1pPr>
          </a:lstStyle>
          <a:p>
            <a:endParaRPr/>
          </a:p>
        </p:txBody>
      </p:sp>
      <p:sp>
        <p:nvSpPr>
          <p:cNvPr id="3" name="Holder 3"/>
          <p:cNvSpPr>
            <a:spLocks noGrp="1"/>
          </p:cNvSpPr>
          <p:nvPr>
            <p:ph type="subTitle" idx="4"/>
          </p:nvPr>
        </p:nvSpPr>
        <p:spPr>
          <a:xfrm>
            <a:off x="2743200" y="5888736"/>
            <a:ext cx="12801600" cy="26289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900" b="0" i="1">
                <a:solidFill>
                  <a:srgbClr val="7E7E7E"/>
                </a:solidFill>
                <a:latin typeface="Calibri"/>
                <a:cs typeface="Calibri"/>
              </a:defRPr>
            </a:lvl1pPr>
          </a:lstStyle>
          <a:p>
            <a:pPr marL="12700">
              <a:lnSpc>
                <a:spcPts val="955"/>
              </a:lnSpc>
            </a:pPr>
            <a:r>
              <a:rPr spc="-5" dirty="0"/>
              <a:t>*Copyright</a:t>
            </a:r>
            <a:r>
              <a:rPr spc="-10" dirty="0"/>
              <a:t> </a:t>
            </a:r>
            <a:r>
              <a:rPr spc="-5" dirty="0"/>
              <a:t>Maven</a:t>
            </a:r>
            <a:r>
              <a:rPr spc="-15" dirty="0"/>
              <a:t> </a:t>
            </a:r>
            <a:r>
              <a:rPr spc="-5" dirty="0"/>
              <a:t>Analytics, </a:t>
            </a:r>
            <a:r>
              <a:rPr dirty="0"/>
              <a:t>LLC</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rgbClr val="3E3E3E"/>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3300" b="1" i="0">
                <a:solidFill>
                  <a:srgbClr val="0C0C0C"/>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900" b="0" i="1">
                <a:solidFill>
                  <a:srgbClr val="7E7E7E"/>
                </a:solidFill>
                <a:latin typeface="Calibri"/>
                <a:cs typeface="Calibri"/>
              </a:defRPr>
            </a:lvl1pPr>
          </a:lstStyle>
          <a:p>
            <a:pPr marL="12700">
              <a:lnSpc>
                <a:spcPts val="955"/>
              </a:lnSpc>
            </a:pPr>
            <a:r>
              <a:rPr spc="-5" dirty="0"/>
              <a:t>*Copyright</a:t>
            </a:r>
            <a:r>
              <a:rPr spc="-10" dirty="0"/>
              <a:t> </a:t>
            </a:r>
            <a:r>
              <a:rPr spc="-5" dirty="0"/>
              <a:t>Maven</a:t>
            </a:r>
            <a:r>
              <a:rPr spc="-15" dirty="0"/>
              <a:t> </a:t>
            </a:r>
            <a:r>
              <a:rPr spc="-5" dirty="0"/>
              <a:t>Analytics, </a:t>
            </a:r>
            <a:r>
              <a:rPr dirty="0"/>
              <a:t>LLC</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rgbClr val="3E3E3E"/>
                </a:solidFill>
                <a:latin typeface="Tahoma"/>
                <a:cs typeface="Tahoma"/>
              </a:defRPr>
            </a:lvl1pPr>
          </a:lstStyle>
          <a:p>
            <a:endParaRPr/>
          </a:p>
        </p:txBody>
      </p:sp>
      <p:sp>
        <p:nvSpPr>
          <p:cNvPr id="3" name="Holder 3"/>
          <p:cNvSpPr>
            <a:spLocks noGrp="1"/>
          </p:cNvSpPr>
          <p:nvPr>
            <p:ph sz="half" idx="2"/>
          </p:nvPr>
        </p:nvSpPr>
        <p:spPr>
          <a:xfrm>
            <a:off x="1875535" y="3802126"/>
            <a:ext cx="6485890" cy="5332095"/>
          </a:xfrm>
          <a:prstGeom prst="rect">
            <a:avLst/>
          </a:prstGeom>
        </p:spPr>
        <p:txBody>
          <a:bodyPr wrap="square" lIns="0" tIns="0" rIns="0" bIns="0">
            <a:spAutoFit/>
          </a:bodyPr>
          <a:lstStyle>
            <a:lvl1pPr>
              <a:defRPr sz="2400" b="0" i="1">
                <a:solidFill>
                  <a:schemeClr val="tx1"/>
                </a:solidFill>
                <a:latin typeface="Trebuchet MS"/>
                <a:cs typeface="Trebuchet MS"/>
              </a:defRPr>
            </a:lvl1pPr>
          </a:lstStyle>
          <a:p>
            <a:endParaRPr/>
          </a:p>
        </p:txBody>
      </p:sp>
      <p:sp>
        <p:nvSpPr>
          <p:cNvPr id="4" name="Holder 4"/>
          <p:cNvSpPr>
            <a:spLocks noGrp="1"/>
          </p:cNvSpPr>
          <p:nvPr>
            <p:ph sz="half" idx="3"/>
          </p:nvPr>
        </p:nvSpPr>
        <p:spPr>
          <a:xfrm>
            <a:off x="10123423" y="2271522"/>
            <a:ext cx="7169784" cy="6846570"/>
          </a:xfrm>
          <a:prstGeom prst="rect">
            <a:avLst/>
          </a:prstGeom>
        </p:spPr>
        <p:txBody>
          <a:bodyPr wrap="square" lIns="0" tIns="0" rIns="0" bIns="0">
            <a:spAutoFit/>
          </a:bodyPr>
          <a:lstStyle>
            <a:lvl1pPr>
              <a:defRPr sz="2800" b="0" i="0">
                <a:solidFill>
                  <a:srgbClr val="404040"/>
                </a:solidFill>
                <a:latin typeface="Tahoma"/>
                <a:cs typeface="Tahoma"/>
              </a:defRPr>
            </a:lvl1pPr>
          </a:lstStyle>
          <a:p>
            <a:endParaRPr/>
          </a:p>
        </p:txBody>
      </p:sp>
      <p:sp>
        <p:nvSpPr>
          <p:cNvPr id="5" name="Holder 5"/>
          <p:cNvSpPr>
            <a:spLocks noGrp="1"/>
          </p:cNvSpPr>
          <p:nvPr>
            <p:ph type="ftr" sz="quarter" idx="5"/>
          </p:nvPr>
        </p:nvSpPr>
        <p:spPr/>
        <p:txBody>
          <a:bodyPr lIns="0" tIns="0" rIns="0" bIns="0"/>
          <a:lstStyle>
            <a:lvl1pPr>
              <a:defRPr sz="900" b="0" i="1">
                <a:solidFill>
                  <a:srgbClr val="7E7E7E"/>
                </a:solidFill>
                <a:latin typeface="Calibri"/>
                <a:cs typeface="Calibri"/>
              </a:defRPr>
            </a:lvl1pPr>
          </a:lstStyle>
          <a:p>
            <a:pPr marL="12700">
              <a:lnSpc>
                <a:spcPts val="955"/>
              </a:lnSpc>
            </a:pPr>
            <a:r>
              <a:rPr spc="-5" dirty="0"/>
              <a:t>*Copyright</a:t>
            </a:r>
            <a:r>
              <a:rPr spc="-10" dirty="0"/>
              <a:t> </a:t>
            </a:r>
            <a:r>
              <a:rPr spc="-5" dirty="0"/>
              <a:t>Maven</a:t>
            </a:r>
            <a:r>
              <a:rPr spc="-15" dirty="0"/>
              <a:t> </a:t>
            </a:r>
            <a:r>
              <a:rPr spc="-5" dirty="0"/>
              <a:t>Analytics, </a:t>
            </a:r>
            <a:r>
              <a:rPr dirty="0"/>
              <a:t>LLC</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72071" y="3217139"/>
            <a:ext cx="10690885" cy="6794040"/>
          </a:xfrm>
          <a:prstGeom prst="rect">
            <a:avLst/>
          </a:prstGeom>
        </p:spPr>
      </p:pic>
      <p:pic>
        <p:nvPicPr>
          <p:cNvPr id="17" name="bg object 17"/>
          <p:cNvPicPr/>
          <p:nvPr/>
        </p:nvPicPr>
        <p:blipFill>
          <a:blip r:embed="rId3" cstate="print"/>
          <a:stretch>
            <a:fillRect/>
          </a:stretch>
        </p:blipFill>
        <p:spPr>
          <a:xfrm>
            <a:off x="679704" y="3224783"/>
            <a:ext cx="10625328" cy="6728459"/>
          </a:xfrm>
          <a:prstGeom prst="rect">
            <a:avLst/>
          </a:prstGeom>
        </p:spPr>
      </p:pic>
      <p:sp>
        <p:nvSpPr>
          <p:cNvPr id="2" name="Holder 2"/>
          <p:cNvSpPr>
            <a:spLocks noGrp="1"/>
          </p:cNvSpPr>
          <p:nvPr>
            <p:ph type="title"/>
          </p:nvPr>
        </p:nvSpPr>
        <p:spPr/>
        <p:txBody>
          <a:bodyPr lIns="0" tIns="0" rIns="0" bIns="0"/>
          <a:lstStyle>
            <a:lvl1pPr>
              <a:defRPr sz="4800" b="0" i="0">
                <a:solidFill>
                  <a:srgbClr val="3E3E3E"/>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900" b="0" i="1">
                <a:solidFill>
                  <a:srgbClr val="7E7E7E"/>
                </a:solidFill>
                <a:latin typeface="Calibri"/>
                <a:cs typeface="Calibri"/>
              </a:defRPr>
            </a:lvl1pPr>
          </a:lstStyle>
          <a:p>
            <a:pPr marL="12700">
              <a:lnSpc>
                <a:spcPts val="955"/>
              </a:lnSpc>
            </a:pPr>
            <a:r>
              <a:rPr spc="-5" dirty="0"/>
              <a:t>*Copyright</a:t>
            </a:r>
            <a:r>
              <a:rPr spc="-10" dirty="0"/>
              <a:t> </a:t>
            </a:r>
            <a:r>
              <a:rPr spc="-5" dirty="0"/>
              <a:t>Maven</a:t>
            </a:r>
            <a:r>
              <a:rPr spc="-15" dirty="0"/>
              <a:t> </a:t>
            </a:r>
            <a:r>
              <a:rPr spc="-5" dirty="0"/>
              <a:t>Analytics, </a:t>
            </a:r>
            <a:r>
              <a:rPr dirty="0"/>
              <a:t>LLC</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4274819"/>
            <a:ext cx="18287999" cy="1970531"/>
          </a:xfrm>
          <a:prstGeom prst="rect">
            <a:avLst/>
          </a:prstGeom>
        </p:spPr>
      </p:pic>
      <p:sp>
        <p:nvSpPr>
          <p:cNvPr id="17" name="bg object 17"/>
          <p:cNvSpPr/>
          <p:nvPr/>
        </p:nvSpPr>
        <p:spPr>
          <a:xfrm>
            <a:off x="0" y="4271771"/>
            <a:ext cx="18288000" cy="1971039"/>
          </a:xfrm>
          <a:custGeom>
            <a:avLst/>
            <a:gdLst/>
            <a:ahLst/>
            <a:cxnLst/>
            <a:rect l="l" t="t" r="r" b="b"/>
            <a:pathLst>
              <a:path w="18288000" h="1971039">
                <a:moveTo>
                  <a:pt x="18288000" y="0"/>
                </a:moveTo>
                <a:lnTo>
                  <a:pt x="0" y="0"/>
                </a:lnTo>
                <a:lnTo>
                  <a:pt x="0" y="1970531"/>
                </a:lnTo>
                <a:lnTo>
                  <a:pt x="18288000" y="1970531"/>
                </a:lnTo>
                <a:lnTo>
                  <a:pt x="18288000" y="0"/>
                </a:lnTo>
                <a:close/>
              </a:path>
            </a:pathLst>
          </a:custGeom>
          <a:solidFill>
            <a:srgbClr val="3E3E3E">
              <a:alpha val="49803"/>
            </a:srgbClr>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900" b="0" i="1">
                <a:solidFill>
                  <a:srgbClr val="7E7E7E"/>
                </a:solidFill>
                <a:latin typeface="Calibri"/>
                <a:cs typeface="Calibri"/>
              </a:defRPr>
            </a:lvl1pPr>
          </a:lstStyle>
          <a:p>
            <a:pPr marL="12700">
              <a:lnSpc>
                <a:spcPts val="955"/>
              </a:lnSpc>
            </a:pPr>
            <a:r>
              <a:rPr spc="-5" dirty="0"/>
              <a:t>*Copyright</a:t>
            </a:r>
            <a:r>
              <a:rPr spc="-10" dirty="0"/>
              <a:t> </a:t>
            </a:r>
            <a:r>
              <a:rPr spc="-5" dirty="0"/>
              <a:t>Maven</a:t>
            </a:r>
            <a:r>
              <a:rPr spc="-15" dirty="0"/>
              <a:t> </a:t>
            </a:r>
            <a:r>
              <a:rPr spc="-5" dirty="0"/>
              <a:t>Analytics, </a:t>
            </a:r>
            <a:r>
              <a:rPr dirty="0"/>
              <a:t>LLC</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86501" y="508254"/>
            <a:ext cx="6714997" cy="756919"/>
          </a:xfrm>
          <a:prstGeom prst="rect">
            <a:avLst/>
          </a:prstGeom>
        </p:spPr>
        <p:txBody>
          <a:bodyPr wrap="square" lIns="0" tIns="0" rIns="0" bIns="0">
            <a:spAutoFit/>
          </a:bodyPr>
          <a:lstStyle>
            <a:lvl1pPr>
              <a:defRPr sz="4800" b="0" i="0">
                <a:solidFill>
                  <a:srgbClr val="3E3E3E"/>
                </a:solidFill>
                <a:latin typeface="Tahoma"/>
                <a:cs typeface="Tahoma"/>
              </a:defRPr>
            </a:lvl1pPr>
          </a:lstStyle>
          <a:p>
            <a:endParaRPr/>
          </a:p>
        </p:txBody>
      </p:sp>
      <p:sp>
        <p:nvSpPr>
          <p:cNvPr id="3" name="Holder 3"/>
          <p:cNvSpPr>
            <a:spLocks noGrp="1"/>
          </p:cNvSpPr>
          <p:nvPr>
            <p:ph type="body" idx="1"/>
          </p:nvPr>
        </p:nvSpPr>
        <p:spPr>
          <a:xfrm>
            <a:off x="2321941" y="2223928"/>
            <a:ext cx="13644117" cy="7055484"/>
          </a:xfrm>
          <a:prstGeom prst="rect">
            <a:avLst/>
          </a:prstGeom>
        </p:spPr>
        <p:txBody>
          <a:bodyPr wrap="square" lIns="0" tIns="0" rIns="0" bIns="0">
            <a:spAutoFit/>
          </a:bodyPr>
          <a:lstStyle>
            <a:lvl1pPr>
              <a:defRPr sz="3300" b="1" i="0">
                <a:solidFill>
                  <a:srgbClr val="0C0C0C"/>
                </a:solidFill>
                <a:latin typeface="Tahoma"/>
                <a:cs typeface="Tahoma"/>
              </a:defRPr>
            </a:lvl1pPr>
          </a:lstStyle>
          <a:p>
            <a:endParaRPr/>
          </a:p>
        </p:txBody>
      </p:sp>
      <p:sp>
        <p:nvSpPr>
          <p:cNvPr id="4" name="Holder 4"/>
          <p:cNvSpPr>
            <a:spLocks noGrp="1"/>
          </p:cNvSpPr>
          <p:nvPr>
            <p:ph type="ftr" sz="quarter" idx="5"/>
          </p:nvPr>
        </p:nvSpPr>
        <p:spPr>
          <a:xfrm>
            <a:off x="16633952" y="10209606"/>
            <a:ext cx="1532890" cy="139700"/>
          </a:xfrm>
          <a:prstGeom prst="rect">
            <a:avLst/>
          </a:prstGeom>
        </p:spPr>
        <p:txBody>
          <a:bodyPr wrap="square" lIns="0" tIns="0" rIns="0" bIns="0">
            <a:spAutoFit/>
          </a:bodyPr>
          <a:lstStyle>
            <a:lvl1pPr>
              <a:defRPr sz="900" b="0" i="1">
                <a:solidFill>
                  <a:srgbClr val="7E7E7E"/>
                </a:solidFill>
                <a:latin typeface="Calibri"/>
                <a:cs typeface="Calibri"/>
              </a:defRPr>
            </a:lvl1pPr>
          </a:lstStyle>
          <a:p>
            <a:pPr marL="12700">
              <a:lnSpc>
                <a:spcPts val="955"/>
              </a:lnSpc>
            </a:pPr>
            <a:r>
              <a:rPr spc="-5" dirty="0"/>
              <a:t>*Copyright</a:t>
            </a:r>
            <a:r>
              <a:rPr spc="-10" dirty="0"/>
              <a:t> </a:t>
            </a:r>
            <a:r>
              <a:rPr spc="-5" dirty="0"/>
              <a:t>Maven</a:t>
            </a:r>
            <a:r>
              <a:rPr spc="-15" dirty="0"/>
              <a:t> </a:t>
            </a:r>
            <a:r>
              <a:rPr spc="-5" dirty="0"/>
              <a:t>Analytics, </a:t>
            </a:r>
            <a:r>
              <a:rPr dirty="0"/>
              <a:t>LLC</a:t>
            </a:r>
          </a:p>
        </p:txBody>
      </p:sp>
      <p:sp>
        <p:nvSpPr>
          <p:cNvPr id="5" name="Holder 5"/>
          <p:cNvSpPr>
            <a:spLocks noGrp="1"/>
          </p:cNvSpPr>
          <p:nvPr>
            <p:ph type="dt" sz="half" idx="6"/>
          </p:nvPr>
        </p:nvSpPr>
        <p:spPr>
          <a:xfrm>
            <a:off x="914400" y="9779508"/>
            <a:ext cx="4206240" cy="52578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9/13/2024</a:t>
            </a:fld>
            <a:endParaRPr lang="en-US"/>
          </a:p>
        </p:txBody>
      </p:sp>
      <p:sp>
        <p:nvSpPr>
          <p:cNvPr id="6" name="Holder 6"/>
          <p:cNvSpPr>
            <a:spLocks noGrp="1"/>
          </p:cNvSpPr>
          <p:nvPr>
            <p:ph type="sldNum" sz="quarter" idx="7"/>
          </p:nvPr>
        </p:nvSpPr>
        <p:spPr>
          <a:xfrm>
            <a:off x="13167361" y="9779508"/>
            <a:ext cx="4206240" cy="52578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8.png"/><Relationship Id="rId7" Type="http://schemas.openxmlformats.org/officeDocument/2006/relationships/diagramQuickStyle" Target="../diagrams/quickStyle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9.png"/><Relationship Id="rId9" Type="http://schemas.microsoft.com/office/2007/relationships/diagramDrawing" Target="../diagrams/drawing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8.png"/><Relationship Id="rId7" Type="http://schemas.openxmlformats.org/officeDocument/2006/relationships/diagramQuickStyle" Target="../diagrams/quickStyle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openxmlformats.org/officeDocument/2006/relationships/image" Target="../media/image22.svg"/><Relationship Id="rId5" Type="http://schemas.openxmlformats.org/officeDocument/2006/relationships/diagramData" Target="../diagrams/data2.xml"/><Relationship Id="rId10" Type="http://schemas.openxmlformats.org/officeDocument/2006/relationships/image" Target="../media/image21.png"/><Relationship Id="rId4" Type="http://schemas.openxmlformats.org/officeDocument/2006/relationships/image" Target="../media/image9.png"/><Relationship Id="rId9" Type="http://schemas.microsoft.com/office/2007/relationships/diagramDrawing" Target="../diagrams/drawing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jpeg"/><Relationship Id="rId4" Type="http://schemas.openxmlformats.org/officeDocument/2006/relationships/image" Target="../media/image24.svg"/><Relationship Id="rId9" Type="http://schemas.openxmlformats.org/officeDocument/2006/relationships/image" Target="../media/image29.jpe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image" Target="../media/image34.jpeg"/><Relationship Id="rId3" Type="http://schemas.openxmlformats.org/officeDocument/2006/relationships/image" Target="../media/image8.png"/><Relationship Id="rId7" Type="http://schemas.openxmlformats.org/officeDocument/2006/relationships/diagramQuickStyle" Target="../diagrams/quickStyle3.xml"/><Relationship Id="rId12" Type="http://schemas.openxmlformats.org/officeDocument/2006/relationships/image" Target="../media/image33.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Layout" Target="../diagrams/layout3.xml"/><Relationship Id="rId11" Type="http://schemas.openxmlformats.org/officeDocument/2006/relationships/image" Target="../media/image32.png"/><Relationship Id="rId5" Type="http://schemas.openxmlformats.org/officeDocument/2006/relationships/diagramData" Target="../diagrams/data3.xml"/><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9.png"/><Relationship Id="rId9" Type="http://schemas.microsoft.com/office/2007/relationships/diagramDrawing" Target="../diagrams/drawing3.xml"/><Relationship Id="rId14"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8.png"/><Relationship Id="rId7" Type="http://schemas.openxmlformats.org/officeDocument/2006/relationships/diagramLayout" Target="../diagrams/layout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image" Target="../media/image37.png"/><Relationship Id="rId10" Type="http://schemas.microsoft.com/office/2007/relationships/diagramDrawing" Target="../diagrams/drawing4.xml"/><Relationship Id="rId4" Type="http://schemas.openxmlformats.org/officeDocument/2006/relationships/image" Target="../media/image9.png"/><Relationship Id="rId9" Type="http://schemas.openxmlformats.org/officeDocument/2006/relationships/diagramColors" Target="../diagrams/colors4.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0.png"/><Relationship Id="rId7" Type="http://schemas.openxmlformats.org/officeDocument/2006/relationships/image" Target="../media/image4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3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118360"/>
            <a:ext cx="18288000" cy="6213475"/>
            <a:chOff x="0" y="2118360"/>
            <a:chExt cx="18288000" cy="6213475"/>
          </a:xfrm>
        </p:grpSpPr>
        <p:pic>
          <p:nvPicPr>
            <p:cNvPr id="3" name="object 3"/>
            <p:cNvPicPr/>
            <p:nvPr/>
          </p:nvPicPr>
          <p:blipFill>
            <a:blip r:embed="rId2" cstate="print"/>
            <a:stretch>
              <a:fillRect/>
            </a:stretch>
          </p:blipFill>
          <p:spPr>
            <a:xfrm>
              <a:off x="0" y="2118360"/>
              <a:ext cx="18287999" cy="6213348"/>
            </a:xfrm>
            <a:prstGeom prst="rect">
              <a:avLst/>
            </a:prstGeom>
          </p:spPr>
        </p:pic>
        <p:sp>
          <p:nvSpPr>
            <p:cNvPr id="4" name="object 4"/>
            <p:cNvSpPr/>
            <p:nvPr/>
          </p:nvSpPr>
          <p:spPr>
            <a:xfrm>
              <a:off x="3048" y="2118359"/>
              <a:ext cx="18275935" cy="6213475"/>
            </a:xfrm>
            <a:custGeom>
              <a:avLst/>
              <a:gdLst/>
              <a:ahLst/>
              <a:cxnLst/>
              <a:rect l="l" t="t" r="r" b="b"/>
              <a:pathLst>
                <a:path w="18275935" h="6213475">
                  <a:moveTo>
                    <a:pt x="18275808" y="6062472"/>
                  </a:moveTo>
                  <a:lnTo>
                    <a:pt x="0" y="6062472"/>
                  </a:lnTo>
                  <a:lnTo>
                    <a:pt x="0" y="6213348"/>
                  </a:lnTo>
                  <a:lnTo>
                    <a:pt x="18275808" y="6213348"/>
                  </a:lnTo>
                  <a:lnTo>
                    <a:pt x="18275808" y="6062472"/>
                  </a:lnTo>
                  <a:close/>
                </a:path>
                <a:path w="18275935" h="6213475">
                  <a:moveTo>
                    <a:pt x="18275808" y="207264"/>
                  </a:moveTo>
                  <a:lnTo>
                    <a:pt x="0" y="207264"/>
                  </a:lnTo>
                  <a:lnTo>
                    <a:pt x="0" y="6007608"/>
                  </a:lnTo>
                  <a:lnTo>
                    <a:pt x="18275808" y="6007608"/>
                  </a:lnTo>
                  <a:lnTo>
                    <a:pt x="18275808" y="207264"/>
                  </a:lnTo>
                  <a:close/>
                </a:path>
                <a:path w="18275935" h="6213475">
                  <a:moveTo>
                    <a:pt x="18275808" y="0"/>
                  </a:moveTo>
                  <a:lnTo>
                    <a:pt x="0" y="0"/>
                  </a:lnTo>
                  <a:lnTo>
                    <a:pt x="0" y="152400"/>
                  </a:lnTo>
                  <a:lnTo>
                    <a:pt x="18275808" y="152400"/>
                  </a:lnTo>
                  <a:lnTo>
                    <a:pt x="18275808" y="0"/>
                  </a:lnTo>
                  <a:close/>
                </a:path>
              </a:pathLst>
            </a:custGeom>
            <a:solidFill>
              <a:srgbClr val="3E3E3E">
                <a:alpha val="49018"/>
              </a:srgbClr>
            </a:solidFill>
          </p:spPr>
          <p:txBody>
            <a:bodyPr wrap="square" lIns="0" tIns="0" rIns="0" bIns="0" rtlCol="0"/>
            <a:lstStyle/>
            <a:p>
              <a:endParaRPr/>
            </a:p>
          </p:txBody>
        </p:sp>
        <p:sp>
          <p:nvSpPr>
            <p:cNvPr id="5" name="object 5"/>
            <p:cNvSpPr/>
            <p:nvPr/>
          </p:nvSpPr>
          <p:spPr>
            <a:xfrm>
              <a:off x="0" y="2270759"/>
              <a:ext cx="18288000" cy="5910580"/>
            </a:xfrm>
            <a:custGeom>
              <a:avLst/>
              <a:gdLst/>
              <a:ahLst/>
              <a:cxnLst/>
              <a:rect l="l" t="t" r="r" b="b"/>
              <a:pathLst>
                <a:path w="18288000" h="5910580">
                  <a:moveTo>
                    <a:pt x="18283416" y="5855208"/>
                  </a:moveTo>
                  <a:lnTo>
                    <a:pt x="4572" y="5855208"/>
                  </a:lnTo>
                  <a:lnTo>
                    <a:pt x="4572" y="5910072"/>
                  </a:lnTo>
                  <a:lnTo>
                    <a:pt x="18283416" y="5910072"/>
                  </a:lnTo>
                  <a:lnTo>
                    <a:pt x="18283416" y="5855208"/>
                  </a:lnTo>
                  <a:close/>
                </a:path>
                <a:path w="18288000" h="5910580">
                  <a:moveTo>
                    <a:pt x="18287988" y="0"/>
                  </a:moveTo>
                  <a:lnTo>
                    <a:pt x="0" y="0"/>
                  </a:lnTo>
                  <a:lnTo>
                    <a:pt x="0" y="54864"/>
                  </a:lnTo>
                  <a:lnTo>
                    <a:pt x="18287988" y="54864"/>
                  </a:lnTo>
                  <a:lnTo>
                    <a:pt x="18287988" y="0"/>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6846569" y="3363214"/>
            <a:ext cx="9787382" cy="936154"/>
          </a:xfrm>
          <a:prstGeom prst="rect">
            <a:avLst/>
          </a:prstGeom>
        </p:spPr>
        <p:txBody>
          <a:bodyPr vert="horz" wrap="square" lIns="0" tIns="12700" rIns="0" bIns="0" rtlCol="0">
            <a:spAutoFit/>
          </a:bodyPr>
          <a:lstStyle/>
          <a:p>
            <a:pPr marL="12700">
              <a:lnSpc>
                <a:spcPct val="100000"/>
              </a:lnSpc>
              <a:spcBef>
                <a:spcPts val="100"/>
              </a:spcBef>
            </a:pPr>
            <a:r>
              <a:rPr lang="en-US" sz="6000" dirty="0">
                <a:solidFill>
                  <a:schemeClr val="bg1"/>
                </a:solidFill>
              </a:rPr>
              <a:t>Master Thesis Research</a:t>
            </a:r>
            <a:endParaRPr sz="6000" dirty="0">
              <a:solidFill>
                <a:schemeClr val="bg1"/>
              </a:solidFill>
            </a:endParaRPr>
          </a:p>
        </p:txBody>
      </p:sp>
      <p:grpSp>
        <p:nvGrpSpPr>
          <p:cNvPr id="7" name="object 7"/>
          <p:cNvGrpSpPr/>
          <p:nvPr/>
        </p:nvGrpSpPr>
        <p:grpSpPr>
          <a:xfrm>
            <a:off x="925067" y="3028188"/>
            <a:ext cx="5344668" cy="4429125"/>
            <a:chOff x="925067" y="3028188"/>
            <a:chExt cx="5344668" cy="4429125"/>
          </a:xfrm>
        </p:grpSpPr>
        <p:pic>
          <p:nvPicPr>
            <p:cNvPr id="8" name="object 8"/>
            <p:cNvPicPr/>
            <p:nvPr/>
          </p:nvPicPr>
          <p:blipFill>
            <a:blip r:embed="rId3" cstate="print"/>
            <a:stretch>
              <a:fillRect/>
            </a:stretch>
          </p:blipFill>
          <p:spPr>
            <a:xfrm>
              <a:off x="925067" y="3339084"/>
              <a:ext cx="4960620" cy="3884675"/>
            </a:xfrm>
            <a:prstGeom prst="rect">
              <a:avLst/>
            </a:prstGeom>
          </p:spPr>
        </p:pic>
        <p:sp>
          <p:nvSpPr>
            <p:cNvPr id="9" name="object 9"/>
            <p:cNvSpPr/>
            <p:nvPr/>
          </p:nvSpPr>
          <p:spPr>
            <a:xfrm>
              <a:off x="6269735" y="3028188"/>
              <a:ext cx="0" cy="4429125"/>
            </a:xfrm>
            <a:custGeom>
              <a:avLst/>
              <a:gdLst/>
              <a:ahLst/>
              <a:cxnLst/>
              <a:rect l="l" t="t" r="r" b="b"/>
              <a:pathLst>
                <a:path h="4429125">
                  <a:moveTo>
                    <a:pt x="0" y="0"/>
                  </a:moveTo>
                  <a:lnTo>
                    <a:pt x="0" y="4429124"/>
                  </a:lnTo>
                </a:path>
              </a:pathLst>
            </a:custGeom>
            <a:ln w="12700">
              <a:solidFill>
                <a:srgbClr val="FFFFFF"/>
              </a:solidFill>
            </a:ln>
          </p:spPr>
          <p:txBody>
            <a:bodyPr wrap="square" lIns="0" tIns="0" rIns="0" bIns="0" rtlCol="0"/>
            <a:lstStyle/>
            <a:p>
              <a:endParaRPr/>
            </a:p>
          </p:txBody>
        </p:sp>
      </p:grpSp>
      <p:sp>
        <p:nvSpPr>
          <p:cNvPr id="12" name="object 12"/>
          <p:cNvSpPr txBox="1"/>
          <p:nvPr/>
        </p:nvSpPr>
        <p:spPr>
          <a:xfrm>
            <a:off x="6812255" y="4451767"/>
            <a:ext cx="10242550" cy="1304844"/>
          </a:xfrm>
          <a:prstGeom prst="rect">
            <a:avLst/>
          </a:prstGeom>
        </p:spPr>
        <p:txBody>
          <a:bodyPr vert="horz" wrap="square" lIns="0" tIns="12065" rIns="0" bIns="0" rtlCol="0">
            <a:spAutoFit/>
          </a:bodyPr>
          <a:lstStyle/>
          <a:p>
            <a:pPr marL="12700">
              <a:lnSpc>
                <a:spcPct val="100000"/>
              </a:lnSpc>
              <a:spcBef>
                <a:spcPts val="95"/>
              </a:spcBef>
            </a:pPr>
            <a:r>
              <a:rPr lang="en-US" sz="2800" spc="135" dirty="0">
                <a:solidFill>
                  <a:srgbClr val="FFFFFF"/>
                </a:solidFill>
                <a:latin typeface="Tahoma"/>
                <a:cs typeface="Tahoma"/>
              </a:rPr>
              <a:t>Real-Time Object Detection of Personal Protective Equipment in Video Streams Using Deep Learning Techniques</a:t>
            </a:r>
            <a:endParaRPr sz="2800" dirty="0">
              <a:latin typeface="Tahoma"/>
              <a:cs typeface="Tahoma"/>
            </a:endParaRPr>
          </a:p>
        </p:txBody>
      </p:sp>
      <p:sp>
        <p:nvSpPr>
          <p:cNvPr id="14" name="object 12">
            <a:extLst>
              <a:ext uri="{FF2B5EF4-FFF2-40B4-BE49-F238E27FC236}">
                <a16:creationId xmlns:a16="http://schemas.microsoft.com/office/drawing/2014/main" id="{8EAC20C0-5587-1118-29DE-7EE6C22F1A38}"/>
              </a:ext>
            </a:extLst>
          </p:cNvPr>
          <p:cNvSpPr txBox="1"/>
          <p:nvPr/>
        </p:nvSpPr>
        <p:spPr>
          <a:xfrm>
            <a:off x="6795196" y="6019800"/>
            <a:ext cx="10242550" cy="443070"/>
          </a:xfrm>
          <a:prstGeom prst="rect">
            <a:avLst/>
          </a:prstGeom>
        </p:spPr>
        <p:txBody>
          <a:bodyPr vert="horz" wrap="square" lIns="0" tIns="12065" rIns="0" bIns="0" rtlCol="0">
            <a:spAutoFit/>
          </a:bodyPr>
          <a:lstStyle/>
          <a:p>
            <a:pPr marL="12700">
              <a:lnSpc>
                <a:spcPct val="100000"/>
              </a:lnSpc>
              <a:spcBef>
                <a:spcPts val="95"/>
              </a:spcBef>
            </a:pPr>
            <a:r>
              <a:rPr lang="fr-FR" sz="2800" spc="135" dirty="0">
                <a:solidFill>
                  <a:srgbClr val="FFFFFF"/>
                </a:solidFill>
                <a:latin typeface="Tahoma"/>
                <a:cs typeface="Tahoma"/>
              </a:rPr>
              <a:t>Thesis_AI900_T3_MSIAI_Second </a:t>
            </a:r>
            <a:r>
              <a:rPr lang="fr-FR" sz="2800" spc="135" dirty="0" err="1">
                <a:solidFill>
                  <a:srgbClr val="FFFFFF"/>
                </a:solidFill>
                <a:latin typeface="Tahoma"/>
                <a:cs typeface="Tahoma"/>
              </a:rPr>
              <a:t>Trimester</a:t>
            </a:r>
            <a:r>
              <a:rPr lang="fr-FR" sz="2800" spc="135" dirty="0">
                <a:solidFill>
                  <a:srgbClr val="FFFFFF"/>
                </a:solidFill>
                <a:latin typeface="Tahoma"/>
                <a:cs typeface="Tahoma"/>
              </a:rPr>
              <a:t> 2024</a:t>
            </a:r>
          </a:p>
        </p:txBody>
      </p:sp>
      <p:sp>
        <p:nvSpPr>
          <p:cNvPr id="15" name="object 12">
            <a:extLst>
              <a:ext uri="{FF2B5EF4-FFF2-40B4-BE49-F238E27FC236}">
                <a16:creationId xmlns:a16="http://schemas.microsoft.com/office/drawing/2014/main" id="{53049EC5-ACB4-C435-D6C1-90CFFC248449}"/>
              </a:ext>
            </a:extLst>
          </p:cNvPr>
          <p:cNvSpPr txBox="1"/>
          <p:nvPr/>
        </p:nvSpPr>
        <p:spPr>
          <a:xfrm>
            <a:off x="6795196" y="6525905"/>
            <a:ext cx="10242550" cy="1330492"/>
          </a:xfrm>
          <a:prstGeom prst="rect">
            <a:avLst/>
          </a:prstGeom>
        </p:spPr>
        <p:txBody>
          <a:bodyPr vert="horz" wrap="square" lIns="0" tIns="12065" rIns="0" bIns="0" rtlCol="0">
            <a:spAutoFit/>
          </a:bodyPr>
          <a:lstStyle/>
          <a:p>
            <a:pPr marL="12700">
              <a:lnSpc>
                <a:spcPct val="100000"/>
              </a:lnSpc>
              <a:spcBef>
                <a:spcPts val="95"/>
              </a:spcBef>
            </a:pPr>
            <a:r>
              <a:rPr lang="fr-FR" sz="2800" b="1" spc="135" dirty="0">
                <a:solidFill>
                  <a:srgbClr val="FFFFFF"/>
                </a:solidFill>
                <a:latin typeface="Tahoma"/>
                <a:cs typeface="Tahoma"/>
              </a:rPr>
              <a:t>Prof. Yasser Abdelhamid</a:t>
            </a:r>
          </a:p>
          <a:p>
            <a:pPr marL="12700">
              <a:lnSpc>
                <a:spcPct val="100000"/>
              </a:lnSpc>
              <a:spcBef>
                <a:spcPts val="95"/>
              </a:spcBef>
            </a:pPr>
            <a:endParaRPr lang="fr-FR" sz="2800" spc="135" dirty="0">
              <a:solidFill>
                <a:srgbClr val="FFFFFF"/>
              </a:solidFill>
              <a:latin typeface="Tahoma"/>
              <a:cs typeface="Tahoma"/>
            </a:endParaRPr>
          </a:p>
          <a:p>
            <a:pPr marL="12700">
              <a:lnSpc>
                <a:spcPct val="100000"/>
              </a:lnSpc>
              <a:spcBef>
                <a:spcPts val="95"/>
              </a:spcBef>
            </a:pPr>
            <a:r>
              <a:rPr lang="fr-FR" sz="2800" b="1" spc="135" dirty="0">
                <a:solidFill>
                  <a:srgbClr val="FFFFFF"/>
                </a:solidFill>
                <a:latin typeface="Tahoma"/>
                <a:cs typeface="Tahoma"/>
              </a:rPr>
              <a:t>Younis Arrabi &amp; Mohammad Al </a:t>
            </a:r>
            <a:r>
              <a:rPr lang="fr-FR" sz="2800" b="1" spc="135" dirty="0" err="1">
                <a:solidFill>
                  <a:srgbClr val="FFFFFF"/>
                </a:solidFill>
                <a:latin typeface="Tahoma"/>
                <a:cs typeface="Tahoma"/>
              </a:rPr>
              <a:t>Johani</a:t>
            </a:r>
            <a:endParaRPr lang="fr-FR" sz="2800" b="1" spc="135" dirty="0">
              <a:solidFill>
                <a:srgbClr val="FFFFFF"/>
              </a:solidFill>
              <a:latin typeface="Tahoma"/>
              <a:cs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971920" y="537131"/>
            <a:ext cx="6087999" cy="751488"/>
          </a:xfrm>
          <a:prstGeom prst="rect">
            <a:avLst/>
          </a:prstGeom>
        </p:spPr>
        <p:txBody>
          <a:bodyPr vert="horz" wrap="square" lIns="0" tIns="12700" rIns="0" bIns="0" rtlCol="0">
            <a:spAutoFit/>
          </a:bodyPr>
          <a:lstStyle/>
          <a:p>
            <a:pPr marL="12700" algn="ctr">
              <a:lnSpc>
                <a:spcPct val="100000"/>
              </a:lnSpc>
              <a:spcBef>
                <a:spcPts val="100"/>
              </a:spcBef>
            </a:pPr>
            <a:r>
              <a:rPr lang="en-US" b="1" dirty="0">
                <a:latin typeface="Tahoma" panose="020B0604030504040204" pitchFamily="34" charset="0"/>
                <a:ea typeface="Tahoma" panose="020B0604030504040204" pitchFamily="34" charset="0"/>
                <a:cs typeface="Tahoma" panose="020B0604030504040204" pitchFamily="34" charset="0"/>
              </a:rPr>
              <a:t>Agenda</a:t>
            </a:r>
            <a:endParaRPr b="1" dirty="0">
              <a:latin typeface="Tahoma" panose="020B0604030504040204" pitchFamily="34" charset="0"/>
              <a:ea typeface="Tahoma" panose="020B0604030504040204" pitchFamily="34" charset="0"/>
              <a:cs typeface="Tahoma" panose="020B0604030504040204" pitchFamily="34" charset="0"/>
            </a:endParaRPr>
          </a:p>
        </p:txBody>
      </p:sp>
      <p:pic>
        <p:nvPicPr>
          <p:cNvPr id="4" name="object 4"/>
          <p:cNvPicPr/>
          <p:nvPr/>
        </p:nvPicPr>
        <p:blipFill>
          <a:blip r:embed="rId2" cstate="print"/>
          <a:stretch>
            <a:fillRect/>
          </a:stretch>
        </p:blipFill>
        <p:spPr>
          <a:xfrm>
            <a:off x="323088" y="1360932"/>
            <a:ext cx="17641824" cy="68579"/>
          </a:xfrm>
          <a:prstGeom prst="rect">
            <a:avLst/>
          </a:prstGeom>
        </p:spPr>
      </p:pic>
      <p:grpSp>
        <p:nvGrpSpPr>
          <p:cNvPr id="97" name="Group 96">
            <a:extLst>
              <a:ext uri="{FF2B5EF4-FFF2-40B4-BE49-F238E27FC236}">
                <a16:creationId xmlns:a16="http://schemas.microsoft.com/office/drawing/2014/main" id="{7FA9258E-6C6E-763C-B9D1-20E0B196CF0B}"/>
              </a:ext>
            </a:extLst>
          </p:cNvPr>
          <p:cNvGrpSpPr/>
          <p:nvPr/>
        </p:nvGrpSpPr>
        <p:grpSpPr>
          <a:xfrm>
            <a:off x="2903117" y="2148474"/>
            <a:ext cx="3088099" cy="1508105"/>
            <a:chOff x="4464909" y="5227780"/>
            <a:chExt cx="3991529" cy="1508105"/>
          </a:xfrm>
        </p:grpSpPr>
        <p:sp>
          <p:nvSpPr>
            <p:cNvPr id="104" name="CuadroTexto 395">
              <a:extLst>
                <a:ext uri="{FF2B5EF4-FFF2-40B4-BE49-F238E27FC236}">
                  <a16:creationId xmlns:a16="http://schemas.microsoft.com/office/drawing/2014/main" id="{FCDC4D1D-4C9B-9820-364C-5A58F296C57A}"/>
                </a:ext>
              </a:extLst>
            </p:cNvPr>
            <p:cNvSpPr txBox="1"/>
            <p:nvPr/>
          </p:nvSpPr>
          <p:spPr>
            <a:xfrm>
              <a:off x="4464909" y="5227780"/>
              <a:ext cx="3589307"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Introduction</a:t>
              </a:r>
            </a:p>
          </p:txBody>
        </p:sp>
        <p:sp>
          <p:nvSpPr>
            <p:cNvPr id="105" name="Rectangle 56">
              <a:extLst>
                <a:ext uri="{FF2B5EF4-FFF2-40B4-BE49-F238E27FC236}">
                  <a16:creationId xmlns:a16="http://schemas.microsoft.com/office/drawing/2014/main" id="{3889B7B5-5501-E85F-F845-F401224E369C}"/>
                </a:ext>
              </a:extLst>
            </p:cNvPr>
            <p:cNvSpPr/>
            <p:nvPr/>
          </p:nvSpPr>
          <p:spPr>
            <a:xfrm>
              <a:off x="4464910" y="5812555"/>
              <a:ext cx="3991528"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PPE importance, challenges, Technologies in Object detection</a:t>
              </a:r>
            </a:p>
          </p:txBody>
        </p:sp>
      </p:grpSp>
      <p:grpSp>
        <p:nvGrpSpPr>
          <p:cNvPr id="98" name="Group 97">
            <a:extLst>
              <a:ext uri="{FF2B5EF4-FFF2-40B4-BE49-F238E27FC236}">
                <a16:creationId xmlns:a16="http://schemas.microsoft.com/office/drawing/2014/main" id="{747973E2-2EE8-3494-C157-00B5AAA99E64}"/>
              </a:ext>
            </a:extLst>
          </p:cNvPr>
          <p:cNvGrpSpPr/>
          <p:nvPr/>
        </p:nvGrpSpPr>
        <p:grpSpPr>
          <a:xfrm>
            <a:off x="2903117" y="4962728"/>
            <a:ext cx="4045232" cy="1544563"/>
            <a:chOff x="4464909" y="5227780"/>
            <a:chExt cx="5228673" cy="997813"/>
          </a:xfrm>
        </p:grpSpPr>
        <p:sp>
          <p:nvSpPr>
            <p:cNvPr id="102" name="CuadroTexto 395">
              <a:extLst>
                <a:ext uri="{FF2B5EF4-FFF2-40B4-BE49-F238E27FC236}">
                  <a16:creationId xmlns:a16="http://schemas.microsoft.com/office/drawing/2014/main" id="{48E6C8EF-57D7-44A3-42B8-7ED51866F990}"/>
                </a:ext>
              </a:extLst>
            </p:cNvPr>
            <p:cNvSpPr txBox="1"/>
            <p:nvPr/>
          </p:nvSpPr>
          <p:spPr>
            <a:xfrm>
              <a:off x="4464909" y="5227780"/>
              <a:ext cx="5228673" cy="377774"/>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Problem Definition</a:t>
              </a:r>
            </a:p>
          </p:txBody>
        </p:sp>
        <p:sp>
          <p:nvSpPr>
            <p:cNvPr id="103" name="Rectangle 56">
              <a:extLst>
                <a:ext uri="{FF2B5EF4-FFF2-40B4-BE49-F238E27FC236}">
                  <a16:creationId xmlns:a16="http://schemas.microsoft.com/office/drawing/2014/main" id="{FAEC1B36-D65C-0690-D9D8-11F3478C1436}"/>
                </a:ext>
              </a:extLst>
            </p:cNvPr>
            <p:cNvSpPr/>
            <p:nvPr/>
          </p:nvSpPr>
          <p:spPr>
            <a:xfrm>
              <a:off x="4482507" y="5629107"/>
              <a:ext cx="3991527" cy="596486"/>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Address current problem, and motivation to solve those limitations using AI.</a:t>
              </a:r>
            </a:p>
          </p:txBody>
        </p:sp>
      </p:grpSp>
      <p:grpSp>
        <p:nvGrpSpPr>
          <p:cNvPr id="99" name="Group 98">
            <a:extLst>
              <a:ext uri="{FF2B5EF4-FFF2-40B4-BE49-F238E27FC236}">
                <a16:creationId xmlns:a16="http://schemas.microsoft.com/office/drawing/2014/main" id="{00A249E3-45B4-8D19-2D26-8271E48A2942}"/>
              </a:ext>
            </a:extLst>
          </p:cNvPr>
          <p:cNvGrpSpPr/>
          <p:nvPr/>
        </p:nvGrpSpPr>
        <p:grpSpPr>
          <a:xfrm>
            <a:off x="2903117" y="7725981"/>
            <a:ext cx="3232900" cy="1508105"/>
            <a:chOff x="4464909" y="5227780"/>
            <a:chExt cx="4178692" cy="1508105"/>
          </a:xfrm>
        </p:grpSpPr>
        <p:sp>
          <p:nvSpPr>
            <p:cNvPr id="100" name="CuadroTexto 395">
              <a:extLst>
                <a:ext uri="{FF2B5EF4-FFF2-40B4-BE49-F238E27FC236}">
                  <a16:creationId xmlns:a16="http://schemas.microsoft.com/office/drawing/2014/main" id="{93C5BF7A-2900-CA50-F353-0263AA1C9961}"/>
                </a:ext>
              </a:extLst>
            </p:cNvPr>
            <p:cNvSpPr txBox="1"/>
            <p:nvPr/>
          </p:nvSpPr>
          <p:spPr>
            <a:xfrm>
              <a:off x="4464909" y="5227780"/>
              <a:ext cx="4178692" cy="1077218"/>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Previous Work</a:t>
              </a:r>
            </a:p>
            <a:p>
              <a:endParaRPr lang="en-US" sz="3200" b="1" dirty="0">
                <a:latin typeface="Tahoma" panose="020B0604030504040204" pitchFamily="34" charset="0"/>
                <a:ea typeface="Tahoma" panose="020B0604030504040204" pitchFamily="34" charset="0"/>
                <a:cs typeface="Tahoma" panose="020B0604030504040204" pitchFamily="34" charset="0"/>
              </a:endParaRPr>
            </a:p>
          </p:txBody>
        </p:sp>
        <p:sp>
          <p:nvSpPr>
            <p:cNvPr id="101" name="Rectangle 56">
              <a:extLst>
                <a:ext uri="{FF2B5EF4-FFF2-40B4-BE49-F238E27FC236}">
                  <a16:creationId xmlns:a16="http://schemas.microsoft.com/office/drawing/2014/main" id="{2387AECA-A247-342E-A1C4-B2311BBFD256}"/>
                </a:ext>
              </a:extLst>
            </p:cNvPr>
            <p:cNvSpPr/>
            <p:nvPr/>
          </p:nvSpPr>
          <p:spPr>
            <a:xfrm>
              <a:off x="4464910" y="5812555"/>
              <a:ext cx="3991528"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List previous techniques and advances ones, and provide high level comparison.</a:t>
              </a:r>
            </a:p>
          </p:txBody>
        </p:sp>
      </p:grpSp>
      <p:grpSp>
        <p:nvGrpSpPr>
          <p:cNvPr id="67" name="Group 66">
            <a:extLst>
              <a:ext uri="{FF2B5EF4-FFF2-40B4-BE49-F238E27FC236}">
                <a16:creationId xmlns:a16="http://schemas.microsoft.com/office/drawing/2014/main" id="{47B43F01-F212-424E-1A38-6B8E5DB422C2}"/>
              </a:ext>
            </a:extLst>
          </p:cNvPr>
          <p:cNvGrpSpPr/>
          <p:nvPr/>
        </p:nvGrpSpPr>
        <p:grpSpPr>
          <a:xfrm>
            <a:off x="8444713" y="2148474"/>
            <a:ext cx="3088099" cy="2339101"/>
            <a:chOff x="4464909" y="5227780"/>
            <a:chExt cx="3991529" cy="2339101"/>
          </a:xfrm>
        </p:grpSpPr>
        <p:sp>
          <p:nvSpPr>
            <p:cNvPr id="74" name="CuadroTexto 395">
              <a:extLst>
                <a:ext uri="{FF2B5EF4-FFF2-40B4-BE49-F238E27FC236}">
                  <a16:creationId xmlns:a16="http://schemas.microsoft.com/office/drawing/2014/main" id="{6EAB09D4-983D-E32C-F38B-6A5A782B4581}"/>
                </a:ext>
              </a:extLst>
            </p:cNvPr>
            <p:cNvSpPr txBox="1"/>
            <p:nvPr/>
          </p:nvSpPr>
          <p:spPr>
            <a:xfrm>
              <a:off x="4464909" y="5227780"/>
              <a:ext cx="3589307"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Objective</a:t>
              </a:r>
            </a:p>
          </p:txBody>
        </p:sp>
        <p:sp>
          <p:nvSpPr>
            <p:cNvPr id="75" name="Rectangle 56">
              <a:extLst>
                <a:ext uri="{FF2B5EF4-FFF2-40B4-BE49-F238E27FC236}">
                  <a16:creationId xmlns:a16="http://schemas.microsoft.com/office/drawing/2014/main" id="{609651DA-832C-80C7-1006-FFE8FD033010}"/>
                </a:ext>
              </a:extLst>
            </p:cNvPr>
            <p:cNvSpPr/>
            <p:nvPr/>
          </p:nvSpPr>
          <p:spPr>
            <a:xfrm>
              <a:off x="4464910" y="5812555"/>
              <a:ext cx="3991528" cy="1754326"/>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Create a model that caters to the requirements, for detecting PPE in AI systems and offer an explanation of performance indicators (KPIs) metrics. </a:t>
              </a:r>
            </a:p>
          </p:txBody>
        </p:sp>
      </p:grpSp>
      <p:grpSp>
        <p:nvGrpSpPr>
          <p:cNvPr id="68" name="Group 67">
            <a:extLst>
              <a:ext uri="{FF2B5EF4-FFF2-40B4-BE49-F238E27FC236}">
                <a16:creationId xmlns:a16="http://schemas.microsoft.com/office/drawing/2014/main" id="{54320E92-74AA-71EC-A6FE-AE8604C1F6DF}"/>
              </a:ext>
            </a:extLst>
          </p:cNvPr>
          <p:cNvGrpSpPr/>
          <p:nvPr/>
        </p:nvGrpSpPr>
        <p:grpSpPr>
          <a:xfrm>
            <a:off x="8444713" y="4962731"/>
            <a:ext cx="3088099" cy="1508105"/>
            <a:chOff x="4464909" y="5227780"/>
            <a:chExt cx="3991529" cy="1508105"/>
          </a:xfrm>
        </p:grpSpPr>
        <p:sp>
          <p:nvSpPr>
            <p:cNvPr id="72" name="CuadroTexto 395">
              <a:extLst>
                <a:ext uri="{FF2B5EF4-FFF2-40B4-BE49-F238E27FC236}">
                  <a16:creationId xmlns:a16="http://schemas.microsoft.com/office/drawing/2014/main" id="{205346F6-D60B-9C38-0A1C-A4AEB2561F2D}"/>
                </a:ext>
              </a:extLst>
            </p:cNvPr>
            <p:cNvSpPr txBox="1"/>
            <p:nvPr/>
          </p:nvSpPr>
          <p:spPr>
            <a:xfrm>
              <a:off x="4464909" y="5227780"/>
              <a:ext cx="3902096"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Methodology</a:t>
              </a:r>
            </a:p>
          </p:txBody>
        </p:sp>
        <p:sp>
          <p:nvSpPr>
            <p:cNvPr id="73" name="Rectangle 56">
              <a:extLst>
                <a:ext uri="{FF2B5EF4-FFF2-40B4-BE49-F238E27FC236}">
                  <a16:creationId xmlns:a16="http://schemas.microsoft.com/office/drawing/2014/main" id="{2D69DEF2-54EC-45E0-C4DD-1654FEB92FDF}"/>
                </a:ext>
              </a:extLst>
            </p:cNvPr>
            <p:cNvSpPr/>
            <p:nvPr/>
          </p:nvSpPr>
          <p:spPr>
            <a:xfrm>
              <a:off x="4464910" y="5812555"/>
              <a:ext cx="3991528"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Describe the dataset, and Model Implementation and Evaluation</a:t>
              </a:r>
            </a:p>
          </p:txBody>
        </p:sp>
      </p:grpSp>
      <p:grpSp>
        <p:nvGrpSpPr>
          <p:cNvPr id="69" name="Group 68">
            <a:extLst>
              <a:ext uri="{FF2B5EF4-FFF2-40B4-BE49-F238E27FC236}">
                <a16:creationId xmlns:a16="http://schemas.microsoft.com/office/drawing/2014/main" id="{F4CD4D99-B9D3-CE01-4BF3-E1D5AC6D2CB8}"/>
              </a:ext>
            </a:extLst>
          </p:cNvPr>
          <p:cNvGrpSpPr/>
          <p:nvPr/>
        </p:nvGrpSpPr>
        <p:grpSpPr>
          <a:xfrm>
            <a:off x="8444713" y="7725981"/>
            <a:ext cx="3730792" cy="2201255"/>
            <a:chOff x="4464909" y="5227780"/>
            <a:chExt cx="4822243" cy="1534338"/>
          </a:xfrm>
        </p:grpSpPr>
        <p:sp>
          <p:nvSpPr>
            <p:cNvPr id="70" name="CuadroTexto 395">
              <a:extLst>
                <a:ext uri="{FF2B5EF4-FFF2-40B4-BE49-F238E27FC236}">
                  <a16:creationId xmlns:a16="http://schemas.microsoft.com/office/drawing/2014/main" id="{9EF141D4-0C50-D749-208B-DD2BF7C5AA45}"/>
                </a:ext>
              </a:extLst>
            </p:cNvPr>
            <p:cNvSpPr txBox="1"/>
            <p:nvPr/>
          </p:nvSpPr>
          <p:spPr>
            <a:xfrm>
              <a:off x="4464909" y="5227780"/>
              <a:ext cx="4822243" cy="750852"/>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Results and Discussion</a:t>
              </a:r>
            </a:p>
          </p:txBody>
        </p:sp>
        <p:sp>
          <p:nvSpPr>
            <p:cNvPr id="71" name="Rectangle 56">
              <a:extLst>
                <a:ext uri="{FF2B5EF4-FFF2-40B4-BE49-F238E27FC236}">
                  <a16:creationId xmlns:a16="http://schemas.microsoft.com/office/drawing/2014/main" id="{FEEF18BB-9463-01A9-3257-8B51E0A42056}"/>
                </a:ext>
              </a:extLst>
            </p:cNvPr>
            <p:cNvSpPr/>
            <p:nvPr/>
          </p:nvSpPr>
          <p:spPr>
            <a:xfrm>
              <a:off x="4486091" y="5925454"/>
              <a:ext cx="3991528" cy="836664"/>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Present Performance KPIs, showing Visual examples &amp; Model performance main KPIs</a:t>
              </a:r>
            </a:p>
          </p:txBody>
        </p:sp>
      </p:grpSp>
      <p:grpSp>
        <p:nvGrpSpPr>
          <p:cNvPr id="37" name="Group 36">
            <a:extLst>
              <a:ext uri="{FF2B5EF4-FFF2-40B4-BE49-F238E27FC236}">
                <a16:creationId xmlns:a16="http://schemas.microsoft.com/office/drawing/2014/main" id="{D0442EF2-6423-98E7-477B-FE97B7435476}"/>
              </a:ext>
            </a:extLst>
          </p:cNvPr>
          <p:cNvGrpSpPr/>
          <p:nvPr/>
        </p:nvGrpSpPr>
        <p:grpSpPr>
          <a:xfrm>
            <a:off x="13888682" y="2148477"/>
            <a:ext cx="3355317" cy="1541478"/>
            <a:chOff x="4464909" y="5227780"/>
            <a:chExt cx="4336922" cy="1007005"/>
          </a:xfrm>
        </p:grpSpPr>
        <p:sp>
          <p:nvSpPr>
            <p:cNvPr id="44" name="CuadroTexto 395">
              <a:extLst>
                <a:ext uri="{FF2B5EF4-FFF2-40B4-BE49-F238E27FC236}">
                  <a16:creationId xmlns:a16="http://schemas.microsoft.com/office/drawing/2014/main" id="{E49A0F77-DAEA-9F2B-7693-57289DC52EB7}"/>
                </a:ext>
              </a:extLst>
            </p:cNvPr>
            <p:cNvSpPr txBox="1"/>
            <p:nvPr/>
          </p:nvSpPr>
          <p:spPr>
            <a:xfrm>
              <a:off x="4464909" y="5227780"/>
              <a:ext cx="4336922" cy="703717"/>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Conclusion and Future Work</a:t>
              </a:r>
            </a:p>
          </p:txBody>
        </p:sp>
        <p:sp>
          <p:nvSpPr>
            <p:cNvPr id="45" name="Rectangle 56">
              <a:extLst>
                <a:ext uri="{FF2B5EF4-FFF2-40B4-BE49-F238E27FC236}">
                  <a16:creationId xmlns:a16="http://schemas.microsoft.com/office/drawing/2014/main" id="{8323DF60-0F44-BB19-D628-E976C376BBC1}"/>
                </a:ext>
              </a:extLst>
            </p:cNvPr>
            <p:cNvSpPr/>
            <p:nvPr/>
          </p:nvSpPr>
          <p:spPr>
            <a:xfrm>
              <a:off x="4464910" y="5812555"/>
              <a:ext cx="3991528" cy="4222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Effectiveness of the Model, &amp; Future work.</a:t>
              </a:r>
            </a:p>
          </p:txBody>
        </p:sp>
      </p:grpSp>
      <p:grpSp>
        <p:nvGrpSpPr>
          <p:cNvPr id="38" name="Group 37">
            <a:extLst>
              <a:ext uri="{FF2B5EF4-FFF2-40B4-BE49-F238E27FC236}">
                <a16:creationId xmlns:a16="http://schemas.microsoft.com/office/drawing/2014/main" id="{CE43FC7C-5DF5-BAEC-F11B-626B3CF2A3F0}"/>
              </a:ext>
            </a:extLst>
          </p:cNvPr>
          <p:cNvGrpSpPr/>
          <p:nvPr/>
        </p:nvGrpSpPr>
        <p:grpSpPr>
          <a:xfrm>
            <a:off x="13888682" y="4962731"/>
            <a:ext cx="3088099" cy="954107"/>
            <a:chOff x="4464909" y="5227780"/>
            <a:chExt cx="3991529" cy="954107"/>
          </a:xfrm>
        </p:grpSpPr>
        <p:sp>
          <p:nvSpPr>
            <p:cNvPr id="42" name="CuadroTexto 395">
              <a:extLst>
                <a:ext uri="{FF2B5EF4-FFF2-40B4-BE49-F238E27FC236}">
                  <a16:creationId xmlns:a16="http://schemas.microsoft.com/office/drawing/2014/main" id="{F69FC14F-295B-FAF4-7FEB-709A66537818}"/>
                </a:ext>
              </a:extLst>
            </p:cNvPr>
            <p:cNvSpPr txBox="1"/>
            <p:nvPr/>
          </p:nvSpPr>
          <p:spPr>
            <a:xfrm>
              <a:off x="4464909" y="5227780"/>
              <a:ext cx="3589307"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Questions</a:t>
              </a:r>
            </a:p>
          </p:txBody>
        </p:sp>
        <p:sp>
          <p:nvSpPr>
            <p:cNvPr id="43" name="Rectangle 56">
              <a:extLst>
                <a:ext uri="{FF2B5EF4-FFF2-40B4-BE49-F238E27FC236}">
                  <a16:creationId xmlns:a16="http://schemas.microsoft.com/office/drawing/2014/main" id="{19CFE611-A026-8121-827F-7BE79ECA3BA7}"/>
                </a:ext>
              </a:extLst>
            </p:cNvPr>
            <p:cNvSpPr/>
            <p:nvPr/>
          </p:nvSpPr>
          <p:spPr>
            <a:xfrm>
              <a:off x="4464910" y="5812555"/>
              <a:ext cx="3991528" cy="369332"/>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Q&amp;A Opened space</a:t>
              </a:r>
            </a:p>
          </p:txBody>
        </p:sp>
      </p:grpSp>
      <p:grpSp>
        <p:nvGrpSpPr>
          <p:cNvPr id="107" name="Group 106">
            <a:extLst>
              <a:ext uri="{FF2B5EF4-FFF2-40B4-BE49-F238E27FC236}">
                <a16:creationId xmlns:a16="http://schemas.microsoft.com/office/drawing/2014/main" id="{99A7C10B-7369-C332-4C7B-ABCD03D1BEF6}"/>
              </a:ext>
            </a:extLst>
          </p:cNvPr>
          <p:cNvGrpSpPr/>
          <p:nvPr/>
        </p:nvGrpSpPr>
        <p:grpSpPr>
          <a:xfrm>
            <a:off x="938838" y="1968209"/>
            <a:ext cx="1632555" cy="1980852"/>
            <a:chOff x="1028702" y="1800762"/>
            <a:chExt cx="1632555" cy="1980852"/>
          </a:xfrm>
        </p:grpSpPr>
        <p:sp>
          <p:nvSpPr>
            <p:cNvPr id="108" name="Freeform 3">
              <a:extLst>
                <a:ext uri="{FF2B5EF4-FFF2-40B4-BE49-F238E27FC236}">
                  <a16:creationId xmlns:a16="http://schemas.microsoft.com/office/drawing/2014/main" id="{9A1983D8-3493-0E68-DE16-A013D1F59AEE}"/>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09" name="Freeform 4">
              <a:extLst>
                <a:ext uri="{FF2B5EF4-FFF2-40B4-BE49-F238E27FC236}">
                  <a16:creationId xmlns:a16="http://schemas.microsoft.com/office/drawing/2014/main" id="{72182AC5-FC0E-D9CF-3B5E-F6BB29B3EBFF}"/>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0" name="Freeform 5">
              <a:extLst>
                <a:ext uri="{FF2B5EF4-FFF2-40B4-BE49-F238E27FC236}">
                  <a16:creationId xmlns:a16="http://schemas.microsoft.com/office/drawing/2014/main" id="{56BAE895-956C-656D-0992-BDC9C84D1CE7}"/>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1" name="Freeform 6">
              <a:extLst>
                <a:ext uri="{FF2B5EF4-FFF2-40B4-BE49-F238E27FC236}">
                  <a16:creationId xmlns:a16="http://schemas.microsoft.com/office/drawing/2014/main" id="{D1AB8292-7345-6B27-DD83-E7DFD7D338CD}"/>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2" name="Freeform 7">
              <a:extLst>
                <a:ext uri="{FF2B5EF4-FFF2-40B4-BE49-F238E27FC236}">
                  <a16:creationId xmlns:a16="http://schemas.microsoft.com/office/drawing/2014/main" id="{4A8CECB2-7E44-8214-EC01-B7C5A83D862B}"/>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3" name="Freeform 8">
              <a:extLst>
                <a:ext uri="{FF2B5EF4-FFF2-40B4-BE49-F238E27FC236}">
                  <a16:creationId xmlns:a16="http://schemas.microsoft.com/office/drawing/2014/main" id="{838FCD91-B4E6-1EF2-1788-8FB81C7957F2}"/>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1</a:t>
              </a:r>
            </a:p>
          </p:txBody>
        </p:sp>
        <p:sp>
          <p:nvSpPr>
            <p:cNvPr id="114" name="Freeform 9">
              <a:extLst>
                <a:ext uri="{FF2B5EF4-FFF2-40B4-BE49-F238E27FC236}">
                  <a16:creationId xmlns:a16="http://schemas.microsoft.com/office/drawing/2014/main" id="{BC7AD95F-4C39-87A4-2DC0-6C82589A26F0}"/>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15" name="Group 114">
            <a:extLst>
              <a:ext uri="{FF2B5EF4-FFF2-40B4-BE49-F238E27FC236}">
                <a16:creationId xmlns:a16="http://schemas.microsoft.com/office/drawing/2014/main" id="{547D9EA2-6D75-8200-DD3C-C2B1759FB2D0}"/>
              </a:ext>
            </a:extLst>
          </p:cNvPr>
          <p:cNvGrpSpPr/>
          <p:nvPr/>
        </p:nvGrpSpPr>
        <p:grpSpPr>
          <a:xfrm>
            <a:off x="1002939" y="4714466"/>
            <a:ext cx="1632555" cy="1980852"/>
            <a:chOff x="1028702" y="1800762"/>
            <a:chExt cx="1632555" cy="1980852"/>
          </a:xfrm>
        </p:grpSpPr>
        <p:sp>
          <p:nvSpPr>
            <p:cNvPr id="116" name="Freeform 3">
              <a:extLst>
                <a:ext uri="{FF2B5EF4-FFF2-40B4-BE49-F238E27FC236}">
                  <a16:creationId xmlns:a16="http://schemas.microsoft.com/office/drawing/2014/main" id="{C09788F4-7F70-D4F7-EBE6-AC7DBFB2054D}"/>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7" name="Freeform 4">
              <a:extLst>
                <a:ext uri="{FF2B5EF4-FFF2-40B4-BE49-F238E27FC236}">
                  <a16:creationId xmlns:a16="http://schemas.microsoft.com/office/drawing/2014/main" id="{9E880B1C-CB2F-640D-D69E-A77E84E722AC}"/>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8" name="Freeform 5">
              <a:extLst>
                <a:ext uri="{FF2B5EF4-FFF2-40B4-BE49-F238E27FC236}">
                  <a16:creationId xmlns:a16="http://schemas.microsoft.com/office/drawing/2014/main" id="{A38955D0-CD6B-03DD-90B5-91C5929C5925}"/>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9" name="Freeform 6">
              <a:extLst>
                <a:ext uri="{FF2B5EF4-FFF2-40B4-BE49-F238E27FC236}">
                  <a16:creationId xmlns:a16="http://schemas.microsoft.com/office/drawing/2014/main" id="{8FC0CB97-D12E-3461-C2E5-5C49CF0AA302}"/>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0" name="Freeform 7">
              <a:extLst>
                <a:ext uri="{FF2B5EF4-FFF2-40B4-BE49-F238E27FC236}">
                  <a16:creationId xmlns:a16="http://schemas.microsoft.com/office/drawing/2014/main" id="{E541F53B-C69D-D27C-2F69-FE54F46DB907}"/>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1" name="Freeform 8">
              <a:extLst>
                <a:ext uri="{FF2B5EF4-FFF2-40B4-BE49-F238E27FC236}">
                  <a16:creationId xmlns:a16="http://schemas.microsoft.com/office/drawing/2014/main" id="{70F4F49B-7B4D-0AB4-4E46-364667236C95}"/>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2</a:t>
              </a:r>
            </a:p>
          </p:txBody>
        </p:sp>
        <p:sp>
          <p:nvSpPr>
            <p:cNvPr id="122" name="Freeform 9">
              <a:extLst>
                <a:ext uri="{FF2B5EF4-FFF2-40B4-BE49-F238E27FC236}">
                  <a16:creationId xmlns:a16="http://schemas.microsoft.com/office/drawing/2014/main" id="{3E4EE857-A68E-C8CF-C06F-010A19F7EB17}"/>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23" name="Group 122">
            <a:extLst>
              <a:ext uri="{FF2B5EF4-FFF2-40B4-BE49-F238E27FC236}">
                <a16:creationId xmlns:a16="http://schemas.microsoft.com/office/drawing/2014/main" id="{1BF1E302-5B90-CB2F-958C-37FFC3470E92}"/>
              </a:ext>
            </a:extLst>
          </p:cNvPr>
          <p:cNvGrpSpPr/>
          <p:nvPr/>
        </p:nvGrpSpPr>
        <p:grpSpPr>
          <a:xfrm>
            <a:off x="6659113" y="1800762"/>
            <a:ext cx="1632555" cy="1980852"/>
            <a:chOff x="1028702" y="1800762"/>
            <a:chExt cx="1632555" cy="1980852"/>
          </a:xfrm>
        </p:grpSpPr>
        <p:sp>
          <p:nvSpPr>
            <p:cNvPr id="124" name="Freeform 3">
              <a:extLst>
                <a:ext uri="{FF2B5EF4-FFF2-40B4-BE49-F238E27FC236}">
                  <a16:creationId xmlns:a16="http://schemas.microsoft.com/office/drawing/2014/main" id="{3C5D2E3E-539B-0C99-AB24-395F0773062F}"/>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5" name="Freeform 4">
              <a:extLst>
                <a:ext uri="{FF2B5EF4-FFF2-40B4-BE49-F238E27FC236}">
                  <a16:creationId xmlns:a16="http://schemas.microsoft.com/office/drawing/2014/main" id="{3CB80269-395B-73AA-C0E6-FD4179196651}"/>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6" name="Freeform 5">
              <a:extLst>
                <a:ext uri="{FF2B5EF4-FFF2-40B4-BE49-F238E27FC236}">
                  <a16:creationId xmlns:a16="http://schemas.microsoft.com/office/drawing/2014/main" id="{97B4FA1C-6278-1FC6-3EB1-F5FD5BE068E2}"/>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7" name="Freeform 6">
              <a:extLst>
                <a:ext uri="{FF2B5EF4-FFF2-40B4-BE49-F238E27FC236}">
                  <a16:creationId xmlns:a16="http://schemas.microsoft.com/office/drawing/2014/main" id="{74034F03-3683-7D4B-AF6E-88595806843A}"/>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8" name="Freeform 7">
              <a:extLst>
                <a:ext uri="{FF2B5EF4-FFF2-40B4-BE49-F238E27FC236}">
                  <a16:creationId xmlns:a16="http://schemas.microsoft.com/office/drawing/2014/main" id="{415A86CD-9288-9FDF-8453-A09A892E3F21}"/>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9" name="Freeform 8">
              <a:extLst>
                <a:ext uri="{FF2B5EF4-FFF2-40B4-BE49-F238E27FC236}">
                  <a16:creationId xmlns:a16="http://schemas.microsoft.com/office/drawing/2014/main" id="{1165E415-EAF0-AABD-FDA9-755B5924D9EC}"/>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4</a:t>
              </a:r>
            </a:p>
          </p:txBody>
        </p:sp>
        <p:sp>
          <p:nvSpPr>
            <p:cNvPr id="130" name="Freeform 9">
              <a:extLst>
                <a:ext uri="{FF2B5EF4-FFF2-40B4-BE49-F238E27FC236}">
                  <a16:creationId xmlns:a16="http://schemas.microsoft.com/office/drawing/2014/main" id="{3A5F6E20-8BAB-EE32-1C94-DC32A614F58C}"/>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31" name="Group 130">
            <a:extLst>
              <a:ext uri="{FF2B5EF4-FFF2-40B4-BE49-F238E27FC236}">
                <a16:creationId xmlns:a16="http://schemas.microsoft.com/office/drawing/2014/main" id="{9024C5B8-469C-5E82-F904-6C6643FD080A}"/>
              </a:ext>
            </a:extLst>
          </p:cNvPr>
          <p:cNvGrpSpPr/>
          <p:nvPr/>
        </p:nvGrpSpPr>
        <p:grpSpPr>
          <a:xfrm>
            <a:off x="6659113" y="4649294"/>
            <a:ext cx="1632555" cy="1980852"/>
            <a:chOff x="1028702" y="1800762"/>
            <a:chExt cx="1632555" cy="1980852"/>
          </a:xfrm>
        </p:grpSpPr>
        <p:sp>
          <p:nvSpPr>
            <p:cNvPr id="132" name="Freeform 3">
              <a:extLst>
                <a:ext uri="{FF2B5EF4-FFF2-40B4-BE49-F238E27FC236}">
                  <a16:creationId xmlns:a16="http://schemas.microsoft.com/office/drawing/2014/main" id="{CFF0FAEA-3EA1-55E9-81A8-60D8C6E3E560}"/>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3" name="Freeform 4">
              <a:extLst>
                <a:ext uri="{FF2B5EF4-FFF2-40B4-BE49-F238E27FC236}">
                  <a16:creationId xmlns:a16="http://schemas.microsoft.com/office/drawing/2014/main" id="{FA810D05-E80A-B5E8-5B20-D53086174170}"/>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4" name="Freeform 5">
              <a:extLst>
                <a:ext uri="{FF2B5EF4-FFF2-40B4-BE49-F238E27FC236}">
                  <a16:creationId xmlns:a16="http://schemas.microsoft.com/office/drawing/2014/main" id="{8D6BCF59-1F0F-BEAB-2153-F3E80241BA0D}"/>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5" name="Freeform 6">
              <a:extLst>
                <a:ext uri="{FF2B5EF4-FFF2-40B4-BE49-F238E27FC236}">
                  <a16:creationId xmlns:a16="http://schemas.microsoft.com/office/drawing/2014/main" id="{14A57D0A-FCBE-32DB-1F81-ED6339B35655}"/>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6" name="Freeform 7">
              <a:extLst>
                <a:ext uri="{FF2B5EF4-FFF2-40B4-BE49-F238E27FC236}">
                  <a16:creationId xmlns:a16="http://schemas.microsoft.com/office/drawing/2014/main" id="{EEDE7457-9145-A7C0-B7CA-824F52E5D746}"/>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7" name="Freeform 8">
              <a:extLst>
                <a:ext uri="{FF2B5EF4-FFF2-40B4-BE49-F238E27FC236}">
                  <a16:creationId xmlns:a16="http://schemas.microsoft.com/office/drawing/2014/main" id="{533272C1-46B5-15FE-9782-5F3C4E28B375}"/>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5</a:t>
              </a:r>
            </a:p>
          </p:txBody>
        </p:sp>
        <p:sp>
          <p:nvSpPr>
            <p:cNvPr id="138" name="Freeform 9">
              <a:extLst>
                <a:ext uri="{FF2B5EF4-FFF2-40B4-BE49-F238E27FC236}">
                  <a16:creationId xmlns:a16="http://schemas.microsoft.com/office/drawing/2014/main" id="{E4D1EEC0-D3EB-07DB-F42E-ABD4E8D7511A}"/>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39" name="Group 138">
            <a:extLst>
              <a:ext uri="{FF2B5EF4-FFF2-40B4-BE49-F238E27FC236}">
                <a16:creationId xmlns:a16="http://schemas.microsoft.com/office/drawing/2014/main" id="{C5603CDB-21D3-734A-F0FC-16DAF5C165F5}"/>
              </a:ext>
            </a:extLst>
          </p:cNvPr>
          <p:cNvGrpSpPr/>
          <p:nvPr/>
        </p:nvGrpSpPr>
        <p:grpSpPr>
          <a:xfrm>
            <a:off x="6659113" y="7496137"/>
            <a:ext cx="1632555" cy="1980852"/>
            <a:chOff x="1028702" y="1800762"/>
            <a:chExt cx="1632555" cy="1980852"/>
          </a:xfrm>
        </p:grpSpPr>
        <p:sp>
          <p:nvSpPr>
            <p:cNvPr id="140" name="Freeform 3">
              <a:extLst>
                <a:ext uri="{FF2B5EF4-FFF2-40B4-BE49-F238E27FC236}">
                  <a16:creationId xmlns:a16="http://schemas.microsoft.com/office/drawing/2014/main" id="{35642193-8B05-139A-BC00-3331D4CE9483}"/>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1" name="Freeform 4">
              <a:extLst>
                <a:ext uri="{FF2B5EF4-FFF2-40B4-BE49-F238E27FC236}">
                  <a16:creationId xmlns:a16="http://schemas.microsoft.com/office/drawing/2014/main" id="{B56D6673-AA91-C83F-3250-FD27F4E4D819}"/>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2" name="Freeform 5">
              <a:extLst>
                <a:ext uri="{FF2B5EF4-FFF2-40B4-BE49-F238E27FC236}">
                  <a16:creationId xmlns:a16="http://schemas.microsoft.com/office/drawing/2014/main" id="{EC38E89E-9CF6-49B6-9F0D-B64A1896ABF7}"/>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3" name="Freeform 6">
              <a:extLst>
                <a:ext uri="{FF2B5EF4-FFF2-40B4-BE49-F238E27FC236}">
                  <a16:creationId xmlns:a16="http://schemas.microsoft.com/office/drawing/2014/main" id="{A33A5AE1-14D7-8BFB-BE69-1A150FE207FD}"/>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4" name="Freeform 7">
              <a:extLst>
                <a:ext uri="{FF2B5EF4-FFF2-40B4-BE49-F238E27FC236}">
                  <a16:creationId xmlns:a16="http://schemas.microsoft.com/office/drawing/2014/main" id="{A17F28B8-73E7-A669-F974-682FCDD3FABF}"/>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5" name="Freeform 8">
              <a:extLst>
                <a:ext uri="{FF2B5EF4-FFF2-40B4-BE49-F238E27FC236}">
                  <a16:creationId xmlns:a16="http://schemas.microsoft.com/office/drawing/2014/main" id="{E84FFEBB-2419-35D5-5000-17189DB71094}"/>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6</a:t>
              </a:r>
            </a:p>
          </p:txBody>
        </p:sp>
        <p:sp>
          <p:nvSpPr>
            <p:cNvPr id="146" name="Freeform 9">
              <a:extLst>
                <a:ext uri="{FF2B5EF4-FFF2-40B4-BE49-F238E27FC236}">
                  <a16:creationId xmlns:a16="http://schemas.microsoft.com/office/drawing/2014/main" id="{19C4F3C0-8B1F-E73A-BA03-D12A8BF70AE2}"/>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47" name="Group 146">
            <a:extLst>
              <a:ext uri="{FF2B5EF4-FFF2-40B4-BE49-F238E27FC236}">
                <a16:creationId xmlns:a16="http://schemas.microsoft.com/office/drawing/2014/main" id="{EDD30B15-82E4-5D46-55C1-CF6CDE66839B}"/>
              </a:ext>
            </a:extLst>
          </p:cNvPr>
          <p:cNvGrpSpPr/>
          <p:nvPr/>
        </p:nvGrpSpPr>
        <p:grpSpPr>
          <a:xfrm>
            <a:off x="12039600" y="1800762"/>
            <a:ext cx="1632555" cy="1980852"/>
            <a:chOff x="1028702" y="1800762"/>
            <a:chExt cx="1632555" cy="1980852"/>
          </a:xfrm>
        </p:grpSpPr>
        <p:sp>
          <p:nvSpPr>
            <p:cNvPr id="148" name="Freeform 3">
              <a:extLst>
                <a:ext uri="{FF2B5EF4-FFF2-40B4-BE49-F238E27FC236}">
                  <a16:creationId xmlns:a16="http://schemas.microsoft.com/office/drawing/2014/main" id="{C2427C9D-28F2-FE2B-4028-342AE77C9905}"/>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9" name="Freeform 4">
              <a:extLst>
                <a:ext uri="{FF2B5EF4-FFF2-40B4-BE49-F238E27FC236}">
                  <a16:creationId xmlns:a16="http://schemas.microsoft.com/office/drawing/2014/main" id="{8114AF5B-C4E6-F2CF-4580-3B0515A81D91}"/>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0" name="Freeform 5">
              <a:extLst>
                <a:ext uri="{FF2B5EF4-FFF2-40B4-BE49-F238E27FC236}">
                  <a16:creationId xmlns:a16="http://schemas.microsoft.com/office/drawing/2014/main" id="{77BD0B21-FBB9-18FB-D9C2-808FB581FE0D}"/>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1" name="Freeform 6">
              <a:extLst>
                <a:ext uri="{FF2B5EF4-FFF2-40B4-BE49-F238E27FC236}">
                  <a16:creationId xmlns:a16="http://schemas.microsoft.com/office/drawing/2014/main" id="{C2F1D121-4868-9C1D-0327-6630628224FC}"/>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2" name="Freeform 7">
              <a:extLst>
                <a:ext uri="{FF2B5EF4-FFF2-40B4-BE49-F238E27FC236}">
                  <a16:creationId xmlns:a16="http://schemas.microsoft.com/office/drawing/2014/main" id="{ECD0AD22-B1EF-A474-BF2A-F248FB990336}"/>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3" name="Freeform 8">
              <a:extLst>
                <a:ext uri="{FF2B5EF4-FFF2-40B4-BE49-F238E27FC236}">
                  <a16:creationId xmlns:a16="http://schemas.microsoft.com/office/drawing/2014/main" id="{574CED06-D3A7-AB37-2DC5-7A06AA87B0E2}"/>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7</a:t>
              </a:r>
            </a:p>
          </p:txBody>
        </p:sp>
        <p:sp>
          <p:nvSpPr>
            <p:cNvPr id="154" name="Freeform 9">
              <a:extLst>
                <a:ext uri="{FF2B5EF4-FFF2-40B4-BE49-F238E27FC236}">
                  <a16:creationId xmlns:a16="http://schemas.microsoft.com/office/drawing/2014/main" id="{F4422CCD-56F2-105A-2FEC-1C997AF2D897}"/>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55" name="Group 154">
            <a:extLst>
              <a:ext uri="{FF2B5EF4-FFF2-40B4-BE49-F238E27FC236}">
                <a16:creationId xmlns:a16="http://schemas.microsoft.com/office/drawing/2014/main" id="{F91B6BAF-9816-3B4A-D2F8-816648E6E45C}"/>
              </a:ext>
            </a:extLst>
          </p:cNvPr>
          <p:cNvGrpSpPr/>
          <p:nvPr/>
        </p:nvGrpSpPr>
        <p:grpSpPr>
          <a:xfrm>
            <a:off x="12039600" y="4649294"/>
            <a:ext cx="1632555" cy="1980852"/>
            <a:chOff x="1028702" y="1800762"/>
            <a:chExt cx="1632555" cy="1980852"/>
          </a:xfrm>
        </p:grpSpPr>
        <p:sp>
          <p:nvSpPr>
            <p:cNvPr id="156" name="Freeform 3">
              <a:extLst>
                <a:ext uri="{FF2B5EF4-FFF2-40B4-BE49-F238E27FC236}">
                  <a16:creationId xmlns:a16="http://schemas.microsoft.com/office/drawing/2014/main" id="{25AFD12D-FC2F-34E9-50A7-996E9C75AE44}"/>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7" name="Freeform 4">
              <a:extLst>
                <a:ext uri="{FF2B5EF4-FFF2-40B4-BE49-F238E27FC236}">
                  <a16:creationId xmlns:a16="http://schemas.microsoft.com/office/drawing/2014/main" id="{1CD9B1B4-0895-6E65-10DB-23A42E5992D1}"/>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8" name="Freeform 5">
              <a:extLst>
                <a:ext uri="{FF2B5EF4-FFF2-40B4-BE49-F238E27FC236}">
                  <a16:creationId xmlns:a16="http://schemas.microsoft.com/office/drawing/2014/main" id="{91B7A254-6335-C044-36AC-74CA2E38EE3F}"/>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9" name="Freeform 6">
              <a:extLst>
                <a:ext uri="{FF2B5EF4-FFF2-40B4-BE49-F238E27FC236}">
                  <a16:creationId xmlns:a16="http://schemas.microsoft.com/office/drawing/2014/main" id="{3EC2B2DA-D5E7-7D08-8B64-56179B826FD9}"/>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0" name="Freeform 7">
              <a:extLst>
                <a:ext uri="{FF2B5EF4-FFF2-40B4-BE49-F238E27FC236}">
                  <a16:creationId xmlns:a16="http://schemas.microsoft.com/office/drawing/2014/main" id="{E296235C-2707-80CC-CA74-98D2D973545E}"/>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1" name="Freeform 8">
              <a:extLst>
                <a:ext uri="{FF2B5EF4-FFF2-40B4-BE49-F238E27FC236}">
                  <a16:creationId xmlns:a16="http://schemas.microsoft.com/office/drawing/2014/main" id="{63F4491D-A5B7-5178-E553-AF133DB822A7}"/>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8</a:t>
              </a:r>
            </a:p>
          </p:txBody>
        </p:sp>
        <p:sp>
          <p:nvSpPr>
            <p:cNvPr id="162" name="Freeform 9">
              <a:extLst>
                <a:ext uri="{FF2B5EF4-FFF2-40B4-BE49-F238E27FC236}">
                  <a16:creationId xmlns:a16="http://schemas.microsoft.com/office/drawing/2014/main" id="{1E4704DF-744B-9FBA-D1B5-C9AAB9CF02A9}"/>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pic>
        <p:nvPicPr>
          <p:cNvPr id="5" name="Picture 4">
            <a:extLst>
              <a:ext uri="{FF2B5EF4-FFF2-40B4-BE49-F238E27FC236}">
                <a16:creationId xmlns:a16="http://schemas.microsoft.com/office/drawing/2014/main" id="{BD203AAD-3A00-9B70-F7EC-E9AC48F884CC}"/>
              </a:ext>
            </a:extLst>
          </p:cNvPr>
          <p:cNvPicPr>
            <a:picLocks noChangeAspect="1"/>
          </p:cNvPicPr>
          <p:nvPr/>
        </p:nvPicPr>
        <p:blipFill>
          <a:blip r:embed="rId3"/>
          <a:stretch>
            <a:fillRect/>
          </a:stretch>
        </p:blipFill>
        <p:spPr>
          <a:xfrm>
            <a:off x="742344" y="7646461"/>
            <a:ext cx="2060048" cy="1613425"/>
          </a:xfrm>
          <a:prstGeom prst="rect">
            <a:avLst/>
          </a:prstGeom>
        </p:spPr>
      </p:pic>
    </p:spTree>
    <p:extLst>
      <p:ext uri="{BB962C8B-B14F-4D97-AF65-F5344CB8AC3E}">
        <p14:creationId xmlns:p14="http://schemas.microsoft.com/office/powerpoint/2010/main" val="3552993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3923" y="446238"/>
            <a:ext cx="7117080" cy="756920"/>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Previous Work</a:t>
            </a: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4" name="object 5">
            <a:extLst>
              <a:ext uri="{FF2B5EF4-FFF2-40B4-BE49-F238E27FC236}">
                <a16:creationId xmlns:a16="http://schemas.microsoft.com/office/drawing/2014/main" id="{A1E743E4-2FE9-2163-DA82-21DBC9026E9F}"/>
              </a:ext>
            </a:extLst>
          </p:cNvPr>
          <p:cNvSpPr txBox="1"/>
          <p:nvPr/>
        </p:nvSpPr>
        <p:spPr>
          <a:xfrm>
            <a:off x="2057400" y="2005247"/>
            <a:ext cx="10664190" cy="574040"/>
          </a:xfrm>
          <a:prstGeom prst="rect">
            <a:avLst/>
          </a:prstGeom>
        </p:spPr>
        <p:txBody>
          <a:bodyPr vert="horz" wrap="square" lIns="0" tIns="12700" rIns="0" bIns="0" rtlCol="0">
            <a:spAutoFit/>
          </a:bodyPr>
          <a:lstStyle/>
          <a:p>
            <a:pPr marL="12700">
              <a:lnSpc>
                <a:spcPct val="100000"/>
              </a:lnSpc>
              <a:spcBef>
                <a:spcPts val="100"/>
              </a:spcBef>
            </a:pPr>
            <a:r>
              <a:rPr lang="en-US" sz="3600" b="1" spc="130" dirty="0">
                <a:solidFill>
                  <a:srgbClr val="0C0C0C"/>
                </a:solidFill>
                <a:latin typeface="Tahoma"/>
                <a:cs typeface="Tahoma"/>
              </a:rPr>
              <a:t>Previous Work</a:t>
            </a:r>
          </a:p>
        </p:txBody>
      </p:sp>
      <p:sp>
        <p:nvSpPr>
          <p:cNvPr id="8" name="object 9">
            <a:extLst>
              <a:ext uri="{FF2B5EF4-FFF2-40B4-BE49-F238E27FC236}">
                <a16:creationId xmlns:a16="http://schemas.microsoft.com/office/drawing/2014/main" id="{F62411AA-99A3-1C4B-D232-9F79AF372D7B}"/>
              </a:ext>
            </a:extLst>
          </p:cNvPr>
          <p:cNvSpPr txBox="1"/>
          <p:nvPr/>
        </p:nvSpPr>
        <p:spPr>
          <a:xfrm>
            <a:off x="2512187" y="2730036"/>
            <a:ext cx="13015594" cy="384721"/>
          </a:xfrm>
          <a:prstGeom prst="rect">
            <a:avLst/>
          </a:prstGeom>
        </p:spPr>
        <p:txBody>
          <a:bodyPr vert="horz" wrap="square" lIns="0" tIns="12700" rIns="0" bIns="0" rtlCol="0">
            <a:spAutoFit/>
          </a:bodyPr>
          <a:lstStyle>
            <a:defPPr>
              <a:defRPr lang="en-US"/>
            </a:defPPr>
            <a:lvl1pPr marL="697865" marR="5080" indent="-685800">
              <a:lnSpc>
                <a:spcPts val="2860"/>
              </a:lnSpc>
              <a:spcBef>
                <a:spcPts val="210"/>
              </a:spcBef>
              <a:buClr>
                <a:srgbClr val="000000"/>
              </a:buClr>
              <a:buFont typeface="Arial MT"/>
              <a:buChar char="•"/>
              <a:tabLst>
                <a:tab pos="697865" algn="l"/>
                <a:tab pos="698500" algn="l"/>
              </a:tabLst>
              <a:defRPr sz="2800" b="0" i="0" spc="-200">
                <a:solidFill>
                  <a:srgbClr val="0C0C0C"/>
                </a:solidFill>
                <a:latin typeface="Tahoma" panose="020B0604030504040204" pitchFamily="34" charset="0"/>
                <a:ea typeface="Tahoma" panose="020B0604030504040204" pitchFamily="34" charset="0"/>
                <a:cs typeface="Tahoma" panose="020B0604030504040204" pitchFamily="34" charset="0"/>
              </a:defRPr>
            </a:lvl1pPr>
          </a:lstStyle>
          <a:p>
            <a:r>
              <a:rPr lang="en-US" dirty="0"/>
              <a:t>List previous techniques and advances ones, and provide high level comparison.</a:t>
            </a:r>
          </a:p>
        </p:txBody>
      </p:sp>
      <p:grpSp>
        <p:nvGrpSpPr>
          <p:cNvPr id="9" name="object 13">
            <a:extLst>
              <a:ext uri="{FF2B5EF4-FFF2-40B4-BE49-F238E27FC236}">
                <a16:creationId xmlns:a16="http://schemas.microsoft.com/office/drawing/2014/main" id="{B7F33770-671E-E64C-6E93-CC96C9AB630C}"/>
              </a:ext>
            </a:extLst>
          </p:cNvPr>
          <p:cNvGrpSpPr/>
          <p:nvPr/>
        </p:nvGrpSpPr>
        <p:grpSpPr>
          <a:xfrm>
            <a:off x="894460" y="1850181"/>
            <a:ext cx="904240" cy="799465"/>
            <a:chOff x="1386839" y="7518654"/>
            <a:chExt cx="904240" cy="799465"/>
          </a:xfrm>
        </p:grpSpPr>
        <p:pic>
          <p:nvPicPr>
            <p:cNvPr id="13" name="object 14">
              <a:extLst>
                <a:ext uri="{FF2B5EF4-FFF2-40B4-BE49-F238E27FC236}">
                  <a16:creationId xmlns:a16="http://schemas.microsoft.com/office/drawing/2014/main" id="{8687FAC3-7472-D304-F1E3-441A3BC06B39}"/>
                </a:ext>
              </a:extLst>
            </p:cNvPr>
            <p:cNvPicPr/>
            <p:nvPr/>
          </p:nvPicPr>
          <p:blipFill>
            <a:blip r:embed="rId3" cstate="print"/>
            <a:stretch>
              <a:fillRect/>
            </a:stretch>
          </p:blipFill>
          <p:spPr>
            <a:xfrm>
              <a:off x="1386839" y="7597140"/>
              <a:ext cx="720852" cy="720852"/>
            </a:xfrm>
            <a:prstGeom prst="rect">
              <a:avLst/>
            </a:prstGeom>
          </p:spPr>
        </p:pic>
        <p:pic>
          <p:nvPicPr>
            <p:cNvPr id="15" name="object 15">
              <a:extLst>
                <a:ext uri="{FF2B5EF4-FFF2-40B4-BE49-F238E27FC236}">
                  <a16:creationId xmlns:a16="http://schemas.microsoft.com/office/drawing/2014/main" id="{B0A53EC8-DDC8-0A40-54C3-32A4A4D88569}"/>
                </a:ext>
              </a:extLst>
            </p:cNvPr>
            <p:cNvPicPr/>
            <p:nvPr/>
          </p:nvPicPr>
          <p:blipFill>
            <a:blip r:embed="rId4" cstate="print"/>
            <a:stretch>
              <a:fillRect/>
            </a:stretch>
          </p:blipFill>
          <p:spPr>
            <a:xfrm>
              <a:off x="1474025" y="7518654"/>
              <a:ext cx="817054" cy="647191"/>
            </a:xfrm>
            <a:prstGeom prst="rect">
              <a:avLst/>
            </a:prstGeom>
          </p:spPr>
        </p:pic>
      </p:grpSp>
      <p:sp>
        <p:nvSpPr>
          <p:cNvPr id="11" name="Rectangle 10">
            <a:extLst>
              <a:ext uri="{FF2B5EF4-FFF2-40B4-BE49-F238E27FC236}">
                <a16:creationId xmlns:a16="http://schemas.microsoft.com/office/drawing/2014/main" id="{CD99A8D7-1125-4B70-A7B7-D8B323CE45A7}"/>
              </a:ext>
            </a:extLst>
          </p:cNvPr>
          <p:cNvSpPr/>
          <p:nvPr/>
        </p:nvSpPr>
        <p:spPr>
          <a:xfrm>
            <a:off x="3371899" y="4050433"/>
            <a:ext cx="5565378" cy="214765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V"/>
          </a:p>
        </p:txBody>
      </p:sp>
      <p:sp>
        <p:nvSpPr>
          <p:cNvPr id="12" name="Rectangle 11">
            <a:extLst>
              <a:ext uri="{FF2B5EF4-FFF2-40B4-BE49-F238E27FC236}">
                <a16:creationId xmlns:a16="http://schemas.microsoft.com/office/drawing/2014/main" id="{FE7D4CFA-5D3D-46DD-1A5C-90029760610D}"/>
              </a:ext>
            </a:extLst>
          </p:cNvPr>
          <p:cNvSpPr/>
          <p:nvPr/>
        </p:nvSpPr>
        <p:spPr>
          <a:xfrm>
            <a:off x="9162303" y="4050433"/>
            <a:ext cx="5565378" cy="214765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V"/>
          </a:p>
        </p:txBody>
      </p:sp>
      <p:sp>
        <p:nvSpPr>
          <p:cNvPr id="14" name="Rectangle 13">
            <a:extLst>
              <a:ext uri="{FF2B5EF4-FFF2-40B4-BE49-F238E27FC236}">
                <a16:creationId xmlns:a16="http://schemas.microsoft.com/office/drawing/2014/main" id="{271276DC-DE1C-1C0E-8D7B-503CFC3B4585}"/>
              </a:ext>
            </a:extLst>
          </p:cNvPr>
          <p:cNvSpPr/>
          <p:nvPr/>
        </p:nvSpPr>
        <p:spPr>
          <a:xfrm>
            <a:off x="3371899" y="6380632"/>
            <a:ext cx="5565378" cy="214765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V"/>
          </a:p>
        </p:txBody>
      </p:sp>
      <p:sp>
        <p:nvSpPr>
          <p:cNvPr id="16" name="Rectangle 15">
            <a:extLst>
              <a:ext uri="{FF2B5EF4-FFF2-40B4-BE49-F238E27FC236}">
                <a16:creationId xmlns:a16="http://schemas.microsoft.com/office/drawing/2014/main" id="{AE50D0D8-E4E2-EF1E-8C71-4CA78262D60E}"/>
              </a:ext>
            </a:extLst>
          </p:cNvPr>
          <p:cNvSpPr/>
          <p:nvPr/>
        </p:nvSpPr>
        <p:spPr>
          <a:xfrm>
            <a:off x="9162303" y="6380632"/>
            <a:ext cx="5565378" cy="214765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V"/>
          </a:p>
        </p:txBody>
      </p:sp>
      <p:sp>
        <p:nvSpPr>
          <p:cNvPr id="17" name="Pie 3">
            <a:extLst>
              <a:ext uri="{FF2B5EF4-FFF2-40B4-BE49-F238E27FC236}">
                <a16:creationId xmlns:a16="http://schemas.microsoft.com/office/drawing/2014/main" id="{9CCE3A2F-6EEC-4B01-05FF-AB4EDD13C148}"/>
              </a:ext>
            </a:extLst>
          </p:cNvPr>
          <p:cNvSpPr/>
          <p:nvPr/>
        </p:nvSpPr>
        <p:spPr>
          <a:xfrm>
            <a:off x="7498753" y="5018455"/>
            <a:ext cx="2877049" cy="2359255"/>
          </a:xfrm>
          <a:prstGeom prst="pie">
            <a:avLst>
              <a:gd name="adj1" fmla="val 10799999"/>
              <a:gd name="adj2" fmla="val 1620000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V">
              <a:solidFill>
                <a:schemeClr val="tx1"/>
              </a:solidFill>
            </a:endParaRPr>
          </a:p>
        </p:txBody>
      </p:sp>
      <p:sp>
        <p:nvSpPr>
          <p:cNvPr id="18" name="Pie 12">
            <a:extLst>
              <a:ext uri="{FF2B5EF4-FFF2-40B4-BE49-F238E27FC236}">
                <a16:creationId xmlns:a16="http://schemas.microsoft.com/office/drawing/2014/main" id="{45C8DC50-14E7-8D5E-EB9B-D0FD27F40BC5}"/>
              </a:ext>
            </a:extLst>
          </p:cNvPr>
          <p:cNvSpPr/>
          <p:nvPr/>
        </p:nvSpPr>
        <p:spPr>
          <a:xfrm rot="5400000">
            <a:off x="7982676" y="4759558"/>
            <a:ext cx="2359255" cy="2877049"/>
          </a:xfrm>
          <a:prstGeom prst="pie">
            <a:avLst>
              <a:gd name="adj1" fmla="val 10799999"/>
              <a:gd name="adj2" fmla="val 1620000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V">
              <a:solidFill>
                <a:schemeClr val="tx1"/>
              </a:solidFill>
            </a:endParaRPr>
          </a:p>
        </p:txBody>
      </p:sp>
      <p:sp>
        <p:nvSpPr>
          <p:cNvPr id="21" name="Pie 13">
            <a:extLst>
              <a:ext uri="{FF2B5EF4-FFF2-40B4-BE49-F238E27FC236}">
                <a16:creationId xmlns:a16="http://schemas.microsoft.com/office/drawing/2014/main" id="{7B87BC76-2B3E-9DC0-2A72-994C47AF9125}"/>
              </a:ext>
            </a:extLst>
          </p:cNvPr>
          <p:cNvSpPr/>
          <p:nvPr/>
        </p:nvSpPr>
        <p:spPr>
          <a:xfrm rot="16200000">
            <a:off x="7757650" y="4942108"/>
            <a:ext cx="2359255" cy="2877049"/>
          </a:xfrm>
          <a:prstGeom prst="pie">
            <a:avLst>
              <a:gd name="adj1" fmla="val 10799999"/>
              <a:gd name="adj2" fmla="val 16200000"/>
            </a:avLst>
          </a:prstGeom>
          <a:solidFill>
            <a:srgbClr val="BBF6B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V">
              <a:solidFill>
                <a:schemeClr val="tx1"/>
              </a:solidFill>
            </a:endParaRPr>
          </a:p>
        </p:txBody>
      </p:sp>
      <p:sp>
        <p:nvSpPr>
          <p:cNvPr id="22" name="Pie 14">
            <a:extLst>
              <a:ext uri="{FF2B5EF4-FFF2-40B4-BE49-F238E27FC236}">
                <a16:creationId xmlns:a16="http://schemas.microsoft.com/office/drawing/2014/main" id="{0E8C2211-8399-B643-4647-0F7B7CA7BDF4}"/>
              </a:ext>
            </a:extLst>
          </p:cNvPr>
          <p:cNvSpPr/>
          <p:nvPr/>
        </p:nvSpPr>
        <p:spPr>
          <a:xfrm rot="10800000">
            <a:off x="7723779" y="5201005"/>
            <a:ext cx="2877049" cy="2359255"/>
          </a:xfrm>
          <a:prstGeom prst="pie">
            <a:avLst>
              <a:gd name="adj1" fmla="val 10799999"/>
              <a:gd name="adj2" fmla="val 1620000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V">
              <a:solidFill>
                <a:schemeClr val="tx1"/>
              </a:solidFill>
            </a:endParaRPr>
          </a:p>
        </p:txBody>
      </p:sp>
      <p:sp>
        <p:nvSpPr>
          <p:cNvPr id="25" name="Up Arrow 19">
            <a:extLst>
              <a:ext uri="{FF2B5EF4-FFF2-40B4-BE49-F238E27FC236}">
                <a16:creationId xmlns:a16="http://schemas.microsoft.com/office/drawing/2014/main" id="{023FBCBB-4CEA-9D8F-7D52-6EA163981317}"/>
              </a:ext>
            </a:extLst>
          </p:cNvPr>
          <p:cNvSpPr/>
          <p:nvPr/>
        </p:nvSpPr>
        <p:spPr>
          <a:xfrm rot="10800000">
            <a:off x="12580169" y="5484568"/>
            <a:ext cx="623023" cy="1395972"/>
          </a:xfrm>
          <a:prstGeom prs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V"/>
          </a:p>
        </p:txBody>
      </p:sp>
      <p:sp>
        <p:nvSpPr>
          <p:cNvPr id="26" name="Up Arrow 22">
            <a:extLst>
              <a:ext uri="{FF2B5EF4-FFF2-40B4-BE49-F238E27FC236}">
                <a16:creationId xmlns:a16="http://schemas.microsoft.com/office/drawing/2014/main" id="{46B2270A-1508-ACBC-D202-8EB266639659}"/>
              </a:ext>
            </a:extLst>
          </p:cNvPr>
          <p:cNvSpPr/>
          <p:nvPr/>
        </p:nvSpPr>
        <p:spPr>
          <a:xfrm rot="5400000">
            <a:off x="8756155" y="3944873"/>
            <a:ext cx="598918" cy="1395972"/>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V"/>
          </a:p>
        </p:txBody>
      </p:sp>
      <p:sp>
        <p:nvSpPr>
          <p:cNvPr id="29" name="Rectangle 28">
            <a:extLst>
              <a:ext uri="{FF2B5EF4-FFF2-40B4-BE49-F238E27FC236}">
                <a16:creationId xmlns:a16="http://schemas.microsoft.com/office/drawing/2014/main" id="{49AD3CE2-34C8-D1F4-598D-00A4195D34B9}"/>
              </a:ext>
            </a:extLst>
          </p:cNvPr>
          <p:cNvSpPr/>
          <p:nvPr/>
        </p:nvSpPr>
        <p:spPr>
          <a:xfrm>
            <a:off x="3794816" y="4343400"/>
            <a:ext cx="2761381" cy="1077218"/>
          </a:xfrm>
          <a:prstGeom prst="rect">
            <a:avLst/>
          </a:prstGeom>
        </p:spPr>
        <p:txBody>
          <a:bodyPr wrap="square">
            <a:spAutoFit/>
          </a:bodyPr>
          <a:lstStyle/>
          <a:p>
            <a:r>
              <a:rPr lang="en-US" sz="3200" b="1" dirty="0">
                <a:solidFill>
                  <a:schemeClr val="tx2"/>
                </a:solidFill>
                <a:latin typeface="Poppins SemiBold" pitchFamily="2" charset="77"/>
                <a:ea typeface="Roboto Medium" panose="02000000000000000000" pitchFamily="2" charset="0"/>
                <a:cs typeface="Poppins SemiBold" pitchFamily="2" charset="77"/>
              </a:rPr>
              <a:t>MANUAL DETECTION</a:t>
            </a:r>
          </a:p>
        </p:txBody>
      </p:sp>
      <p:sp>
        <p:nvSpPr>
          <p:cNvPr id="31" name="Rectangle 30">
            <a:extLst>
              <a:ext uri="{FF2B5EF4-FFF2-40B4-BE49-F238E27FC236}">
                <a16:creationId xmlns:a16="http://schemas.microsoft.com/office/drawing/2014/main" id="{058BC27A-E938-9B84-5BF1-ADDEB65E1E7E}"/>
              </a:ext>
            </a:extLst>
          </p:cNvPr>
          <p:cNvSpPr/>
          <p:nvPr/>
        </p:nvSpPr>
        <p:spPr>
          <a:xfrm>
            <a:off x="3794816" y="7228582"/>
            <a:ext cx="3908115" cy="1077218"/>
          </a:xfrm>
          <a:prstGeom prst="rect">
            <a:avLst/>
          </a:prstGeom>
        </p:spPr>
        <p:txBody>
          <a:bodyPr wrap="square">
            <a:spAutoFit/>
          </a:bodyPr>
          <a:lstStyle/>
          <a:p>
            <a:r>
              <a:rPr lang="en-US" sz="3200" b="1" dirty="0">
                <a:solidFill>
                  <a:schemeClr val="tx2"/>
                </a:solidFill>
                <a:latin typeface="Poppins SemiBold" pitchFamily="2" charset="77"/>
                <a:ea typeface="Roboto Medium" panose="02000000000000000000" pitchFamily="2" charset="0"/>
                <a:cs typeface="Poppins SemiBold" pitchFamily="2" charset="77"/>
              </a:rPr>
              <a:t>COMPUTER VISION PPE DETECTION</a:t>
            </a:r>
          </a:p>
        </p:txBody>
      </p:sp>
      <p:sp>
        <p:nvSpPr>
          <p:cNvPr id="34" name="Rectangle 33">
            <a:extLst>
              <a:ext uri="{FF2B5EF4-FFF2-40B4-BE49-F238E27FC236}">
                <a16:creationId xmlns:a16="http://schemas.microsoft.com/office/drawing/2014/main" id="{D60874EB-A2AD-2A91-A314-28FAE998CF7D}"/>
              </a:ext>
            </a:extLst>
          </p:cNvPr>
          <p:cNvSpPr/>
          <p:nvPr/>
        </p:nvSpPr>
        <p:spPr>
          <a:xfrm>
            <a:off x="11115293" y="4343400"/>
            <a:ext cx="3552777" cy="1077218"/>
          </a:xfrm>
          <a:prstGeom prst="rect">
            <a:avLst/>
          </a:prstGeom>
        </p:spPr>
        <p:txBody>
          <a:bodyPr wrap="square">
            <a:spAutoFit/>
          </a:bodyPr>
          <a:lstStyle/>
          <a:p>
            <a:pPr algn="ctr"/>
            <a:r>
              <a:rPr lang="en-US" sz="3200" b="1" dirty="0">
                <a:solidFill>
                  <a:schemeClr val="tx2"/>
                </a:solidFill>
                <a:latin typeface="Poppins SemiBold" pitchFamily="2" charset="77"/>
                <a:ea typeface="Roboto Medium" panose="02000000000000000000" pitchFamily="2" charset="0"/>
                <a:cs typeface="Poppins SemiBold" pitchFamily="2" charset="77"/>
              </a:rPr>
              <a:t>AUTO PPE DETECTION</a:t>
            </a:r>
          </a:p>
        </p:txBody>
      </p:sp>
      <p:sp>
        <p:nvSpPr>
          <p:cNvPr id="36" name="Rectangle 35">
            <a:extLst>
              <a:ext uri="{FF2B5EF4-FFF2-40B4-BE49-F238E27FC236}">
                <a16:creationId xmlns:a16="http://schemas.microsoft.com/office/drawing/2014/main" id="{7A34BA55-B46A-AC3C-53BD-98BB19C6FBD1}"/>
              </a:ext>
            </a:extLst>
          </p:cNvPr>
          <p:cNvSpPr/>
          <p:nvPr/>
        </p:nvSpPr>
        <p:spPr>
          <a:xfrm>
            <a:off x="10252084" y="7228582"/>
            <a:ext cx="4415986" cy="1077218"/>
          </a:xfrm>
          <a:prstGeom prst="rect">
            <a:avLst/>
          </a:prstGeom>
        </p:spPr>
        <p:txBody>
          <a:bodyPr wrap="square">
            <a:spAutoFit/>
          </a:bodyPr>
          <a:lstStyle/>
          <a:p>
            <a:pPr algn="r"/>
            <a:r>
              <a:rPr lang="en-US" sz="3200" b="1" dirty="0">
                <a:solidFill>
                  <a:schemeClr val="tx2"/>
                </a:solidFill>
                <a:latin typeface="Poppins SemiBold" pitchFamily="2" charset="77"/>
                <a:ea typeface="Roboto Medium" panose="02000000000000000000" pitchFamily="2" charset="0"/>
                <a:cs typeface="Poppins SemiBold" pitchFamily="2" charset="77"/>
              </a:rPr>
              <a:t>SENSOR BASED PPE DETECTION</a:t>
            </a:r>
          </a:p>
        </p:txBody>
      </p:sp>
      <p:sp>
        <p:nvSpPr>
          <p:cNvPr id="48" name="Up Arrow 22">
            <a:extLst>
              <a:ext uri="{FF2B5EF4-FFF2-40B4-BE49-F238E27FC236}">
                <a16:creationId xmlns:a16="http://schemas.microsoft.com/office/drawing/2014/main" id="{58F77FA9-BAC0-2A1C-9113-803FD9090555}"/>
              </a:ext>
            </a:extLst>
          </p:cNvPr>
          <p:cNvSpPr/>
          <p:nvPr/>
        </p:nvSpPr>
        <p:spPr>
          <a:xfrm rot="16200000">
            <a:off x="8756155" y="7226593"/>
            <a:ext cx="598918" cy="1395972"/>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V"/>
          </a:p>
        </p:txBody>
      </p:sp>
      <p:pic>
        <p:nvPicPr>
          <p:cNvPr id="50" name="Graphic 49" descr="Ribbon">
            <a:extLst>
              <a:ext uri="{FF2B5EF4-FFF2-40B4-BE49-F238E27FC236}">
                <a16:creationId xmlns:a16="http://schemas.microsoft.com/office/drawing/2014/main" id="{643822C1-DB2D-2CB1-BF98-DF274AA7B4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0228" y="8182323"/>
            <a:ext cx="914400" cy="914400"/>
          </a:xfrm>
          <a:prstGeom prst="rect">
            <a:avLst/>
          </a:prstGeom>
        </p:spPr>
      </p:pic>
      <p:sp>
        <p:nvSpPr>
          <p:cNvPr id="51" name="TextBox 50">
            <a:extLst>
              <a:ext uri="{FF2B5EF4-FFF2-40B4-BE49-F238E27FC236}">
                <a16:creationId xmlns:a16="http://schemas.microsoft.com/office/drawing/2014/main" id="{F3CC4BDF-7FC1-EAF4-DB04-9A24EFCCF872}"/>
              </a:ext>
            </a:extLst>
          </p:cNvPr>
          <p:cNvSpPr txBox="1"/>
          <p:nvPr/>
        </p:nvSpPr>
        <p:spPr>
          <a:xfrm>
            <a:off x="2444894" y="9096723"/>
            <a:ext cx="1845068" cy="369332"/>
          </a:xfrm>
          <a:prstGeom prst="rect">
            <a:avLst/>
          </a:prstGeom>
          <a:noFill/>
        </p:spPr>
        <p:txBody>
          <a:bodyPr wrap="square" rtlCol="0">
            <a:spAutoFit/>
          </a:bodyPr>
          <a:lstStyle/>
          <a:p>
            <a:r>
              <a:rPr lang="en-US" b="1" dirty="0"/>
              <a:t>State-Of-The-Art</a:t>
            </a:r>
          </a:p>
        </p:txBody>
      </p:sp>
    </p:spTree>
    <p:extLst>
      <p:ext uri="{BB962C8B-B14F-4D97-AF65-F5344CB8AC3E}">
        <p14:creationId xmlns:p14="http://schemas.microsoft.com/office/powerpoint/2010/main" val="2938289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3923" y="446238"/>
            <a:ext cx="7117080" cy="756920"/>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Previous Work</a:t>
            </a: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4" name="object 5">
            <a:extLst>
              <a:ext uri="{FF2B5EF4-FFF2-40B4-BE49-F238E27FC236}">
                <a16:creationId xmlns:a16="http://schemas.microsoft.com/office/drawing/2014/main" id="{A1E743E4-2FE9-2163-DA82-21DBC9026E9F}"/>
              </a:ext>
            </a:extLst>
          </p:cNvPr>
          <p:cNvSpPr txBox="1"/>
          <p:nvPr/>
        </p:nvSpPr>
        <p:spPr>
          <a:xfrm>
            <a:off x="2057400" y="2005247"/>
            <a:ext cx="10664190" cy="574040"/>
          </a:xfrm>
          <a:prstGeom prst="rect">
            <a:avLst/>
          </a:prstGeom>
        </p:spPr>
        <p:txBody>
          <a:bodyPr vert="horz" wrap="square" lIns="0" tIns="12700" rIns="0" bIns="0" rtlCol="0">
            <a:spAutoFit/>
          </a:bodyPr>
          <a:lstStyle/>
          <a:p>
            <a:pPr marL="12700">
              <a:lnSpc>
                <a:spcPct val="100000"/>
              </a:lnSpc>
              <a:spcBef>
                <a:spcPts val="100"/>
              </a:spcBef>
            </a:pPr>
            <a:r>
              <a:rPr lang="en-US" sz="3600" b="1" spc="130" dirty="0">
                <a:solidFill>
                  <a:srgbClr val="0C0C0C"/>
                </a:solidFill>
                <a:latin typeface="Tahoma"/>
                <a:cs typeface="Tahoma"/>
              </a:rPr>
              <a:t>Previous Work</a:t>
            </a:r>
          </a:p>
        </p:txBody>
      </p:sp>
      <p:sp>
        <p:nvSpPr>
          <p:cNvPr id="8" name="object 9">
            <a:extLst>
              <a:ext uri="{FF2B5EF4-FFF2-40B4-BE49-F238E27FC236}">
                <a16:creationId xmlns:a16="http://schemas.microsoft.com/office/drawing/2014/main" id="{F62411AA-99A3-1C4B-D232-9F79AF372D7B}"/>
              </a:ext>
            </a:extLst>
          </p:cNvPr>
          <p:cNvSpPr txBox="1"/>
          <p:nvPr/>
        </p:nvSpPr>
        <p:spPr>
          <a:xfrm>
            <a:off x="2512187" y="2730036"/>
            <a:ext cx="13015594" cy="384721"/>
          </a:xfrm>
          <a:prstGeom prst="rect">
            <a:avLst/>
          </a:prstGeom>
        </p:spPr>
        <p:txBody>
          <a:bodyPr vert="horz" wrap="square" lIns="0" tIns="12700" rIns="0" bIns="0" rtlCol="0">
            <a:spAutoFit/>
          </a:bodyPr>
          <a:lstStyle>
            <a:defPPr>
              <a:defRPr lang="en-US"/>
            </a:defPPr>
            <a:lvl1pPr marL="697865" marR="5080" indent="-685800">
              <a:lnSpc>
                <a:spcPts val="2860"/>
              </a:lnSpc>
              <a:spcBef>
                <a:spcPts val="210"/>
              </a:spcBef>
              <a:buClr>
                <a:srgbClr val="000000"/>
              </a:buClr>
              <a:buFont typeface="Arial MT"/>
              <a:buChar char="•"/>
              <a:tabLst>
                <a:tab pos="697865" algn="l"/>
                <a:tab pos="698500" algn="l"/>
              </a:tabLst>
              <a:defRPr sz="2800" b="0" i="0" spc="-200">
                <a:solidFill>
                  <a:srgbClr val="0C0C0C"/>
                </a:solidFill>
                <a:latin typeface="Tahoma" panose="020B0604030504040204" pitchFamily="34" charset="0"/>
                <a:ea typeface="Tahoma" panose="020B0604030504040204" pitchFamily="34" charset="0"/>
                <a:cs typeface="Tahoma" panose="020B0604030504040204" pitchFamily="34" charset="0"/>
              </a:defRPr>
            </a:lvl1pPr>
          </a:lstStyle>
          <a:p>
            <a:r>
              <a:rPr lang="en-US" dirty="0"/>
              <a:t>List previous techniques and advances ones, and provide high level comparison.</a:t>
            </a:r>
          </a:p>
        </p:txBody>
      </p:sp>
      <p:grpSp>
        <p:nvGrpSpPr>
          <p:cNvPr id="9" name="object 13">
            <a:extLst>
              <a:ext uri="{FF2B5EF4-FFF2-40B4-BE49-F238E27FC236}">
                <a16:creationId xmlns:a16="http://schemas.microsoft.com/office/drawing/2014/main" id="{B7F33770-671E-E64C-6E93-CC96C9AB630C}"/>
              </a:ext>
            </a:extLst>
          </p:cNvPr>
          <p:cNvGrpSpPr/>
          <p:nvPr/>
        </p:nvGrpSpPr>
        <p:grpSpPr>
          <a:xfrm>
            <a:off x="894460" y="1850181"/>
            <a:ext cx="904240" cy="799465"/>
            <a:chOff x="1386839" y="7518654"/>
            <a:chExt cx="904240" cy="799465"/>
          </a:xfrm>
        </p:grpSpPr>
        <p:pic>
          <p:nvPicPr>
            <p:cNvPr id="13" name="object 14">
              <a:extLst>
                <a:ext uri="{FF2B5EF4-FFF2-40B4-BE49-F238E27FC236}">
                  <a16:creationId xmlns:a16="http://schemas.microsoft.com/office/drawing/2014/main" id="{8687FAC3-7472-D304-F1E3-441A3BC06B39}"/>
                </a:ext>
              </a:extLst>
            </p:cNvPr>
            <p:cNvPicPr/>
            <p:nvPr/>
          </p:nvPicPr>
          <p:blipFill>
            <a:blip r:embed="rId3" cstate="print"/>
            <a:stretch>
              <a:fillRect/>
            </a:stretch>
          </p:blipFill>
          <p:spPr>
            <a:xfrm>
              <a:off x="1386839" y="7597140"/>
              <a:ext cx="720852" cy="720852"/>
            </a:xfrm>
            <a:prstGeom prst="rect">
              <a:avLst/>
            </a:prstGeom>
          </p:spPr>
        </p:pic>
        <p:pic>
          <p:nvPicPr>
            <p:cNvPr id="15" name="object 15">
              <a:extLst>
                <a:ext uri="{FF2B5EF4-FFF2-40B4-BE49-F238E27FC236}">
                  <a16:creationId xmlns:a16="http://schemas.microsoft.com/office/drawing/2014/main" id="{B0A53EC8-DDC8-0A40-54C3-32A4A4D88569}"/>
                </a:ext>
              </a:extLst>
            </p:cNvPr>
            <p:cNvPicPr/>
            <p:nvPr/>
          </p:nvPicPr>
          <p:blipFill>
            <a:blip r:embed="rId4" cstate="print"/>
            <a:stretch>
              <a:fillRect/>
            </a:stretch>
          </p:blipFill>
          <p:spPr>
            <a:xfrm>
              <a:off x="1474025" y="7518654"/>
              <a:ext cx="817054" cy="647191"/>
            </a:xfrm>
            <a:prstGeom prst="rect">
              <a:avLst/>
            </a:prstGeom>
          </p:spPr>
        </p:pic>
      </p:grpSp>
      <p:graphicFrame>
        <p:nvGraphicFramePr>
          <p:cNvPr id="10" name="Diagram 9">
            <a:extLst>
              <a:ext uri="{FF2B5EF4-FFF2-40B4-BE49-F238E27FC236}">
                <a16:creationId xmlns:a16="http://schemas.microsoft.com/office/drawing/2014/main" id="{5E6BD7DB-680D-CAE1-3C8B-A852796450C5}"/>
              </a:ext>
            </a:extLst>
          </p:cNvPr>
          <p:cNvGraphicFramePr/>
          <p:nvPr>
            <p:extLst>
              <p:ext uri="{D42A27DB-BD31-4B8C-83A1-F6EECF244321}">
                <p14:modId xmlns:p14="http://schemas.microsoft.com/office/powerpoint/2010/main" val="1862089839"/>
              </p:ext>
            </p:extLst>
          </p:nvPr>
        </p:nvGraphicFramePr>
        <p:xfrm>
          <a:off x="229375" y="4241800"/>
          <a:ext cx="6400800" cy="56642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Rectangle 5">
            <a:extLst>
              <a:ext uri="{FF2B5EF4-FFF2-40B4-BE49-F238E27FC236}">
                <a16:creationId xmlns:a16="http://schemas.microsoft.com/office/drawing/2014/main" id="{4176385A-AADB-D2CB-2A95-13E024DB82A0}"/>
              </a:ext>
            </a:extLst>
          </p:cNvPr>
          <p:cNvSpPr/>
          <p:nvPr/>
        </p:nvSpPr>
        <p:spPr>
          <a:xfrm>
            <a:off x="6096000" y="3484417"/>
            <a:ext cx="2743200" cy="609600"/>
          </a:xfrm>
          <a:prstGeom prst="rect">
            <a:avLst/>
          </a:prstGeom>
          <a:solidFill>
            <a:srgbClr val="BBF6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Devices</a:t>
            </a:r>
          </a:p>
        </p:txBody>
      </p:sp>
      <p:sp>
        <p:nvSpPr>
          <p:cNvPr id="7" name="Rectangle 6">
            <a:extLst>
              <a:ext uri="{FF2B5EF4-FFF2-40B4-BE49-F238E27FC236}">
                <a16:creationId xmlns:a16="http://schemas.microsoft.com/office/drawing/2014/main" id="{7712DBC7-2004-91CF-97AA-AFD712D5AD9B}"/>
              </a:ext>
            </a:extLst>
          </p:cNvPr>
          <p:cNvSpPr/>
          <p:nvPr/>
        </p:nvSpPr>
        <p:spPr>
          <a:xfrm>
            <a:off x="9019984" y="3484417"/>
            <a:ext cx="2743200" cy="609600"/>
          </a:xfrm>
          <a:prstGeom prst="rect">
            <a:avLst/>
          </a:prstGeom>
          <a:solidFill>
            <a:srgbClr val="BBF6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Advantage</a:t>
            </a:r>
          </a:p>
        </p:txBody>
      </p:sp>
      <p:sp>
        <p:nvSpPr>
          <p:cNvPr id="11" name="Rectangle 10">
            <a:extLst>
              <a:ext uri="{FF2B5EF4-FFF2-40B4-BE49-F238E27FC236}">
                <a16:creationId xmlns:a16="http://schemas.microsoft.com/office/drawing/2014/main" id="{2681C3DC-5183-19E4-30A7-1E8C4A87FF24}"/>
              </a:ext>
            </a:extLst>
          </p:cNvPr>
          <p:cNvSpPr/>
          <p:nvPr/>
        </p:nvSpPr>
        <p:spPr>
          <a:xfrm>
            <a:off x="11902404" y="3484417"/>
            <a:ext cx="2743200" cy="609600"/>
          </a:xfrm>
          <a:prstGeom prst="rect">
            <a:avLst/>
          </a:prstGeom>
          <a:solidFill>
            <a:srgbClr val="BBF6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Disadvantage</a:t>
            </a:r>
          </a:p>
        </p:txBody>
      </p:sp>
      <p:sp>
        <p:nvSpPr>
          <p:cNvPr id="12" name="Rectangle 11">
            <a:extLst>
              <a:ext uri="{FF2B5EF4-FFF2-40B4-BE49-F238E27FC236}">
                <a16:creationId xmlns:a16="http://schemas.microsoft.com/office/drawing/2014/main" id="{08A05CA1-74D3-7DD6-F7EF-5774D81C0049}"/>
              </a:ext>
            </a:extLst>
          </p:cNvPr>
          <p:cNvSpPr/>
          <p:nvPr/>
        </p:nvSpPr>
        <p:spPr>
          <a:xfrm>
            <a:off x="14826388" y="3484417"/>
            <a:ext cx="2743200" cy="609600"/>
          </a:xfrm>
          <a:prstGeom prst="rect">
            <a:avLst/>
          </a:prstGeom>
          <a:solidFill>
            <a:srgbClr val="BBF6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Application</a:t>
            </a:r>
          </a:p>
        </p:txBody>
      </p:sp>
      <p:sp>
        <p:nvSpPr>
          <p:cNvPr id="14" name="Rectangle 13">
            <a:extLst>
              <a:ext uri="{FF2B5EF4-FFF2-40B4-BE49-F238E27FC236}">
                <a16:creationId xmlns:a16="http://schemas.microsoft.com/office/drawing/2014/main" id="{38F97D7E-BE90-93F5-0979-6FF332CCCA75}"/>
              </a:ext>
            </a:extLst>
          </p:cNvPr>
          <p:cNvSpPr/>
          <p:nvPr/>
        </p:nvSpPr>
        <p:spPr>
          <a:xfrm>
            <a:off x="6096000" y="4241800"/>
            <a:ext cx="2743200" cy="914400"/>
          </a:xfrm>
          <a:prstGeom prst="rect">
            <a:avLst/>
          </a:prstGeom>
          <a:solidFill>
            <a:srgbClr val="1FE1D7"/>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dirty="0">
                <a:solidFill>
                  <a:schemeClr val="tx1"/>
                </a:solidFill>
              </a:rPr>
              <a:t>RFID TAG per PPE equipment, Antennas, RFID Readers, Databases</a:t>
            </a:r>
          </a:p>
        </p:txBody>
      </p:sp>
      <p:sp>
        <p:nvSpPr>
          <p:cNvPr id="16" name="Rectangle 15">
            <a:extLst>
              <a:ext uri="{FF2B5EF4-FFF2-40B4-BE49-F238E27FC236}">
                <a16:creationId xmlns:a16="http://schemas.microsoft.com/office/drawing/2014/main" id="{AA5F4AC5-022E-18C3-9CAA-077215556BE2}"/>
              </a:ext>
            </a:extLst>
          </p:cNvPr>
          <p:cNvSpPr/>
          <p:nvPr/>
        </p:nvSpPr>
        <p:spPr>
          <a:xfrm>
            <a:off x="6109855" y="5492212"/>
            <a:ext cx="2743200" cy="914400"/>
          </a:xfrm>
          <a:prstGeom prst="rect">
            <a:avLst/>
          </a:prstGeom>
          <a:solidFill>
            <a:prstClr val="white">
              <a:lumMod val="65000"/>
            </a:prstClr>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dirty="0">
                <a:solidFill>
                  <a:schemeClr val="tx1"/>
                </a:solidFill>
              </a:rPr>
              <a:t>GPS Devise Per PPE equipment, Database.</a:t>
            </a:r>
          </a:p>
        </p:txBody>
      </p:sp>
      <p:sp>
        <p:nvSpPr>
          <p:cNvPr id="17" name="Rectangle 16">
            <a:extLst>
              <a:ext uri="{FF2B5EF4-FFF2-40B4-BE49-F238E27FC236}">
                <a16:creationId xmlns:a16="http://schemas.microsoft.com/office/drawing/2014/main" id="{EB001BC3-F1DE-DE1A-8722-5439B2F5510A}"/>
              </a:ext>
            </a:extLst>
          </p:cNvPr>
          <p:cNvSpPr/>
          <p:nvPr/>
        </p:nvSpPr>
        <p:spPr>
          <a:xfrm>
            <a:off x="6096000" y="6651184"/>
            <a:ext cx="2743200" cy="914400"/>
          </a:xfrm>
          <a:prstGeom prst="rect">
            <a:avLst/>
          </a:prstGeom>
          <a:solidFill>
            <a:srgbClr val="1FE1D7"/>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a:solidFill>
                  <a:schemeClr val="tx1"/>
                </a:solidFill>
              </a:rPr>
              <a:t>Bluetooth sensors per PPE</a:t>
            </a:r>
          </a:p>
          <a:p>
            <a:r>
              <a:rPr lang="en-US" b="1">
                <a:solidFill>
                  <a:schemeClr val="tx1"/>
                </a:solidFill>
              </a:rPr>
              <a:t>Detectors</a:t>
            </a:r>
          </a:p>
        </p:txBody>
      </p:sp>
      <p:sp>
        <p:nvSpPr>
          <p:cNvPr id="18" name="Rectangle 17">
            <a:extLst>
              <a:ext uri="{FF2B5EF4-FFF2-40B4-BE49-F238E27FC236}">
                <a16:creationId xmlns:a16="http://schemas.microsoft.com/office/drawing/2014/main" id="{960D5DEB-D28B-704F-08AC-A2D3F4D6AAC3}"/>
              </a:ext>
            </a:extLst>
          </p:cNvPr>
          <p:cNvSpPr/>
          <p:nvPr/>
        </p:nvSpPr>
        <p:spPr>
          <a:xfrm>
            <a:off x="6055995" y="8969129"/>
            <a:ext cx="2743200" cy="914400"/>
          </a:xfrm>
          <a:prstGeom prst="rect">
            <a:avLst/>
          </a:prstGeom>
          <a:solidFill>
            <a:srgbClr val="1FE1D7"/>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dirty="0">
                <a:solidFill>
                  <a:schemeClr val="tx1"/>
                </a:solidFill>
              </a:rPr>
              <a:t>Pressure-sensitive mats or floors detect the presence </a:t>
            </a:r>
          </a:p>
        </p:txBody>
      </p:sp>
      <p:sp>
        <p:nvSpPr>
          <p:cNvPr id="19" name="Rectangle 18">
            <a:extLst>
              <a:ext uri="{FF2B5EF4-FFF2-40B4-BE49-F238E27FC236}">
                <a16:creationId xmlns:a16="http://schemas.microsoft.com/office/drawing/2014/main" id="{9095B0B8-4CBA-BBC1-D7E2-7753C9962345}"/>
              </a:ext>
            </a:extLst>
          </p:cNvPr>
          <p:cNvSpPr/>
          <p:nvPr/>
        </p:nvSpPr>
        <p:spPr>
          <a:xfrm>
            <a:off x="6055995" y="7810156"/>
            <a:ext cx="2743200" cy="914400"/>
          </a:xfrm>
          <a:prstGeom prst="rect">
            <a:avLst/>
          </a:prstGeom>
          <a:solidFill>
            <a:prstClr val="white">
              <a:lumMod val="65000"/>
            </a:prstClr>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dirty="0">
                <a:solidFill>
                  <a:schemeClr val="tx1"/>
                </a:solidFill>
              </a:rPr>
              <a:t>Proximity sensors, TAGs per PPE</a:t>
            </a:r>
          </a:p>
        </p:txBody>
      </p:sp>
      <p:sp>
        <p:nvSpPr>
          <p:cNvPr id="20" name="Rectangle 19">
            <a:extLst>
              <a:ext uri="{FF2B5EF4-FFF2-40B4-BE49-F238E27FC236}">
                <a16:creationId xmlns:a16="http://schemas.microsoft.com/office/drawing/2014/main" id="{46DD0815-D830-14DE-3B20-FD6CE0E94BF0}"/>
              </a:ext>
            </a:extLst>
          </p:cNvPr>
          <p:cNvSpPr/>
          <p:nvPr/>
        </p:nvSpPr>
        <p:spPr>
          <a:xfrm>
            <a:off x="9046134" y="4230255"/>
            <a:ext cx="2743200" cy="914400"/>
          </a:xfrm>
          <a:prstGeom prst="rect">
            <a:avLst/>
          </a:prstGeom>
          <a:solidFill>
            <a:srgbClr val="1FE1D7"/>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a:solidFill>
                  <a:schemeClr val="tx1"/>
                </a:solidFill>
              </a:rPr>
              <a:t>real-time monitoring</a:t>
            </a:r>
          </a:p>
          <a:p>
            <a:r>
              <a:rPr lang="en-US" b="1">
                <a:solidFill>
                  <a:schemeClr val="tx1"/>
                </a:solidFill>
              </a:rPr>
              <a:t>Integration with other monitoring system</a:t>
            </a:r>
          </a:p>
        </p:txBody>
      </p:sp>
      <p:sp>
        <p:nvSpPr>
          <p:cNvPr id="21" name="Rectangle 20">
            <a:extLst>
              <a:ext uri="{FF2B5EF4-FFF2-40B4-BE49-F238E27FC236}">
                <a16:creationId xmlns:a16="http://schemas.microsoft.com/office/drawing/2014/main" id="{F0703AEB-06C0-E2C5-5C61-B159F23FBE51}"/>
              </a:ext>
            </a:extLst>
          </p:cNvPr>
          <p:cNvSpPr/>
          <p:nvPr/>
        </p:nvSpPr>
        <p:spPr>
          <a:xfrm>
            <a:off x="9059989" y="5480667"/>
            <a:ext cx="2743200" cy="914400"/>
          </a:xfrm>
          <a:prstGeom prst="rect">
            <a:avLst/>
          </a:prstGeom>
          <a:solidFill>
            <a:prstClr val="white">
              <a:lumMod val="65000"/>
            </a:prstClr>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sz="1400" b="1" dirty="0">
                <a:solidFill>
                  <a:schemeClr val="tx1"/>
                </a:solidFill>
              </a:rPr>
              <a:t>effective in large, open environments and can provide detailed location data over extensive areas</a:t>
            </a:r>
          </a:p>
        </p:txBody>
      </p:sp>
      <p:sp>
        <p:nvSpPr>
          <p:cNvPr id="22" name="Rectangle 21">
            <a:extLst>
              <a:ext uri="{FF2B5EF4-FFF2-40B4-BE49-F238E27FC236}">
                <a16:creationId xmlns:a16="http://schemas.microsoft.com/office/drawing/2014/main" id="{AA8F3EA6-4162-A965-B46C-7799DE2A7690}"/>
              </a:ext>
            </a:extLst>
          </p:cNvPr>
          <p:cNvSpPr/>
          <p:nvPr/>
        </p:nvSpPr>
        <p:spPr>
          <a:xfrm>
            <a:off x="9046134" y="6639639"/>
            <a:ext cx="2743200" cy="914400"/>
          </a:xfrm>
          <a:prstGeom prst="rect">
            <a:avLst/>
          </a:prstGeom>
          <a:solidFill>
            <a:srgbClr val="1FE1D7"/>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a:solidFill>
                  <a:schemeClr val="tx1"/>
                </a:solidFill>
              </a:rPr>
              <a:t>Low Cost</a:t>
            </a:r>
          </a:p>
          <a:p>
            <a:r>
              <a:rPr lang="en-US" b="1">
                <a:solidFill>
                  <a:schemeClr val="tx1"/>
                </a:solidFill>
              </a:rPr>
              <a:t>Indoor Environment</a:t>
            </a:r>
          </a:p>
        </p:txBody>
      </p:sp>
      <p:sp>
        <p:nvSpPr>
          <p:cNvPr id="23" name="Rectangle 22">
            <a:extLst>
              <a:ext uri="{FF2B5EF4-FFF2-40B4-BE49-F238E27FC236}">
                <a16:creationId xmlns:a16="http://schemas.microsoft.com/office/drawing/2014/main" id="{B2902D48-1B5E-E107-0760-29AFAEC8A6F9}"/>
              </a:ext>
            </a:extLst>
          </p:cNvPr>
          <p:cNvSpPr/>
          <p:nvPr/>
        </p:nvSpPr>
        <p:spPr>
          <a:xfrm>
            <a:off x="9006129" y="8957584"/>
            <a:ext cx="2743200" cy="914400"/>
          </a:xfrm>
          <a:prstGeom prst="rect">
            <a:avLst/>
          </a:prstGeom>
          <a:solidFill>
            <a:srgbClr val="1FE1D7"/>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a:solidFill>
                  <a:schemeClr val="tx1"/>
                </a:solidFill>
              </a:rPr>
              <a:t>Real-time</a:t>
            </a:r>
          </a:p>
        </p:txBody>
      </p:sp>
      <p:sp>
        <p:nvSpPr>
          <p:cNvPr id="24" name="Rectangle 23">
            <a:extLst>
              <a:ext uri="{FF2B5EF4-FFF2-40B4-BE49-F238E27FC236}">
                <a16:creationId xmlns:a16="http://schemas.microsoft.com/office/drawing/2014/main" id="{6992D9C1-2E7D-EF75-2A44-EB4BF3A1A5D7}"/>
              </a:ext>
            </a:extLst>
          </p:cNvPr>
          <p:cNvSpPr/>
          <p:nvPr/>
        </p:nvSpPr>
        <p:spPr>
          <a:xfrm>
            <a:off x="9006129" y="7798611"/>
            <a:ext cx="2743200" cy="914400"/>
          </a:xfrm>
          <a:prstGeom prst="rect">
            <a:avLst/>
          </a:prstGeom>
          <a:solidFill>
            <a:prstClr val="white">
              <a:lumMod val="65000"/>
            </a:prstClr>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a:solidFill>
                  <a:schemeClr val="tx1"/>
                </a:solidFill>
              </a:rPr>
              <a:t>Real-time</a:t>
            </a:r>
          </a:p>
        </p:txBody>
      </p:sp>
      <p:sp>
        <p:nvSpPr>
          <p:cNvPr id="25" name="Rectangle 24">
            <a:extLst>
              <a:ext uri="{FF2B5EF4-FFF2-40B4-BE49-F238E27FC236}">
                <a16:creationId xmlns:a16="http://schemas.microsoft.com/office/drawing/2014/main" id="{CDDF57D8-B3B4-A9E8-3841-45E43BED0686}"/>
              </a:ext>
            </a:extLst>
          </p:cNvPr>
          <p:cNvSpPr/>
          <p:nvPr/>
        </p:nvSpPr>
        <p:spPr>
          <a:xfrm>
            <a:off x="11914134" y="4230255"/>
            <a:ext cx="2743200" cy="914400"/>
          </a:xfrm>
          <a:prstGeom prst="rect">
            <a:avLst/>
          </a:prstGeom>
          <a:solidFill>
            <a:srgbClr val="1FE1D7"/>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sz="1600" b="1" dirty="0">
                <a:solidFill>
                  <a:schemeClr val="tx1"/>
                </a:solidFill>
              </a:rPr>
              <a:t>High Cost, Sensors is sensitive to Metal environment subject to  interference</a:t>
            </a:r>
          </a:p>
        </p:txBody>
      </p:sp>
      <p:sp>
        <p:nvSpPr>
          <p:cNvPr id="26" name="Rectangle 25">
            <a:extLst>
              <a:ext uri="{FF2B5EF4-FFF2-40B4-BE49-F238E27FC236}">
                <a16:creationId xmlns:a16="http://schemas.microsoft.com/office/drawing/2014/main" id="{F88F1214-8338-E353-6A54-A1152DB1B10A}"/>
              </a:ext>
            </a:extLst>
          </p:cNvPr>
          <p:cNvSpPr/>
          <p:nvPr/>
        </p:nvSpPr>
        <p:spPr>
          <a:xfrm>
            <a:off x="11927989" y="5480667"/>
            <a:ext cx="2743200" cy="914400"/>
          </a:xfrm>
          <a:prstGeom prst="rect">
            <a:avLst/>
          </a:prstGeom>
          <a:solidFill>
            <a:prstClr val="white">
              <a:lumMod val="65000"/>
            </a:prstClr>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a:solidFill>
                  <a:schemeClr val="tx1"/>
                </a:solidFill>
              </a:rPr>
              <a:t>Used in Outdoor</a:t>
            </a:r>
          </a:p>
          <a:p>
            <a:r>
              <a:rPr lang="en-US" b="1">
                <a:solidFill>
                  <a:schemeClr val="tx1"/>
                </a:solidFill>
              </a:rPr>
              <a:t>High Operation Cost</a:t>
            </a:r>
          </a:p>
        </p:txBody>
      </p:sp>
      <p:sp>
        <p:nvSpPr>
          <p:cNvPr id="27" name="Rectangle 26">
            <a:extLst>
              <a:ext uri="{FF2B5EF4-FFF2-40B4-BE49-F238E27FC236}">
                <a16:creationId xmlns:a16="http://schemas.microsoft.com/office/drawing/2014/main" id="{32204CB3-B926-0DE4-9996-F181D5727EF5}"/>
              </a:ext>
            </a:extLst>
          </p:cNvPr>
          <p:cNvSpPr/>
          <p:nvPr/>
        </p:nvSpPr>
        <p:spPr>
          <a:xfrm>
            <a:off x="11914134" y="6639639"/>
            <a:ext cx="2743200" cy="914400"/>
          </a:xfrm>
          <a:prstGeom prst="rect">
            <a:avLst/>
          </a:prstGeom>
          <a:solidFill>
            <a:srgbClr val="1FE1D7"/>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a:solidFill>
                  <a:schemeClr val="tx1"/>
                </a:solidFill>
              </a:rPr>
              <a:t>Limited in Range</a:t>
            </a:r>
          </a:p>
          <a:p>
            <a:r>
              <a:rPr lang="en-US" b="1">
                <a:solidFill>
                  <a:schemeClr val="tx1"/>
                </a:solidFill>
              </a:rPr>
              <a:t>Subject to interference</a:t>
            </a:r>
          </a:p>
        </p:txBody>
      </p:sp>
      <p:sp>
        <p:nvSpPr>
          <p:cNvPr id="28" name="Rectangle 27">
            <a:extLst>
              <a:ext uri="{FF2B5EF4-FFF2-40B4-BE49-F238E27FC236}">
                <a16:creationId xmlns:a16="http://schemas.microsoft.com/office/drawing/2014/main" id="{C3A4E8C6-3CE0-3B8F-CE38-63FAD7E58709}"/>
              </a:ext>
            </a:extLst>
          </p:cNvPr>
          <p:cNvSpPr/>
          <p:nvPr/>
        </p:nvSpPr>
        <p:spPr>
          <a:xfrm>
            <a:off x="11874129" y="8957584"/>
            <a:ext cx="2743200" cy="914400"/>
          </a:xfrm>
          <a:prstGeom prst="rect">
            <a:avLst/>
          </a:prstGeom>
          <a:solidFill>
            <a:srgbClr val="1FE1D7"/>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a:solidFill>
                  <a:schemeClr val="tx1"/>
                </a:solidFill>
              </a:rPr>
              <a:t>High Operation cost</a:t>
            </a:r>
          </a:p>
        </p:txBody>
      </p:sp>
      <p:sp>
        <p:nvSpPr>
          <p:cNvPr id="29" name="Rectangle 28">
            <a:extLst>
              <a:ext uri="{FF2B5EF4-FFF2-40B4-BE49-F238E27FC236}">
                <a16:creationId xmlns:a16="http://schemas.microsoft.com/office/drawing/2014/main" id="{2033C1BA-5BA6-6AB2-02E6-278C8D73869E}"/>
              </a:ext>
            </a:extLst>
          </p:cNvPr>
          <p:cNvSpPr/>
          <p:nvPr/>
        </p:nvSpPr>
        <p:spPr>
          <a:xfrm>
            <a:off x="11874129" y="7798611"/>
            <a:ext cx="2743200" cy="914400"/>
          </a:xfrm>
          <a:prstGeom prst="rect">
            <a:avLst/>
          </a:prstGeom>
          <a:solidFill>
            <a:prstClr val="white">
              <a:lumMod val="65000"/>
            </a:prstClr>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a:solidFill>
                  <a:schemeClr val="tx1"/>
                </a:solidFill>
              </a:rPr>
              <a:t>High operation cost</a:t>
            </a:r>
          </a:p>
        </p:txBody>
      </p:sp>
      <p:sp>
        <p:nvSpPr>
          <p:cNvPr id="30" name="Rectangle 29">
            <a:extLst>
              <a:ext uri="{FF2B5EF4-FFF2-40B4-BE49-F238E27FC236}">
                <a16:creationId xmlns:a16="http://schemas.microsoft.com/office/drawing/2014/main" id="{D13BA170-E845-DB53-5EE1-ADC4867DF8FD}"/>
              </a:ext>
            </a:extLst>
          </p:cNvPr>
          <p:cNvSpPr/>
          <p:nvPr/>
        </p:nvSpPr>
        <p:spPr>
          <a:xfrm>
            <a:off x="14835994" y="4241800"/>
            <a:ext cx="2743200" cy="914400"/>
          </a:xfrm>
          <a:prstGeom prst="rect">
            <a:avLst/>
          </a:prstGeom>
          <a:solidFill>
            <a:srgbClr val="1FE1D7"/>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a:solidFill>
                  <a:schemeClr val="tx1"/>
                </a:solidFill>
              </a:rPr>
              <a:t>used at the site entrance &amp; exits</a:t>
            </a:r>
          </a:p>
        </p:txBody>
      </p:sp>
      <p:sp>
        <p:nvSpPr>
          <p:cNvPr id="31" name="Rectangle 30">
            <a:extLst>
              <a:ext uri="{FF2B5EF4-FFF2-40B4-BE49-F238E27FC236}">
                <a16:creationId xmlns:a16="http://schemas.microsoft.com/office/drawing/2014/main" id="{FBBBF856-CF62-0B4A-3A2E-F8C06F4BBA2E}"/>
              </a:ext>
            </a:extLst>
          </p:cNvPr>
          <p:cNvSpPr/>
          <p:nvPr/>
        </p:nvSpPr>
        <p:spPr>
          <a:xfrm>
            <a:off x="14849849" y="5492212"/>
            <a:ext cx="2743200" cy="914400"/>
          </a:xfrm>
          <a:prstGeom prst="rect">
            <a:avLst/>
          </a:prstGeom>
          <a:solidFill>
            <a:prstClr val="white">
              <a:lumMod val="65000"/>
            </a:prstClr>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dirty="0">
                <a:solidFill>
                  <a:schemeClr val="tx1"/>
                </a:solidFill>
              </a:rPr>
              <a:t>mining operations, GPS installed in PPE</a:t>
            </a:r>
          </a:p>
        </p:txBody>
      </p:sp>
      <p:sp>
        <p:nvSpPr>
          <p:cNvPr id="32" name="Rectangle 31">
            <a:extLst>
              <a:ext uri="{FF2B5EF4-FFF2-40B4-BE49-F238E27FC236}">
                <a16:creationId xmlns:a16="http://schemas.microsoft.com/office/drawing/2014/main" id="{8EEF5267-B847-C614-E517-5F1E37C65B48}"/>
              </a:ext>
            </a:extLst>
          </p:cNvPr>
          <p:cNvSpPr/>
          <p:nvPr/>
        </p:nvSpPr>
        <p:spPr>
          <a:xfrm>
            <a:off x="14835994" y="6651184"/>
            <a:ext cx="2743200" cy="914400"/>
          </a:xfrm>
          <a:prstGeom prst="rect">
            <a:avLst/>
          </a:prstGeom>
          <a:solidFill>
            <a:srgbClr val="1FE1D7"/>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a:solidFill>
                  <a:schemeClr val="tx1"/>
                </a:solidFill>
              </a:rPr>
              <a:t>used in manufacturing plants</a:t>
            </a:r>
          </a:p>
        </p:txBody>
      </p:sp>
      <p:sp>
        <p:nvSpPr>
          <p:cNvPr id="33" name="Rectangle 32">
            <a:extLst>
              <a:ext uri="{FF2B5EF4-FFF2-40B4-BE49-F238E27FC236}">
                <a16:creationId xmlns:a16="http://schemas.microsoft.com/office/drawing/2014/main" id="{C67E3C33-125B-3CD1-FA31-4A107B01C578}"/>
              </a:ext>
            </a:extLst>
          </p:cNvPr>
          <p:cNvSpPr/>
          <p:nvPr/>
        </p:nvSpPr>
        <p:spPr>
          <a:xfrm>
            <a:off x="14795989" y="8969129"/>
            <a:ext cx="2743200" cy="914400"/>
          </a:xfrm>
          <a:prstGeom prst="rect">
            <a:avLst/>
          </a:prstGeom>
          <a:solidFill>
            <a:srgbClr val="1FE1D7"/>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dirty="0">
                <a:solidFill>
                  <a:schemeClr val="tx1"/>
                </a:solidFill>
              </a:rPr>
              <a:t>Laboratories</a:t>
            </a:r>
            <a:r>
              <a:rPr lang="en-US" sz="1400" b="1" dirty="0">
                <a:solidFill>
                  <a:schemeClr val="tx1"/>
                </a:solidFill>
              </a:rPr>
              <a:t> </a:t>
            </a:r>
          </a:p>
        </p:txBody>
      </p:sp>
      <p:sp>
        <p:nvSpPr>
          <p:cNvPr id="34" name="Rectangle 33">
            <a:extLst>
              <a:ext uri="{FF2B5EF4-FFF2-40B4-BE49-F238E27FC236}">
                <a16:creationId xmlns:a16="http://schemas.microsoft.com/office/drawing/2014/main" id="{AA4DB123-3DA0-A966-0162-C012403A6931}"/>
              </a:ext>
            </a:extLst>
          </p:cNvPr>
          <p:cNvSpPr/>
          <p:nvPr/>
        </p:nvSpPr>
        <p:spPr>
          <a:xfrm>
            <a:off x="14795989" y="7810156"/>
            <a:ext cx="2743200" cy="914400"/>
          </a:xfrm>
          <a:prstGeom prst="rect">
            <a:avLst/>
          </a:prstGeom>
          <a:solidFill>
            <a:prstClr val="white">
              <a:lumMod val="65000"/>
            </a:prstClr>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dirty="0">
                <a:solidFill>
                  <a:schemeClr val="tx1"/>
                </a:solidFill>
              </a:rPr>
              <a:t>chemical plants</a:t>
            </a:r>
          </a:p>
        </p:txBody>
      </p:sp>
    </p:spTree>
    <p:extLst>
      <p:ext uri="{BB962C8B-B14F-4D97-AF65-F5344CB8AC3E}">
        <p14:creationId xmlns:p14="http://schemas.microsoft.com/office/powerpoint/2010/main" val="2454934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3923" y="446238"/>
            <a:ext cx="7117080" cy="756920"/>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Previous Work</a:t>
            </a: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4" name="object 5">
            <a:extLst>
              <a:ext uri="{FF2B5EF4-FFF2-40B4-BE49-F238E27FC236}">
                <a16:creationId xmlns:a16="http://schemas.microsoft.com/office/drawing/2014/main" id="{A1E743E4-2FE9-2163-DA82-21DBC9026E9F}"/>
              </a:ext>
            </a:extLst>
          </p:cNvPr>
          <p:cNvSpPr txBox="1"/>
          <p:nvPr/>
        </p:nvSpPr>
        <p:spPr>
          <a:xfrm>
            <a:off x="2057400" y="2005247"/>
            <a:ext cx="10664190" cy="574040"/>
          </a:xfrm>
          <a:prstGeom prst="rect">
            <a:avLst/>
          </a:prstGeom>
        </p:spPr>
        <p:txBody>
          <a:bodyPr vert="horz" wrap="square" lIns="0" tIns="12700" rIns="0" bIns="0" rtlCol="0">
            <a:spAutoFit/>
          </a:bodyPr>
          <a:lstStyle/>
          <a:p>
            <a:pPr marL="12700">
              <a:lnSpc>
                <a:spcPct val="100000"/>
              </a:lnSpc>
              <a:spcBef>
                <a:spcPts val="100"/>
              </a:spcBef>
            </a:pPr>
            <a:r>
              <a:rPr lang="en-US" sz="3600" b="1" spc="130" dirty="0">
                <a:solidFill>
                  <a:srgbClr val="0C0C0C"/>
                </a:solidFill>
                <a:latin typeface="Tahoma"/>
                <a:cs typeface="Tahoma"/>
              </a:rPr>
              <a:t>Previous Work</a:t>
            </a:r>
          </a:p>
        </p:txBody>
      </p:sp>
      <p:sp>
        <p:nvSpPr>
          <p:cNvPr id="8" name="object 9">
            <a:extLst>
              <a:ext uri="{FF2B5EF4-FFF2-40B4-BE49-F238E27FC236}">
                <a16:creationId xmlns:a16="http://schemas.microsoft.com/office/drawing/2014/main" id="{F62411AA-99A3-1C4B-D232-9F79AF372D7B}"/>
              </a:ext>
            </a:extLst>
          </p:cNvPr>
          <p:cNvSpPr txBox="1"/>
          <p:nvPr/>
        </p:nvSpPr>
        <p:spPr>
          <a:xfrm>
            <a:off x="5943600" y="2115730"/>
            <a:ext cx="13015594" cy="384721"/>
          </a:xfrm>
          <a:prstGeom prst="rect">
            <a:avLst/>
          </a:prstGeom>
        </p:spPr>
        <p:txBody>
          <a:bodyPr vert="horz" wrap="square" lIns="0" tIns="12700" rIns="0" bIns="0" rtlCol="0">
            <a:spAutoFit/>
          </a:bodyPr>
          <a:lstStyle>
            <a:defPPr>
              <a:defRPr lang="en-US"/>
            </a:defPPr>
            <a:lvl1pPr marL="697865" marR="5080" indent="-685800">
              <a:lnSpc>
                <a:spcPts val="2860"/>
              </a:lnSpc>
              <a:spcBef>
                <a:spcPts val="210"/>
              </a:spcBef>
              <a:buClr>
                <a:srgbClr val="000000"/>
              </a:buClr>
              <a:buFont typeface="Arial MT"/>
              <a:buChar char="•"/>
              <a:tabLst>
                <a:tab pos="697865" algn="l"/>
                <a:tab pos="698500" algn="l"/>
              </a:tabLst>
              <a:defRPr sz="2800" b="0" i="0" spc="-200">
                <a:solidFill>
                  <a:srgbClr val="0C0C0C"/>
                </a:solidFill>
                <a:latin typeface="Tahoma" panose="020B0604030504040204" pitchFamily="34" charset="0"/>
                <a:ea typeface="Tahoma" panose="020B0604030504040204" pitchFamily="34" charset="0"/>
                <a:cs typeface="Tahoma" panose="020B0604030504040204" pitchFamily="34" charset="0"/>
              </a:defRPr>
            </a:lvl1pPr>
          </a:lstStyle>
          <a:p>
            <a:r>
              <a:rPr lang="en-US" dirty="0"/>
              <a:t>Previous work USING YOLO Algorithm</a:t>
            </a:r>
          </a:p>
        </p:txBody>
      </p:sp>
      <p:grpSp>
        <p:nvGrpSpPr>
          <p:cNvPr id="9" name="object 13">
            <a:extLst>
              <a:ext uri="{FF2B5EF4-FFF2-40B4-BE49-F238E27FC236}">
                <a16:creationId xmlns:a16="http://schemas.microsoft.com/office/drawing/2014/main" id="{B7F33770-671E-E64C-6E93-CC96C9AB630C}"/>
              </a:ext>
            </a:extLst>
          </p:cNvPr>
          <p:cNvGrpSpPr/>
          <p:nvPr/>
        </p:nvGrpSpPr>
        <p:grpSpPr>
          <a:xfrm>
            <a:off x="894460" y="1850181"/>
            <a:ext cx="904240" cy="799465"/>
            <a:chOff x="1386839" y="7518654"/>
            <a:chExt cx="904240" cy="799465"/>
          </a:xfrm>
        </p:grpSpPr>
        <p:pic>
          <p:nvPicPr>
            <p:cNvPr id="13" name="object 14">
              <a:extLst>
                <a:ext uri="{FF2B5EF4-FFF2-40B4-BE49-F238E27FC236}">
                  <a16:creationId xmlns:a16="http://schemas.microsoft.com/office/drawing/2014/main" id="{8687FAC3-7472-D304-F1E3-441A3BC06B39}"/>
                </a:ext>
              </a:extLst>
            </p:cNvPr>
            <p:cNvPicPr/>
            <p:nvPr/>
          </p:nvPicPr>
          <p:blipFill>
            <a:blip r:embed="rId3" cstate="print"/>
            <a:stretch>
              <a:fillRect/>
            </a:stretch>
          </p:blipFill>
          <p:spPr>
            <a:xfrm>
              <a:off x="1386839" y="7597140"/>
              <a:ext cx="720852" cy="720852"/>
            </a:xfrm>
            <a:prstGeom prst="rect">
              <a:avLst/>
            </a:prstGeom>
          </p:spPr>
        </p:pic>
        <p:pic>
          <p:nvPicPr>
            <p:cNvPr id="15" name="object 15">
              <a:extLst>
                <a:ext uri="{FF2B5EF4-FFF2-40B4-BE49-F238E27FC236}">
                  <a16:creationId xmlns:a16="http://schemas.microsoft.com/office/drawing/2014/main" id="{B0A53EC8-DDC8-0A40-54C3-32A4A4D88569}"/>
                </a:ext>
              </a:extLst>
            </p:cNvPr>
            <p:cNvPicPr/>
            <p:nvPr/>
          </p:nvPicPr>
          <p:blipFill>
            <a:blip r:embed="rId4" cstate="print"/>
            <a:stretch>
              <a:fillRect/>
            </a:stretch>
          </p:blipFill>
          <p:spPr>
            <a:xfrm>
              <a:off x="1474025" y="7518654"/>
              <a:ext cx="817054" cy="647191"/>
            </a:xfrm>
            <a:prstGeom prst="rect">
              <a:avLst/>
            </a:prstGeom>
          </p:spPr>
        </p:pic>
      </p:grpSp>
      <p:graphicFrame>
        <p:nvGraphicFramePr>
          <p:cNvPr id="20" name="Table 19">
            <a:extLst>
              <a:ext uri="{FF2B5EF4-FFF2-40B4-BE49-F238E27FC236}">
                <a16:creationId xmlns:a16="http://schemas.microsoft.com/office/drawing/2014/main" id="{8C51931C-D3F9-7AF0-2C41-C6EBFEC365E6}"/>
              </a:ext>
            </a:extLst>
          </p:cNvPr>
          <p:cNvGraphicFramePr>
            <a:graphicFrameLocks noGrp="1"/>
          </p:cNvGraphicFramePr>
          <p:nvPr>
            <p:extLst>
              <p:ext uri="{D42A27DB-BD31-4B8C-83A1-F6EECF244321}">
                <p14:modId xmlns:p14="http://schemas.microsoft.com/office/powerpoint/2010/main" val="1506953556"/>
              </p:ext>
            </p:extLst>
          </p:nvPr>
        </p:nvGraphicFramePr>
        <p:xfrm>
          <a:off x="1219200" y="2649519"/>
          <a:ext cx="16382999" cy="7685193"/>
        </p:xfrm>
        <a:graphic>
          <a:graphicData uri="http://schemas.openxmlformats.org/drawingml/2006/table">
            <a:tbl>
              <a:tblPr firstRow="1" firstCol="1" bandRow="1"/>
              <a:tblGrid>
                <a:gridCol w="603910">
                  <a:extLst>
                    <a:ext uri="{9D8B030D-6E8A-4147-A177-3AD203B41FA5}">
                      <a16:colId xmlns:a16="http://schemas.microsoft.com/office/drawing/2014/main" val="506750790"/>
                    </a:ext>
                  </a:extLst>
                </a:gridCol>
                <a:gridCol w="3592492">
                  <a:extLst>
                    <a:ext uri="{9D8B030D-6E8A-4147-A177-3AD203B41FA5}">
                      <a16:colId xmlns:a16="http://schemas.microsoft.com/office/drawing/2014/main" val="4218779330"/>
                    </a:ext>
                  </a:extLst>
                </a:gridCol>
                <a:gridCol w="2911158">
                  <a:extLst>
                    <a:ext uri="{9D8B030D-6E8A-4147-A177-3AD203B41FA5}">
                      <a16:colId xmlns:a16="http://schemas.microsoft.com/office/drawing/2014/main" val="3813368324"/>
                    </a:ext>
                  </a:extLst>
                </a:gridCol>
                <a:gridCol w="3778309">
                  <a:extLst>
                    <a:ext uri="{9D8B030D-6E8A-4147-A177-3AD203B41FA5}">
                      <a16:colId xmlns:a16="http://schemas.microsoft.com/office/drawing/2014/main" val="4119309730"/>
                    </a:ext>
                  </a:extLst>
                </a:gridCol>
                <a:gridCol w="5497130">
                  <a:extLst>
                    <a:ext uri="{9D8B030D-6E8A-4147-A177-3AD203B41FA5}">
                      <a16:colId xmlns:a16="http://schemas.microsoft.com/office/drawing/2014/main" val="838572602"/>
                    </a:ext>
                  </a:extLst>
                </a:gridCol>
              </a:tblGrid>
              <a:tr h="192798">
                <a:tc>
                  <a:txBody>
                    <a:bodyPr/>
                    <a:lstStyle/>
                    <a:p>
                      <a:pPr algn="ctr" fontAlgn="ctr"/>
                      <a:r>
                        <a:rPr lang="en-US" sz="2000" b="1" i="0" u="none" strike="noStrike" dirty="0">
                          <a:solidFill>
                            <a:schemeClr val="tx1"/>
                          </a:solidFill>
                          <a:effectLst/>
                          <a:latin typeface="Times New Roman" panose="02020603050405020304" pitchFamily="18" charset="0"/>
                        </a:rPr>
                        <a:t>Year</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FE1D7"/>
                    </a:solidFill>
                  </a:tcPr>
                </a:tc>
                <a:tc>
                  <a:txBody>
                    <a:bodyPr/>
                    <a:lstStyle/>
                    <a:p>
                      <a:pPr algn="ctr" fontAlgn="ctr"/>
                      <a:r>
                        <a:rPr lang="en-US" sz="2000" b="1" i="0" u="none" strike="noStrike" dirty="0">
                          <a:solidFill>
                            <a:schemeClr val="tx1"/>
                          </a:solidFill>
                          <a:effectLst/>
                          <a:latin typeface="Times New Roman" panose="02020603050405020304" pitchFamily="18" charset="0"/>
                        </a:rPr>
                        <a:t>Goal</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FE1D7"/>
                    </a:solidFill>
                  </a:tcPr>
                </a:tc>
                <a:tc>
                  <a:txBody>
                    <a:bodyPr/>
                    <a:lstStyle/>
                    <a:p>
                      <a:pPr algn="ctr" fontAlgn="ctr"/>
                      <a:r>
                        <a:rPr lang="en-US" sz="2000" b="1" i="0" u="none" strike="noStrike" dirty="0">
                          <a:solidFill>
                            <a:schemeClr val="tx1"/>
                          </a:solidFill>
                          <a:effectLst/>
                          <a:latin typeface="Times New Roman" panose="02020603050405020304" pitchFamily="18" charset="0"/>
                        </a:rPr>
                        <a:t>Algorithm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FE1D7"/>
                    </a:solidFill>
                  </a:tcPr>
                </a:tc>
                <a:tc>
                  <a:txBody>
                    <a:bodyPr/>
                    <a:lstStyle/>
                    <a:p>
                      <a:pPr algn="ctr" fontAlgn="ctr"/>
                      <a:r>
                        <a:rPr lang="en-US" sz="2000" b="1" i="0" u="none" strike="noStrike">
                          <a:solidFill>
                            <a:schemeClr val="tx1"/>
                          </a:solidFill>
                          <a:effectLst/>
                          <a:latin typeface="Times New Roman" panose="02020603050405020304" pitchFamily="18" charset="0"/>
                        </a:rPr>
                        <a:t>Dataset</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FE1D7"/>
                    </a:solidFill>
                  </a:tcPr>
                </a:tc>
                <a:tc>
                  <a:txBody>
                    <a:bodyPr/>
                    <a:lstStyle/>
                    <a:p>
                      <a:pPr algn="ctr" fontAlgn="ctr"/>
                      <a:r>
                        <a:rPr lang="en-US" sz="2000" b="1" i="0" u="none" strike="noStrike" dirty="0">
                          <a:solidFill>
                            <a:schemeClr val="tx1"/>
                          </a:solidFill>
                          <a:effectLst/>
                          <a:latin typeface="Times New Roman" panose="02020603050405020304" pitchFamily="18" charset="0"/>
                        </a:rPr>
                        <a:t>Performance Measure</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FE1D7"/>
                    </a:solidFill>
                  </a:tcPr>
                </a:tc>
                <a:extLst>
                  <a:ext uri="{0D108BD9-81ED-4DB2-BD59-A6C34878D82A}">
                    <a16:rowId xmlns:a16="http://schemas.microsoft.com/office/drawing/2014/main" val="2830787324"/>
                  </a:ext>
                </a:extLst>
              </a:tr>
              <a:tr h="378398">
                <a:tc>
                  <a:txBody>
                    <a:bodyPr/>
                    <a:lstStyle/>
                    <a:p>
                      <a:pPr algn="ctr" fontAlgn="ctr"/>
                      <a:r>
                        <a:rPr lang="en-US" sz="1400" b="0" i="0" u="none" strike="noStrike">
                          <a:solidFill>
                            <a:srgbClr val="000000"/>
                          </a:solidFill>
                          <a:effectLst/>
                          <a:latin typeface="Times New Roman" panose="02020603050405020304" pitchFamily="18" charset="0"/>
                        </a:rPr>
                        <a:t>2018</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Times New Roman" panose="02020603050405020304" pitchFamily="18" charset="0"/>
                        </a:rPr>
                        <a:t> Monitor PPE in nuclear facilities (Hard Hats, Full-face Masks)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YOLOv3 (two-phase training)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3,808 images (Real-world via webcam and web crawling)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Times New Roman" panose="02020603050405020304" pitchFamily="18" charset="0"/>
                        </a:rPr>
                        <a:t> Precision: 97.64%, Recall: 93.11%, FPS: 7.96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1053976"/>
                  </a:ext>
                </a:extLst>
              </a:tr>
              <a:tr h="378398">
                <a:tc>
                  <a:txBody>
                    <a:bodyPr/>
                    <a:lstStyle/>
                    <a:p>
                      <a:pPr algn="ctr" fontAlgn="ctr"/>
                      <a:r>
                        <a:rPr lang="en-US" sz="1400" b="0" i="0" u="none" strike="noStrike">
                          <a:solidFill>
                            <a:srgbClr val="000000"/>
                          </a:solidFill>
                          <a:effectLst/>
                          <a:latin typeface="Times New Roman" panose="02020603050405020304" pitchFamily="18" charset="0"/>
                        </a:rPr>
                        <a:t>2019</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Times New Roman" panose="02020603050405020304" pitchFamily="18" charset="0"/>
                        </a:rPr>
                        <a:t> Real-time PPE detection on construction sites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YOLOv3 with data augmentation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~2,500 images (Manually collected and web scraping)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mAP: 97%, Recall: 97%, F1-Score: 97%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76095641"/>
                  </a:ext>
                </a:extLst>
              </a:tr>
              <a:tr h="378398">
                <a:tc>
                  <a:txBody>
                    <a:bodyPr/>
                    <a:lstStyle/>
                    <a:p>
                      <a:pPr algn="ctr" fontAlgn="ctr"/>
                      <a:r>
                        <a:rPr lang="en-US" sz="1400" b="0" i="0" u="none" strike="noStrike">
                          <a:solidFill>
                            <a:srgbClr val="000000"/>
                          </a:solidFill>
                          <a:effectLst/>
                          <a:latin typeface="Times New Roman" panose="02020603050405020304" pitchFamily="18" charset="0"/>
                        </a:rPr>
                        <a:t>2020</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Times New Roman" panose="02020603050405020304" pitchFamily="18" charset="0"/>
                        </a:rPr>
                        <a:t> Enhance worker safety through real-time detection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Times New Roman" panose="02020603050405020304" pitchFamily="18" charset="0"/>
                        </a:rPr>
                        <a:t> YOLOv3, YOLOv4, YOLOv5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1,330 images (CHV dataset with 6 classes)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YOLOv5x mAP: 86.55%, YOLOv5s FPS: 52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51855591"/>
                  </a:ext>
                </a:extLst>
              </a:tr>
              <a:tr h="378398">
                <a:tc>
                  <a:txBody>
                    <a:bodyPr/>
                    <a:lstStyle/>
                    <a:p>
                      <a:pPr algn="ctr" fontAlgn="ctr"/>
                      <a:r>
                        <a:rPr lang="en-US" sz="1400" b="0" i="0" u="none" strike="noStrike">
                          <a:solidFill>
                            <a:srgbClr val="000000"/>
                          </a:solidFill>
                          <a:effectLst/>
                          <a:latin typeface="Times New Roman" panose="02020603050405020304" pitchFamily="18" charset="0"/>
                        </a:rPr>
                        <a:t>2021</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Detect helmets and heads in real-time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YOLOv5x with Power-law transformation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3,000 training, 1,000 testing (MakeML public dataset)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Accuracy: 92%, Precision: 92.4%, Recall: 89.2%, F1-Score: 90.8%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57706650"/>
                  </a:ext>
                </a:extLst>
              </a:tr>
              <a:tr h="378398">
                <a:tc>
                  <a:txBody>
                    <a:bodyPr/>
                    <a:lstStyle/>
                    <a:p>
                      <a:pPr algn="ctr" fontAlgn="ctr"/>
                      <a:r>
                        <a:rPr lang="en-US" sz="1400" b="0" i="0" u="none" strike="noStrike">
                          <a:solidFill>
                            <a:srgbClr val="000000"/>
                          </a:solidFill>
                          <a:effectLst/>
                          <a:latin typeface="Times New Roman" panose="02020603050405020304" pitchFamily="18" charset="0"/>
                        </a:rPr>
                        <a:t>2022</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Hybrid detection of PPE on construction sites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YOLOv4, YOLOv4-Tiny with CLSlim pruning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~25,000 samples (Security footage of construction site)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mAP loss: 2.1%, Inference speed: 1.8x, Compression: 98.2%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43610121"/>
                  </a:ext>
                </a:extLst>
              </a:tr>
              <a:tr h="460667">
                <a:tc>
                  <a:txBody>
                    <a:bodyPr/>
                    <a:lstStyle/>
                    <a:p>
                      <a:pPr algn="ctr" fontAlgn="ctr"/>
                      <a:r>
                        <a:rPr lang="en-US" sz="1400" b="0" i="0" u="none" strike="noStrike">
                          <a:solidFill>
                            <a:srgbClr val="000000"/>
                          </a:solidFill>
                          <a:effectLst/>
                          <a:latin typeface="Times New Roman" panose="02020603050405020304" pitchFamily="18" charset="0"/>
                        </a:rPr>
                        <a:t>2022</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Detect PPE in hazardous industrial areas using video streams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YOLOv4-Tiny, SSD MobileNet, CenterNet, EfficientDet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7,035 images (Public dataset), 215 &amp; 236 images (Controlled)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YOLOv4-tiny mAP: 86%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66763642"/>
                  </a:ext>
                </a:extLst>
              </a:tr>
              <a:tr h="309510">
                <a:tc>
                  <a:txBody>
                    <a:bodyPr/>
                    <a:lstStyle/>
                    <a:p>
                      <a:pPr algn="ctr" fontAlgn="ctr"/>
                      <a:r>
                        <a:rPr lang="en-US" sz="1400" b="0" i="0" u="none" strike="noStrike">
                          <a:solidFill>
                            <a:srgbClr val="000000"/>
                          </a:solidFill>
                          <a:effectLst/>
                          <a:latin typeface="Times New Roman" panose="02020603050405020304" pitchFamily="18" charset="0"/>
                        </a:rPr>
                        <a:t>2022</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Real-time PPE monitoring using CCTV cameras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YOLOv4 with cognitive safety analysis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CCTV footage (Number not specified)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mAP: 80.19%, FPS: 80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1932207"/>
                  </a:ext>
                </a:extLst>
              </a:tr>
              <a:tr h="460667">
                <a:tc>
                  <a:txBody>
                    <a:bodyPr/>
                    <a:lstStyle/>
                    <a:p>
                      <a:pPr algn="ctr" fontAlgn="ctr"/>
                      <a:r>
                        <a:rPr lang="en-US" sz="1400" b="0" i="0" u="none" strike="noStrike">
                          <a:solidFill>
                            <a:srgbClr val="000000"/>
                          </a:solidFill>
                          <a:effectLst/>
                          <a:latin typeface="Times New Roman" panose="02020603050405020304" pitchFamily="18" charset="0"/>
                        </a:rPr>
                        <a:t>2022</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Improve helmet detection using one-stage object detector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YOLOv5 with ShuffleNetv2, MobileNetv3 backbones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7,041 images (Roboflow's "Hard Hat" dataset)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Precision: 94.2%, Recall: 91%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77567501"/>
                  </a:ext>
                </a:extLst>
              </a:tr>
              <a:tr h="378398">
                <a:tc>
                  <a:txBody>
                    <a:bodyPr/>
                    <a:lstStyle/>
                    <a:p>
                      <a:pPr algn="ctr" fontAlgn="ctr"/>
                      <a:r>
                        <a:rPr lang="en-US" sz="1400" b="0" i="0" u="none" strike="noStrike">
                          <a:solidFill>
                            <a:srgbClr val="000000"/>
                          </a:solidFill>
                          <a:effectLst/>
                          <a:latin typeface="Times New Roman" panose="02020603050405020304" pitchFamily="18" charset="0"/>
                        </a:rPr>
                        <a:t>2022</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Enhance safety at construction sites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YOLOv5 (multiple sizes: nano to extra-large)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7,063 images (Northeastern University, Harvard Dataverse)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mAP50: 95.8%, Precision: 93.9%, Recall: 91.2%, F1-Score: 92.5%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148981"/>
                  </a:ext>
                </a:extLst>
              </a:tr>
              <a:tr h="378398">
                <a:tc>
                  <a:txBody>
                    <a:bodyPr/>
                    <a:lstStyle/>
                    <a:p>
                      <a:pPr algn="ctr" fontAlgn="ctr"/>
                      <a:r>
                        <a:rPr lang="en-US" sz="1400" b="0" i="0" u="none" strike="noStrike">
                          <a:solidFill>
                            <a:srgbClr val="000000"/>
                          </a:solidFill>
                          <a:effectLst/>
                          <a:latin typeface="Times New Roman" panose="02020603050405020304" pitchFamily="18" charset="0"/>
                        </a:rPr>
                        <a:t>2022</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Develop real-time PPE compliance detection models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YOLOv3, YOLOv4, YOLOv7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11,000 images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mAP: 97.29%, FPS: 25.02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02601324"/>
                  </a:ext>
                </a:extLst>
              </a:tr>
              <a:tr h="378398">
                <a:tc>
                  <a:txBody>
                    <a:bodyPr/>
                    <a:lstStyle/>
                    <a:p>
                      <a:pPr algn="ctr" fontAlgn="ctr"/>
                      <a:r>
                        <a:rPr lang="en-US" sz="1400" b="0" i="0" u="none" strike="noStrike">
                          <a:solidFill>
                            <a:srgbClr val="000000"/>
                          </a:solidFill>
                          <a:effectLst/>
                          <a:latin typeface="Times New Roman" panose="02020603050405020304" pitchFamily="18" charset="0"/>
                        </a:rPr>
                        <a:t>2023</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Computer vision-based PPE monitoring platform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YOLACT, DeepSORT for object tracking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1,288 images (Google Images, surveillance cameras, smartphones)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mAP50: 66.4, DeepSORT accuracy: 91.3%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24564696"/>
                  </a:ext>
                </a:extLst>
              </a:tr>
              <a:tr h="421797">
                <a:tc>
                  <a:txBody>
                    <a:bodyPr/>
                    <a:lstStyle/>
                    <a:p>
                      <a:pPr algn="ctr" fontAlgn="ctr"/>
                      <a:r>
                        <a:rPr lang="en-US" sz="1400" b="0" i="0" u="none" strike="noStrike">
                          <a:solidFill>
                            <a:srgbClr val="000000"/>
                          </a:solidFill>
                          <a:effectLst/>
                          <a:latin typeface="Times New Roman" panose="02020603050405020304" pitchFamily="18" charset="0"/>
                        </a:rPr>
                        <a:t>2023</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Develop robust PPE detection in challenging conditions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YOLOX-m with environmental augmentations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1,699 images (CHVG dataset)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mAP: 89.84%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13310708"/>
                  </a:ext>
                </a:extLst>
              </a:tr>
              <a:tr h="378398">
                <a:tc>
                  <a:txBody>
                    <a:bodyPr/>
                    <a:lstStyle/>
                    <a:p>
                      <a:pPr algn="ctr" fontAlgn="ctr"/>
                      <a:r>
                        <a:rPr lang="en-US" sz="1400" b="0" i="0" u="none" strike="noStrike">
                          <a:solidFill>
                            <a:srgbClr val="000000"/>
                          </a:solidFill>
                          <a:effectLst/>
                          <a:latin typeface="Times New Roman" panose="02020603050405020304" pitchFamily="18" charset="0"/>
                        </a:rPr>
                        <a:t>2023</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Real-time monitoring system for PPE compliance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YOLOv5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18,767 images (FUZ-PPE dataset)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mAP: 84.2%, FPS: 105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92153771"/>
                  </a:ext>
                </a:extLst>
              </a:tr>
              <a:tr h="460667">
                <a:tc>
                  <a:txBody>
                    <a:bodyPr/>
                    <a:lstStyle/>
                    <a:p>
                      <a:pPr algn="ctr" fontAlgn="ctr"/>
                      <a:r>
                        <a:rPr lang="en-US" sz="1400" b="0" i="0" u="none" strike="noStrike">
                          <a:solidFill>
                            <a:srgbClr val="000000"/>
                          </a:solidFill>
                          <a:effectLst/>
                          <a:latin typeface="Times New Roman" panose="02020603050405020304" pitchFamily="18" charset="0"/>
                        </a:rPr>
                        <a:t>2023</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Real-time detection of safety hardhats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Feature extraction, template matching, cascade classification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239 images (Construction sites)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Most effective: Cascade classifier, Real-time detection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03077109"/>
                  </a:ext>
                </a:extLst>
              </a:tr>
              <a:tr h="460667">
                <a:tc>
                  <a:txBody>
                    <a:bodyPr/>
                    <a:lstStyle/>
                    <a:p>
                      <a:pPr algn="ctr" fontAlgn="ctr"/>
                      <a:r>
                        <a:rPr lang="en-US" sz="1400" b="0" i="0" u="none" strike="noStrike">
                          <a:solidFill>
                            <a:srgbClr val="000000"/>
                          </a:solidFill>
                          <a:effectLst/>
                          <a:latin typeface="Times New Roman" panose="02020603050405020304" pitchFamily="18" charset="0"/>
                        </a:rPr>
                        <a:t>2023</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Detect PPE on offshore drilling platforms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RFA-YOLO with residual feature augmentation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10,000 images (ODPD), 6,600 samples (FCD), 2,000 images (PPED)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Accuracy: 93.1%, FPS: 13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6509152"/>
                  </a:ext>
                </a:extLst>
              </a:tr>
              <a:tr h="378398">
                <a:tc>
                  <a:txBody>
                    <a:bodyPr/>
                    <a:lstStyle/>
                    <a:p>
                      <a:pPr algn="ctr" fontAlgn="ctr"/>
                      <a:r>
                        <a:rPr lang="en-US" sz="1400" b="0" i="0" u="none" strike="noStrike">
                          <a:solidFill>
                            <a:srgbClr val="000000"/>
                          </a:solidFill>
                          <a:effectLst/>
                          <a:latin typeface="Times New Roman" panose="02020603050405020304" pitchFamily="18" charset="0"/>
                        </a:rPr>
                        <a:t>2023</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Real-time detection of hardhats in hazardous environments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SSD-MobileNet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3,261 images (Construction surveillance and web crawlers)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Precision: 95%, Recall: 77%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68517051"/>
                  </a:ext>
                </a:extLst>
              </a:tr>
              <a:tr h="378398">
                <a:tc>
                  <a:txBody>
                    <a:bodyPr/>
                    <a:lstStyle/>
                    <a:p>
                      <a:pPr algn="ctr" fontAlgn="ctr"/>
                      <a:r>
                        <a:rPr lang="en-US" sz="1400" b="0" i="0" u="none" strike="noStrike">
                          <a:solidFill>
                            <a:srgbClr val="000000"/>
                          </a:solidFill>
                          <a:effectLst/>
                          <a:latin typeface="Times New Roman" panose="02020603050405020304" pitchFamily="18" charset="0"/>
                        </a:rPr>
                        <a:t>2023</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Real-time PPE detection in industrial sites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YOLOv2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Times New Roman" panose="02020603050405020304" pitchFamily="18" charset="0"/>
                        </a:rPr>
                        <a:t> 731 helmet images (ImageNet)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Times New Roman" panose="02020603050405020304" pitchFamily="18" charset="0"/>
                        </a:rPr>
                        <a:t> Effective real-time monitoring, Highlights potential for improving workplace safety </a:t>
                      </a:r>
                    </a:p>
                  </a:txBody>
                  <a:tcPr marL="8275" marR="8275" marT="82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51320332"/>
                  </a:ext>
                </a:extLst>
              </a:tr>
            </a:tbl>
          </a:graphicData>
        </a:graphic>
      </p:graphicFrame>
    </p:spTree>
    <p:extLst>
      <p:ext uri="{BB962C8B-B14F-4D97-AF65-F5344CB8AC3E}">
        <p14:creationId xmlns:p14="http://schemas.microsoft.com/office/powerpoint/2010/main" val="1524735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3923" y="446238"/>
            <a:ext cx="7117080" cy="756920"/>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Previous Work</a:t>
            </a: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4" name="object 5">
            <a:extLst>
              <a:ext uri="{FF2B5EF4-FFF2-40B4-BE49-F238E27FC236}">
                <a16:creationId xmlns:a16="http://schemas.microsoft.com/office/drawing/2014/main" id="{A1E743E4-2FE9-2163-DA82-21DBC9026E9F}"/>
              </a:ext>
            </a:extLst>
          </p:cNvPr>
          <p:cNvSpPr txBox="1"/>
          <p:nvPr/>
        </p:nvSpPr>
        <p:spPr>
          <a:xfrm>
            <a:off x="2057400" y="2005247"/>
            <a:ext cx="10664190" cy="574040"/>
          </a:xfrm>
          <a:prstGeom prst="rect">
            <a:avLst/>
          </a:prstGeom>
        </p:spPr>
        <p:txBody>
          <a:bodyPr vert="horz" wrap="square" lIns="0" tIns="12700" rIns="0" bIns="0" rtlCol="0">
            <a:spAutoFit/>
          </a:bodyPr>
          <a:lstStyle/>
          <a:p>
            <a:pPr marL="12700">
              <a:lnSpc>
                <a:spcPct val="100000"/>
              </a:lnSpc>
              <a:spcBef>
                <a:spcPts val="100"/>
              </a:spcBef>
            </a:pPr>
            <a:r>
              <a:rPr lang="en-US" sz="3600" b="1" spc="130" dirty="0">
                <a:solidFill>
                  <a:srgbClr val="0C0C0C"/>
                </a:solidFill>
                <a:latin typeface="Tahoma"/>
                <a:cs typeface="Tahoma"/>
              </a:rPr>
              <a:t>Previous Work</a:t>
            </a:r>
          </a:p>
        </p:txBody>
      </p:sp>
      <p:sp>
        <p:nvSpPr>
          <p:cNvPr id="8" name="object 9">
            <a:extLst>
              <a:ext uri="{FF2B5EF4-FFF2-40B4-BE49-F238E27FC236}">
                <a16:creationId xmlns:a16="http://schemas.microsoft.com/office/drawing/2014/main" id="{F62411AA-99A3-1C4B-D232-9F79AF372D7B}"/>
              </a:ext>
            </a:extLst>
          </p:cNvPr>
          <p:cNvSpPr txBox="1"/>
          <p:nvPr/>
        </p:nvSpPr>
        <p:spPr>
          <a:xfrm>
            <a:off x="5943600" y="2115730"/>
            <a:ext cx="13015594" cy="384721"/>
          </a:xfrm>
          <a:prstGeom prst="rect">
            <a:avLst/>
          </a:prstGeom>
        </p:spPr>
        <p:txBody>
          <a:bodyPr vert="horz" wrap="square" lIns="0" tIns="12700" rIns="0" bIns="0" rtlCol="0">
            <a:spAutoFit/>
          </a:bodyPr>
          <a:lstStyle>
            <a:defPPr>
              <a:defRPr lang="en-US"/>
            </a:defPPr>
            <a:lvl1pPr marL="697865" marR="5080" indent="-685800">
              <a:lnSpc>
                <a:spcPts val="2860"/>
              </a:lnSpc>
              <a:spcBef>
                <a:spcPts val="210"/>
              </a:spcBef>
              <a:buClr>
                <a:srgbClr val="000000"/>
              </a:buClr>
              <a:buFont typeface="Arial MT"/>
              <a:buChar char="•"/>
              <a:tabLst>
                <a:tab pos="697865" algn="l"/>
                <a:tab pos="698500" algn="l"/>
              </a:tabLst>
              <a:defRPr sz="2800" b="0" i="0" spc="-200">
                <a:solidFill>
                  <a:srgbClr val="0C0C0C"/>
                </a:solidFill>
                <a:latin typeface="Tahoma" panose="020B0604030504040204" pitchFamily="34" charset="0"/>
                <a:ea typeface="Tahoma" panose="020B0604030504040204" pitchFamily="34" charset="0"/>
                <a:cs typeface="Tahoma" panose="020B0604030504040204" pitchFamily="34" charset="0"/>
              </a:defRPr>
            </a:lvl1pPr>
          </a:lstStyle>
          <a:p>
            <a:r>
              <a:rPr lang="en-US" dirty="0"/>
              <a:t>Previous work USING CNN Algorithm</a:t>
            </a:r>
          </a:p>
        </p:txBody>
      </p:sp>
      <p:grpSp>
        <p:nvGrpSpPr>
          <p:cNvPr id="9" name="object 13">
            <a:extLst>
              <a:ext uri="{FF2B5EF4-FFF2-40B4-BE49-F238E27FC236}">
                <a16:creationId xmlns:a16="http://schemas.microsoft.com/office/drawing/2014/main" id="{B7F33770-671E-E64C-6E93-CC96C9AB630C}"/>
              </a:ext>
            </a:extLst>
          </p:cNvPr>
          <p:cNvGrpSpPr/>
          <p:nvPr/>
        </p:nvGrpSpPr>
        <p:grpSpPr>
          <a:xfrm>
            <a:off x="894460" y="1850181"/>
            <a:ext cx="904240" cy="799465"/>
            <a:chOff x="1386839" y="7518654"/>
            <a:chExt cx="904240" cy="799465"/>
          </a:xfrm>
        </p:grpSpPr>
        <p:pic>
          <p:nvPicPr>
            <p:cNvPr id="13" name="object 14">
              <a:extLst>
                <a:ext uri="{FF2B5EF4-FFF2-40B4-BE49-F238E27FC236}">
                  <a16:creationId xmlns:a16="http://schemas.microsoft.com/office/drawing/2014/main" id="{8687FAC3-7472-D304-F1E3-441A3BC06B39}"/>
                </a:ext>
              </a:extLst>
            </p:cNvPr>
            <p:cNvPicPr/>
            <p:nvPr/>
          </p:nvPicPr>
          <p:blipFill>
            <a:blip r:embed="rId3" cstate="print"/>
            <a:stretch>
              <a:fillRect/>
            </a:stretch>
          </p:blipFill>
          <p:spPr>
            <a:xfrm>
              <a:off x="1386839" y="7597140"/>
              <a:ext cx="720852" cy="720852"/>
            </a:xfrm>
            <a:prstGeom prst="rect">
              <a:avLst/>
            </a:prstGeom>
          </p:spPr>
        </p:pic>
        <p:pic>
          <p:nvPicPr>
            <p:cNvPr id="15" name="object 15">
              <a:extLst>
                <a:ext uri="{FF2B5EF4-FFF2-40B4-BE49-F238E27FC236}">
                  <a16:creationId xmlns:a16="http://schemas.microsoft.com/office/drawing/2014/main" id="{B0A53EC8-DDC8-0A40-54C3-32A4A4D88569}"/>
                </a:ext>
              </a:extLst>
            </p:cNvPr>
            <p:cNvPicPr/>
            <p:nvPr/>
          </p:nvPicPr>
          <p:blipFill>
            <a:blip r:embed="rId4" cstate="print"/>
            <a:stretch>
              <a:fillRect/>
            </a:stretch>
          </p:blipFill>
          <p:spPr>
            <a:xfrm>
              <a:off x="1474025" y="7518654"/>
              <a:ext cx="817054" cy="647191"/>
            </a:xfrm>
            <a:prstGeom prst="rect">
              <a:avLst/>
            </a:prstGeom>
          </p:spPr>
        </p:pic>
      </p:grpSp>
      <p:graphicFrame>
        <p:nvGraphicFramePr>
          <p:cNvPr id="5" name="Table 4">
            <a:extLst>
              <a:ext uri="{FF2B5EF4-FFF2-40B4-BE49-F238E27FC236}">
                <a16:creationId xmlns:a16="http://schemas.microsoft.com/office/drawing/2014/main" id="{E5061622-4C63-B1BF-CCAD-3717421A2D0F}"/>
              </a:ext>
            </a:extLst>
          </p:cNvPr>
          <p:cNvGraphicFramePr>
            <a:graphicFrameLocks noGrp="1"/>
          </p:cNvGraphicFramePr>
          <p:nvPr>
            <p:extLst>
              <p:ext uri="{D42A27DB-BD31-4B8C-83A1-F6EECF244321}">
                <p14:modId xmlns:p14="http://schemas.microsoft.com/office/powerpoint/2010/main" val="2762153192"/>
              </p:ext>
            </p:extLst>
          </p:nvPr>
        </p:nvGraphicFramePr>
        <p:xfrm>
          <a:off x="2209800" y="3505200"/>
          <a:ext cx="14097000" cy="4770120"/>
        </p:xfrm>
        <a:graphic>
          <a:graphicData uri="http://schemas.openxmlformats.org/drawingml/2006/table">
            <a:tbl>
              <a:tblPr/>
              <a:tblGrid>
                <a:gridCol w="685800">
                  <a:extLst>
                    <a:ext uri="{9D8B030D-6E8A-4147-A177-3AD203B41FA5}">
                      <a16:colId xmlns:a16="http://schemas.microsoft.com/office/drawing/2014/main" val="3600729924"/>
                    </a:ext>
                  </a:extLst>
                </a:gridCol>
                <a:gridCol w="3150772">
                  <a:extLst>
                    <a:ext uri="{9D8B030D-6E8A-4147-A177-3AD203B41FA5}">
                      <a16:colId xmlns:a16="http://schemas.microsoft.com/office/drawing/2014/main" val="593196211"/>
                    </a:ext>
                  </a:extLst>
                </a:gridCol>
                <a:gridCol w="3400430">
                  <a:extLst>
                    <a:ext uri="{9D8B030D-6E8A-4147-A177-3AD203B41FA5}">
                      <a16:colId xmlns:a16="http://schemas.microsoft.com/office/drawing/2014/main" val="1527812226"/>
                    </a:ext>
                  </a:extLst>
                </a:gridCol>
                <a:gridCol w="3444783">
                  <a:extLst>
                    <a:ext uri="{9D8B030D-6E8A-4147-A177-3AD203B41FA5}">
                      <a16:colId xmlns:a16="http://schemas.microsoft.com/office/drawing/2014/main" val="3573228616"/>
                    </a:ext>
                  </a:extLst>
                </a:gridCol>
                <a:gridCol w="3415215">
                  <a:extLst>
                    <a:ext uri="{9D8B030D-6E8A-4147-A177-3AD203B41FA5}">
                      <a16:colId xmlns:a16="http://schemas.microsoft.com/office/drawing/2014/main" val="1851080851"/>
                    </a:ext>
                  </a:extLst>
                </a:gridCol>
              </a:tblGrid>
              <a:tr h="209550">
                <a:tc>
                  <a:txBody>
                    <a:bodyPr/>
                    <a:lstStyle/>
                    <a:p>
                      <a:pPr algn="ctr" fontAlgn="ctr"/>
                      <a:r>
                        <a:rPr lang="en-US" sz="2000" b="1" i="0" u="none" strike="noStrike" dirty="0">
                          <a:solidFill>
                            <a:schemeClr val="tx1"/>
                          </a:solidFill>
                          <a:effectLst/>
                          <a:latin typeface="Times New Roman" panose="02020603050405020304" pitchFamily="18" charset="0"/>
                        </a:rPr>
                        <a:t>Year</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FE1D7"/>
                    </a:solidFill>
                  </a:tcPr>
                </a:tc>
                <a:tc>
                  <a:txBody>
                    <a:bodyPr/>
                    <a:lstStyle/>
                    <a:p>
                      <a:pPr algn="ctr" fontAlgn="ctr"/>
                      <a:r>
                        <a:rPr lang="en-US" sz="2000" b="1" i="0" u="none" strike="noStrike" dirty="0">
                          <a:solidFill>
                            <a:schemeClr val="tx1"/>
                          </a:solidFill>
                          <a:effectLst/>
                          <a:latin typeface="Times New Roman" panose="02020603050405020304" pitchFamily="18" charset="0"/>
                        </a:rPr>
                        <a:t>Goal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FE1D7"/>
                    </a:solidFill>
                  </a:tcPr>
                </a:tc>
                <a:tc>
                  <a:txBody>
                    <a:bodyPr/>
                    <a:lstStyle/>
                    <a:p>
                      <a:pPr algn="ctr" fontAlgn="ctr"/>
                      <a:r>
                        <a:rPr lang="en-US" sz="2000" b="1" i="0" u="none" strike="noStrike" dirty="0">
                          <a:solidFill>
                            <a:schemeClr val="tx1"/>
                          </a:solidFill>
                          <a:effectLst/>
                          <a:latin typeface="Times New Roman" panose="02020603050405020304" pitchFamily="18" charset="0"/>
                        </a:rPr>
                        <a:t>Algorithm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FE1D7"/>
                    </a:solidFill>
                  </a:tcPr>
                </a:tc>
                <a:tc>
                  <a:txBody>
                    <a:bodyPr/>
                    <a:lstStyle/>
                    <a:p>
                      <a:pPr algn="ctr" fontAlgn="ctr"/>
                      <a:r>
                        <a:rPr lang="en-US" sz="2000" b="1" i="0" u="none" strike="noStrike" dirty="0">
                          <a:solidFill>
                            <a:schemeClr val="tx1"/>
                          </a:solidFill>
                          <a:effectLst/>
                          <a:latin typeface="Times New Roman" panose="02020603050405020304" pitchFamily="18" charset="0"/>
                        </a:rPr>
                        <a:t>Dataset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FE1D7"/>
                    </a:solidFill>
                  </a:tcPr>
                </a:tc>
                <a:tc>
                  <a:txBody>
                    <a:bodyPr/>
                    <a:lstStyle/>
                    <a:p>
                      <a:pPr algn="ctr" fontAlgn="ctr"/>
                      <a:r>
                        <a:rPr lang="en-US" sz="2000" b="1" i="0" u="none" strike="noStrike" dirty="0">
                          <a:solidFill>
                            <a:schemeClr val="tx1"/>
                          </a:solidFill>
                          <a:effectLst/>
                          <a:latin typeface="Times New Roman" panose="02020603050405020304" pitchFamily="18" charset="0"/>
                        </a:rPr>
                        <a:t>Performance Measure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FE1D7"/>
                    </a:solidFill>
                  </a:tcPr>
                </a:tc>
                <a:extLst>
                  <a:ext uri="{0D108BD9-81ED-4DB2-BD59-A6C34878D82A}">
                    <a16:rowId xmlns:a16="http://schemas.microsoft.com/office/drawing/2014/main" val="3665732780"/>
                  </a:ext>
                </a:extLst>
              </a:tr>
              <a:tr h="409575">
                <a:tc>
                  <a:txBody>
                    <a:bodyPr/>
                    <a:lstStyle/>
                    <a:p>
                      <a:pPr algn="ctr" fontAlgn="ctr"/>
                      <a:r>
                        <a:rPr lang="en-US" sz="1800" b="0" i="0" u="none" strike="noStrike">
                          <a:solidFill>
                            <a:srgbClr val="000000"/>
                          </a:solidFill>
                          <a:effectLst/>
                          <a:latin typeface="Times New Roman" panose="02020603050405020304" pitchFamily="18" charset="0"/>
                        </a:rPr>
                        <a:t>2022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anose="02020603050405020304" pitchFamily="18" charset="0"/>
                        </a:rPr>
                        <a:t> Ensure PPE compliance and prevent head injuries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anose="02020603050405020304" pitchFamily="18" charset="0"/>
                        </a:rPr>
                        <a:t> YOLO-based detectors, CNN, Decision Trees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dirty="0">
                          <a:solidFill>
                            <a:srgbClr val="000000"/>
                          </a:solidFill>
                          <a:effectLst/>
                          <a:latin typeface="Times New Roman" panose="02020603050405020304" pitchFamily="18" charset="0"/>
                        </a:rPr>
                        <a:t> 1,500 annotated images, 4,700 instances (Pictor-v3)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mAP</a:t>
                      </a:r>
                      <a:r>
                        <a:rPr lang="en-US" sz="1800" b="0" i="0" u="none" strike="noStrike" dirty="0">
                          <a:solidFill>
                            <a:srgbClr val="000000"/>
                          </a:solidFill>
                          <a:effectLst/>
                          <a:latin typeface="Times New Roman" panose="02020603050405020304" pitchFamily="18" charset="0"/>
                        </a:rPr>
                        <a:t>: 72.3%, FPS: 11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56014120"/>
                  </a:ext>
                </a:extLst>
              </a:tr>
              <a:tr h="409575">
                <a:tc>
                  <a:txBody>
                    <a:bodyPr/>
                    <a:lstStyle/>
                    <a:p>
                      <a:pPr algn="ctr" fontAlgn="ctr"/>
                      <a:r>
                        <a:rPr lang="en-US" sz="1800" b="0" i="0" u="none" strike="noStrike">
                          <a:solidFill>
                            <a:srgbClr val="000000"/>
                          </a:solidFill>
                          <a:effectLst/>
                          <a:latin typeface="Times New Roman" panose="02020603050405020304" pitchFamily="18" charset="0"/>
                        </a:rPr>
                        <a:t>2022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anose="02020603050405020304" pitchFamily="18" charset="0"/>
                        </a:rPr>
                        <a:t> Detection of head-mounted protection gear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anose="02020603050405020304" pitchFamily="18" charset="0"/>
                        </a:rPr>
                        <a:t> YOLOv5, MobileNetv2 SSD, Faster R-CNN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anose="02020603050405020304" pitchFamily="18" charset="0"/>
                        </a:rPr>
                        <a:t> 12,682 images (University of Belgrade, Roboflow, Pictor PPE)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anose="02020603050405020304" pitchFamily="18" charset="0"/>
                        </a:rPr>
                        <a:t> Precision: 92%, Recall: 61.1%, Hardhats Precision: 100%, Recall: 96%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9388393"/>
                  </a:ext>
                </a:extLst>
              </a:tr>
              <a:tr h="409575">
                <a:tc>
                  <a:txBody>
                    <a:bodyPr/>
                    <a:lstStyle/>
                    <a:p>
                      <a:pPr algn="ctr" fontAlgn="ctr"/>
                      <a:r>
                        <a:rPr lang="en-US" sz="1800" b="0" i="0" u="none" strike="noStrike">
                          <a:solidFill>
                            <a:srgbClr val="000000"/>
                          </a:solidFill>
                          <a:effectLst/>
                          <a:latin typeface="Times New Roman" panose="02020603050405020304" pitchFamily="18" charset="0"/>
                        </a:rPr>
                        <a:t>2023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anose="02020603050405020304" pitchFamily="18" charset="0"/>
                        </a:rPr>
                        <a:t> Ensure worker safety by detecting PPE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anose="02020603050405020304" pitchFamily="18" charset="0"/>
                        </a:rPr>
                        <a:t> R-CNN architecture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anose="02020603050405020304" pitchFamily="18" charset="0"/>
                        </a:rPr>
                        <a:t> 1,129 images (MIT database), 333 additional images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anose="02020603050405020304" pitchFamily="18" charset="0"/>
                        </a:rPr>
                        <a:t> Accuracy: 70%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33756340"/>
                  </a:ext>
                </a:extLst>
              </a:tr>
              <a:tr h="409575">
                <a:tc>
                  <a:txBody>
                    <a:bodyPr/>
                    <a:lstStyle/>
                    <a:p>
                      <a:pPr algn="ctr" fontAlgn="ctr"/>
                      <a:r>
                        <a:rPr lang="en-US" sz="1800" b="0" i="0" u="none" strike="noStrike">
                          <a:solidFill>
                            <a:srgbClr val="000000"/>
                          </a:solidFill>
                          <a:effectLst/>
                          <a:latin typeface="Times New Roman" panose="02020603050405020304" pitchFamily="18" charset="0"/>
                        </a:rPr>
                        <a:t>2023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dirty="0">
                          <a:solidFill>
                            <a:srgbClr val="000000"/>
                          </a:solidFill>
                          <a:effectLst/>
                          <a:latin typeface="Times New Roman" panose="02020603050405020304" pitchFamily="18" charset="0"/>
                        </a:rPr>
                        <a:t> Facial recognition and PPE detection for restricted access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anose="02020603050405020304" pitchFamily="18" charset="0"/>
                        </a:rPr>
                        <a:t> Faster R-CNN with data augmentation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anose="02020603050405020304" pitchFamily="18" charset="0"/>
                        </a:rPr>
                        <a:t> Kaggle dataset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da-DK" sz="1800" b="0" i="0" u="none" strike="noStrike">
                          <a:solidFill>
                            <a:srgbClr val="000000"/>
                          </a:solidFill>
                          <a:effectLst/>
                          <a:latin typeface="Times New Roman" panose="02020603050405020304" pitchFamily="18" charset="0"/>
                        </a:rPr>
                        <a:t> mAP: 99% at 3m, 89% at 5m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05606008"/>
                  </a:ext>
                </a:extLst>
              </a:tr>
              <a:tr h="409575">
                <a:tc>
                  <a:txBody>
                    <a:bodyPr/>
                    <a:lstStyle/>
                    <a:p>
                      <a:pPr algn="ctr" fontAlgn="ctr"/>
                      <a:r>
                        <a:rPr lang="en-US" sz="1800" b="0" i="0" u="none" strike="noStrike">
                          <a:solidFill>
                            <a:srgbClr val="000000"/>
                          </a:solidFill>
                          <a:effectLst/>
                          <a:latin typeface="Times New Roman" panose="02020603050405020304" pitchFamily="18" charset="0"/>
                        </a:rPr>
                        <a:t>2023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anose="02020603050405020304" pitchFamily="18" charset="0"/>
                        </a:rPr>
                        <a:t> PPE compliance using position-guided anchoring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anose="02020603050405020304" pitchFamily="18" charset="0"/>
                        </a:rPr>
                        <a:t> Position-guided anchoring, CNN-based classifiers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anose="02020603050405020304" pitchFamily="18" charset="0"/>
                        </a:rPr>
                        <a:t> 932 images (CPPE dataset)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anose="02020603050405020304" pitchFamily="18" charset="0"/>
                        </a:rPr>
                        <a:t> F-score: 97% (hardhats), 95% (vests)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76121874"/>
                  </a:ext>
                </a:extLst>
              </a:tr>
              <a:tr h="409575">
                <a:tc>
                  <a:txBody>
                    <a:bodyPr/>
                    <a:lstStyle/>
                    <a:p>
                      <a:pPr algn="ctr" fontAlgn="ctr"/>
                      <a:r>
                        <a:rPr lang="en-US" sz="1800" b="0" i="0" u="none" strike="noStrike">
                          <a:solidFill>
                            <a:srgbClr val="000000"/>
                          </a:solidFill>
                          <a:effectLst/>
                          <a:latin typeface="Times New Roman" panose="02020603050405020304" pitchFamily="18" charset="0"/>
                        </a:rPr>
                        <a:t>2023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anose="02020603050405020304" pitchFamily="18" charset="0"/>
                        </a:rPr>
                        <a:t> Enhance construction safety via worker tracking and hazard prediction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anose="02020603050405020304" pitchFamily="18" charset="0"/>
                        </a:rPr>
                        <a:t> R-CNN and CNN-based models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fr-FR" sz="1800" b="0" i="0" u="none" strike="noStrike">
                          <a:solidFill>
                            <a:srgbClr val="000000"/>
                          </a:solidFill>
                          <a:effectLst/>
                          <a:latin typeface="Times New Roman" panose="02020603050405020304" pitchFamily="18" charset="0"/>
                        </a:rPr>
                        <a:t> Surveillance video frames (Construction sites)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anose="02020603050405020304" pitchFamily="18" charset="0"/>
                        </a:rPr>
                        <a:t> mAP: 92%, AP: 95%, Safety position precision: 87%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7448815"/>
                  </a:ext>
                </a:extLst>
              </a:tr>
              <a:tr h="409575">
                <a:tc>
                  <a:txBody>
                    <a:bodyPr/>
                    <a:lstStyle/>
                    <a:p>
                      <a:pPr algn="ctr" fontAlgn="ctr"/>
                      <a:r>
                        <a:rPr lang="en-US" sz="1800" b="0" i="0" u="none" strike="noStrike">
                          <a:solidFill>
                            <a:srgbClr val="000000"/>
                          </a:solidFill>
                          <a:effectLst/>
                          <a:latin typeface="Times New Roman" panose="02020603050405020304" pitchFamily="18" charset="0"/>
                        </a:rPr>
                        <a:t>2023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anose="02020603050405020304" pitchFamily="18" charset="0"/>
                        </a:rPr>
                        <a:t> Detect hardhat violations and issue alarms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anose="02020603050405020304" pitchFamily="18" charset="0"/>
                        </a:rPr>
                        <a:t> CNN with MobileNet backbone, residual blocks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anose="02020603050405020304" pitchFamily="18" charset="0"/>
                        </a:rPr>
                        <a:t> Custom dataset (Construction workers with/without hardhats)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dirty="0">
                          <a:solidFill>
                            <a:srgbClr val="000000"/>
                          </a:solidFill>
                          <a:effectLst/>
                          <a:latin typeface="Times New Roman" panose="02020603050405020304" pitchFamily="18" charset="0"/>
                        </a:rPr>
                        <a:t> AP: 87% (negative), 89% (positive), FPS: 62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82818447"/>
                  </a:ext>
                </a:extLst>
              </a:tr>
            </a:tbl>
          </a:graphicData>
        </a:graphic>
      </p:graphicFrame>
    </p:spTree>
    <p:extLst>
      <p:ext uri="{BB962C8B-B14F-4D97-AF65-F5344CB8AC3E}">
        <p14:creationId xmlns:p14="http://schemas.microsoft.com/office/powerpoint/2010/main" val="165813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3923" y="446238"/>
            <a:ext cx="7117080" cy="756920"/>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Previous Work</a:t>
            </a: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4" name="object 5">
            <a:extLst>
              <a:ext uri="{FF2B5EF4-FFF2-40B4-BE49-F238E27FC236}">
                <a16:creationId xmlns:a16="http://schemas.microsoft.com/office/drawing/2014/main" id="{A1E743E4-2FE9-2163-DA82-21DBC9026E9F}"/>
              </a:ext>
            </a:extLst>
          </p:cNvPr>
          <p:cNvSpPr txBox="1"/>
          <p:nvPr/>
        </p:nvSpPr>
        <p:spPr>
          <a:xfrm>
            <a:off x="2057400" y="2005247"/>
            <a:ext cx="10664190" cy="574040"/>
          </a:xfrm>
          <a:prstGeom prst="rect">
            <a:avLst/>
          </a:prstGeom>
        </p:spPr>
        <p:txBody>
          <a:bodyPr vert="horz" wrap="square" lIns="0" tIns="12700" rIns="0" bIns="0" rtlCol="0">
            <a:spAutoFit/>
          </a:bodyPr>
          <a:lstStyle/>
          <a:p>
            <a:pPr marL="12700">
              <a:lnSpc>
                <a:spcPct val="100000"/>
              </a:lnSpc>
              <a:spcBef>
                <a:spcPts val="100"/>
              </a:spcBef>
            </a:pPr>
            <a:r>
              <a:rPr lang="en-US" sz="3600" b="1" spc="130" dirty="0">
                <a:solidFill>
                  <a:srgbClr val="0C0C0C"/>
                </a:solidFill>
                <a:latin typeface="Tahoma"/>
                <a:cs typeface="Tahoma"/>
              </a:rPr>
              <a:t>Previous Work</a:t>
            </a:r>
          </a:p>
        </p:txBody>
      </p:sp>
      <p:sp>
        <p:nvSpPr>
          <p:cNvPr id="8" name="object 9">
            <a:extLst>
              <a:ext uri="{FF2B5EF4-FFF2-40B4-BE49-F238E27FC236}">
                <a16:creationId xmlns:a16="http://schemas.microsoft.com/office/drawing/2014/main" id="{F62411AA-99A3-1C4B-D232-9F79AF372D7B}"/>
              </a:ext>
            </a:extLst>
          </p:cNvPr>
          <p:cNvSpPr txBox="1"/>
          <p:nvPr/>
        </p:nvSpPr>
        <p:spPr>
          <a:xfrm>
            <a:off x="5715000" y="2143530"/>
            <a:ext cx="13015594" cy="384721"/>
          </a:xfrm>
          <a:prstGeom prst="rect">
            <a:avLst/>
          </a:prstGeom>
        </p:spPr>
        <p:txBody>
          <a:bodyPr vert="horz" wrap="square" lIns="0" tIns="12700" rIns="0" bIns="0" rtlCol="0">
            <a:spAutoFit/>
          </a:bodyPr>
          <a:lstStyle>
            <a:defPPr>
              <a:defRPr lang="en-US"/>
            </a:defPPr>
            <a:lvl1pPr marL="697865" marR="5080" indent="-685800">
              <a:lnSpc>
                <a:spcPts val="2860"/>
              </a:lnSpc>
              <a:spcBef>
                <a:spcPts val="210"/>
              </a:spcBef>
              <a:buClr>
                <a:srgbClr val="000000"/>
              </a:buClr>
              <a:buFont typeface="Arial MT"/>
              <a:buChar char="•"/>
              <a:tabLst>
                <a:tab pos="697865" algn="l"/>
                <a:tab pos="698500" algn="l"/>
              </a:tabLst>
              <a:defRPr sz="2800" b="0" i="0" spc="-200">
                <a:solidFill>
                  <a:srgbClr val="0C0C0C"/>
                </a:solidFill>
                <a:latin typeface="Tahoma" panose="020B0604030504040204" pitchFamily="34" charset="0"/>
                <a:ea typeface="Tahoma" panose="020B0604030504040204" pitchFamily="34" charset="0"/>
                <a:cs typeface="Tahoma" panose="020B0604030504040204" pitchFamily="34" charset="0"/>
              </a:defRPr>
            </a:lvl1pPr>
          </a:lstStyle>
          <a:p>
            <a:r>
              <a:rPr lang="en-US" dirty="0"/>
              <a:t>Conclusion</a:t>
            </a:r>
          </a:p>
        </p:txBody>
      </p:sp>
      <p:grpSp>
        <p:nvGrpSpPr>
          <p:cNvPr id="9" name="object 13">
            <a:extLst>
              <a:ext uri="{FF2B5EF4-FFF2-40B4-BE49-F238E27FC236}">
                <a16:creationId xmlns:a16="http://schemas.microsoft.com/office/drawing/2014/main" id="{B7F33770-671E-E64C-6E93-CC96C9AB630C}"/>
              </a:ext>
            </a:extLst>
          </p:cNvPr>
          <p:cNvGrpSpPr/>
          <p:nvPr/>
        </p:nvGrpSpPr>
        <p:grpSpPr>
          <a:xfrm>
            <a:off x="894460" y="1850181"/>
            <a:ext cx="904240" cy="799465"/>
            <a:chOff x="1386839" y="7518654"/>
            <a:chExt cx="904240" cy="799465"/>
          </a:xfrm>
        </p:grpSpPr>
        <p:pic>
          <p:nvPicPr>
            <p:cNvPr id="13" name="object 14">
              <a:extLst>
                <a:ext uri="{FF2B5EF4-FFF2-40B4-BE49-F238E27FC236}">
                  <a16:creationId xmlns:a16="http://schemas.microsoft.com/office/drawing/2014/main" id="{8687FAC3-7472-D304-F1E3-441A3BC06B39}"/>
                </a:ext>
              </a:extLst>
            </p:cNvPr>
            <p:cNvPicPr/>
            <p:nvPr/>
          </p:nvPicPr>
          <p:blipFill>
            <a:blip r:embed="rId3" cstate="print"/>
            <a:stretch>
              <a:fillRect/>
            </a:stretch>
          </p:blipFill>
          <p:spPr>
            <a:xfrm>
              <a:off x="1386839" y="7597140"/>
              <a:ext cx="720852" cy="720852"/>
            </a:xfrm>
            <a:prstGeom prst="rect">
              <a:avLst/>
            </a:prstGeom>
          </p:spPr>
        </p:pic>
        <p:pic>
          <p:nvPicPr>
            <p:cNvPr id="15" name="object 15">
              <a:extLst>
                <a:ext uri="{FF2B5EF4-FFF2-40B4-BE49-F238E27FC236}">
                  <a16:creationId xmlns:a16="http://schemas.microsoft.com/office/drawing/2014/main" id="{B0A53EC8-DDC8-0A40-54C3-32A4A4D88569}"/>
                </a:ext>
              </a:extLst>
            </p:cNvPr>
            <p:cNvPicPr/>
            <p:nvPr/>
          </p:nvPicPr>
          <p:blipFill>
            <a:blip r:embed="rId4" cstate="print"/>
            <a:stretch>
              <a:fillRect/>
            </a:stretch>
          </p:blipFill>
          <p:spPr>
            <a:xfrm>
              <a:off x="1474025" y="7518654"/>
              <a:ext cx="817054" cy="647191"/>
            </a:xfrm>
            <a:prstGeom prst="rect">
              <a:avLst/>
            </a:prstGeom>
          </p:spPr>
        </p:pic>
      </p:grpSp>
      <p:graphicFrame>
        <p:nvGraphicFramePr>
          <p:cNvPr id="10" name="Diagram 9">
            <a:extLst>
              <a:ext uri="{FF2B5EF4-FFF2-40B4-BE49-F238E27FC236}">
                <a16:creationId xmlns:a16="http://schemas.microsoft.com/office/drawing/2014/main" id="{5E6BD7DB-680D-CAE1-3C8B-A852796450C5}"/>
              </a:ext>
            </a:extLst>
          </p:cNvPr>
          <p:cNvGraphicFramePr/>
          <p:nvPr>
            <p:extLst>
              <p:ext uri="{D42A27DB-BD31-4B8C-83A1-F6EECF244321}">
                <p14:modId xmlns:p14="http://schemas.microsoft.com/office/powerpoint/2010/main" val="2779822765"/>
              </p:ext>
            </p:extLst>
          </p:nvPr>
        </p:nvGraphicFramePr>
        <p:xfrm>
          <a:off x="229375" y="4241800"/>
          <a:ext cx="4876025" cy="56642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Rectangle 5">
            <a:extLst>
              <a:ext uri="{FF2B5EF4-FFF2-40B4-BE49-F238E27FC236}">
                <a16:creationId xmlns:a16="http://schemas.microsoft.com/office/drawing/2014/main" id="{4176385A-AADB-D2CB-2A95-13E024DB82A0}"/>
              </a:ext>
            </a:extLst>
          </p:cNvPr>
          <p:cNvSpPr/>
          <p:nvPr/>
        </p:nvSpPr>
        <p:spPr>
          <a:xfrm>
            <a:off x="5185828" y="3429000"/>
            <a:ext cx="1371600" cy="609600"/>
          </a:xfrm>
          <a:prstGeom prst="rect">
            <a:avLst/>
          </a:prstGeom>
          <a:solidFill>
            <a:srgbClr val="BBF6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Accuracy</a:t>
            </a:r>
          </a:p>
        </p:txBody>
      </p:sp>
      <p:sp>
        <p:nvSpPr>
          <p:cNvPr id="7" name="Rectangle 6">
            <a:extLst>
              <a:ext uri="{FF2B5EF4-FFF2-40B4-BE49-F238E27FC236}">
                <a16:creationId xmlns:a16="http://schemas.microsoft.com/office/drawing/2014/main" id="{7712DBC7-2004-91CF-97AA-AFD712D5AD9B}"/>
              </a:ext>
            </a:extLst>
          </p:cNvPr>
          <p:cNvSpPr/>
          <p:nvPr/>
        </p:nvSpPr>
        <p:spPr>
          <a:xfrm>
            <a:off x="6669614" y="3429000"/>
            <a:ext cx="2105216" cy="609600"/>
          </a:xfrm>
          <a:prstGeom prst="rect">
            <a:avLst/>
          </a:prstGeom>
          <a:solidFill>
            <a:srgbClr val="BBF6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Inference Time</a:t>
            </a:r>
          </a:p>
        </p:txBody>
      </p:sp>
      <p:sp>
        <p:nvSpPr>
          <p:cNvPr id="11" name="Rectangle 10">
            <a:extLst>
              <a:ext uri="{FF2B5EF4-FFF2-40B4-BE49-F238E27FC236}">
                <a16:creationId xmlns:a16="http://schemas.microsoft.com/office/drawing/2014/main" id="{2681C3DC-5183-19E4-30A7-1E8C4A87FF24}"/>
              </a:ext>
            </a:extLst>
          </p:cNvPr>
          <p:cNvSpPr/>
          <p:nvPr/>
        </p:nvSpPr>
        <p:spPr>
          <a:xfrm>
            <a:off x="8955614" y="3429000"/>
            <a:ext cx="2743200" cy="609600"/>
          </a:xfrm>
          <a:prstGeom prst="rect">
            <a:avLst/>
          </a:prstGeom>
          <a:solidFill>
            <a:srgbClr val="BBF6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Model Complexity</a:t>
            </a:r>
          </a:p>
        </p:txBody>
      </p:sp>
      <p:sp>
        <p:nvSpPr>
          <p:cNvPr id="12" name="Rectangle 11">
            <a:extLst>
              <a:ext uri="{FF2B5EF4-FFF2-40B4-BE49-F238E27FC236}">
                <a16:creationId xmlns:a16="http://schemas.microsoft.com/office/drawing/2014/main" id="{08A05CA1-74D3-7DD6-F7EF-5774D81C0049}"/>
              </a:ext>
            </a:extLst>
          </p:cNvPr>
          <p:cNvSpPr/>
          <p:nvPr/>
        </p:nvSpPr>
        <p:spPr>
          <a:xfrm>
            <a:off x="11879598" y="3429000"/>
            <a:ext cx="2105216" cy="609600"/>
          </a:xfrm>
          <a:prstGeom prst="rect">
            <a:avLst/>
          </a:prstGeom>
          <a:solidFill>
            <a:srgbClr val="BBF6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Localization Accuracy</a:t>
            </a:r>
          </a:p>
        </p:txBody>
      </p:sp>
      <p:sp>
        <p:nvSpPr>
          <p:cNvPr id="14" name="Rectangle 13">
            <a:extLst>
              <a:ext uri="{FF2B5EF4-FFF2-40B4-BE49-F238E27FC236}">
                <a16:creationId xmlns:a16="http://schemas.microsoft.com/office/drawing/2014/main" id="{38F97D7E-BE90-93F5-0979-6FF332CCCA75}"/>
              </a:ext>
            </a:extLst>
          </p:cNvPr>
          <p:cNvSpPr/>
          <p:nvPr/>
        </p:nvSpPr>
        <p:spPr>
          <a:xfrm>
            <a:off x="5250982" y="4559513"/>
            <a:ext cx="1306446" cy="2438400"/>
          </a:xfrm>
          <a:prstGeom prst="rect">
            <a:avLst/>
          </a:prstGeom>
          <a:solidFill>
            <a:srgbClr val="1FE1D7"/>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sz="1800" b="1" dirty="0">
                <a:solidFill>
                  <a:srgbClr val="000000"/>
                </a:solidFill>
                <a:effectLst/>
                <a:latin typeface="Times New Roman" panose="02020603050405020304" pitchFamily="18" charset="0"/>
                <a:ea typeface="Times New Roman" panose="02020603050405020304" pitchFamily="18" charset="0"/>
              </a:rPr>
              <a:t>Higher accuracy, better for complex scenes</a:t>
            </a:r>
            <a:endParaRPr lang="en-US" b="1" dirty="0">
              <a:solidFill>
                <a:schemeClr val="tx1"/>
              </a:solidFill>
            </a:endParaRPr>
          </a:p>
        </p:txBody>
      </p:sp>
      <p:sp>
        <p:nvSpPr>
          <p:cNvPr id="16" name="Rectangle 15">
            <a:extLst>
              <a:ext uri="{FF2B5EF4-FFF2-40B4-BE49-F238E27FC236}">
                <a16:creationId xmlns:a16="http://schemas.microsoft.com/office/drawing/2014/main" id="{AA5F4AC5-022E-18C3-9CAA-077215556BE2}"/>
              </a:ext>
            </a:extLst>
          </p:cNvPr>
          <p:cNvSpPr/>
          <p:nvPr/>
        </p:nvSpPr>
        <p:spPr>
          <a:xfrm>
            <a:off x="5244820" y="7280562"/>
            <a:ext cx="1306446" cy="2286000"/>
          </a:xfrm>
          <a:prstGeom prst="rect">
            <a:avLst/>
          </a:prstGeom>
          <a:solidFill>
            <a:prstClr val="white">
              <a:lumMod val="65000"/>
            </a:prstClr>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dirty="0">
                <a:solidFill>
                  <a:schemeClr val="tx1"/>
                </a:solidFill>
              </a:rPr>
              <a:t>Competitive accuracy, improving with each version</a:t>
            </a:r>
          </a:p>
        </p:txBody>
      </p:sp>
      <p:sp>
        <p:nvSpPr>
          <p:cNvPr id="5" name="Rectangle 4">
            <a:extLst>
              <a:ext uri="{FF2B5EF4-FFF2-40B4-BE49-F238E27FC236}">
                <a16:creationId xmlns:a16="http://schemas.microsoft.com/office/drawing/2014/main" id="{C599EFBF-61BB-693B-7C51-1E1F8B535E60}"/>
              </a:ext>
            </a:extLst>
          </p:cNvPr>
          <p:cNvSpPr/>
          <p:nvPr/>
        </p:nvSpPr>
        <p:spPr>
          <a:xfrm>
            <a:off x="14097000" y="3429000"/>
            <a:ext cx="1676400" cy="609600"/>
          </a:xfrm>
          <a:prstGeom prst="rect">
            <a:avLst/>
          </a:prstGeom>
          <a:solidFill>
            <a:srgbClr val="BBF6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Scalability</a:t>
            </a:r>
          </a:p>
        </p:txBody>
      </p:sp>
      <p:sp>
        <p:nvSpPr>
          <p:cNvPr id="36" name="Rectangle 35">
            <a:extLst>
              <a:ext uri="{FF2B5EF4-FFF2-40B4-BE49-F238E27FC236}">
                <a16:creationId xmlns:a16="http://schemas.microsoft.com/office/drawing/2014/main" id="{1CEDADC0-191B-122B-28E1-8424E6F2DE94}"/>
              </a:ext>
            </a:extLst>
          </p:cNvPr>
          <p:cNvSpPr/>
          <p:nvPr/>
        </p:nvSpPr>
        <p:spPr>
          <a:xfrm>
            <a:off x="15885586" y="3429000"/>
            <a:ext cx="1945214" cy="609600"/>
          </a:xfrm>
          <a:prstGeom prst="rect">
            <a:avLst/>
          </a:prstGeom>
          <a:solidFill>
            <a:srgbClr val="BBF6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Time</a:t>
            </a:r>
          </a:p>
        </p:txBody>
      </p:sp>
      <p:sp>
        <p:nvSpPr>
          <p:cNvPr id="43" name="Rectangle 42">
            <a:extLst>
              <a:ext uri="{FF2B5EF4-FFF2-40B4-BE49-F238E27FC236}">
                <a16:creationId xmlns:a16="http://schemas.microsoft.com/office/drawing/2014/main" id="{4FB64E98-38FE-8FE5-407F-32C96B93A6EA}"/>
              </a:ext>
            </a:extLst>
          </p:cNvPr>
          <p:cNvSpPr/>
          <p:nvPr/>
        </p:nvSpPr>
        <p:spPr>
          <a:xfrm>
            <a:off x="6703010" y="4559513"/>
            <a:ext cx="2071820" cy="2438400"/>
          </a:xfrm>
          <a:prstGeom prst="rect">
            <a:avLst/>
          </a:prstGeom>
          <a:solidFill>
            <a:srgbClr val="1FE1D7"/>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a:solidFill>
                  <a:schemeClr val="tx1"/>
                </a:solidFill>
              </a:rPr>
              <a:t>Slower, not suitable for real-time applications</a:t>
            </a:r>
            <a:endParaRPr lang="en-US" b="1" dirty="0">
              <a:solidFill>
                <a:schemeClr val="tx1"/>
              </a:solidFill>
            </a:endParaRPr>
          </a:p>
        </p:txBody>
      </p:sp>
      <p:sp>
        <p:nvSpPr>
          <p:cNvPr id="44" name="Rectangle 43">
            <a:extLst>
              <a:ext uri="{FF2B5EF4-FFF2-40B4-BE49-F238E27FC236}">
                <a16:creationId xmlns:a16="http://schemas.microsoft.com/office/drawing/2014/main" id="{D732BFD9-762D-0C93-005D-3A0FBD8715C3}"/>
              </a:ext>
            </a:extLst>
          </p:cNvPr>
          <p:cNvSpPr/>
          <p:nvPr/>
        </p:nvSpPr>
        <p:spPr>
          <a:xfrm>
            <a:off x="6696848" y="7280562"/>
            <a:ext cx="2071820" cy="2286000"/>
          </a:xfrm>
          <a:prstGeom prst="rect">
            <a:avLst/>
          </a:prstGeom>
          <a:solidFill>
            <a:prstClr val="white">
              <a:lumMod val="65000"/>
            </a:prstClr>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dirty="0">
                <a:solidFill>
                  <a:schemeClr val="tx1"/>
                </a:solidFill>
              </a:rPr>
              <a:t>Fast, designed for real-time detection</a:t>
            </a:r>
          </a:p>
        </p:txBody>
      </p:sp>
      <p:sp>
        <p:nvSpPr>
          <p:cNvPr id="45" name="Rectangle 44">
            <a:extLst>
              <a:ext uri="{FF2B5EF4-FFF2-40B4-BE49-F238E27FC236}">
                <a16:creationId xmlns:a16="http://schemas.microsoft.com/office/drawing/2014/main" id="{A6F62CC7-2037-2C94-FC5D-887FAFCEBAE4}"/>
              </a:ext>
            </a:extLst>
          </p:cNvPr>
          <p:cNvSpPr/>
          <p:nvPr/>
        </p:nvSpPr>
        <p:spPr>
          <a:xfrm>
            <a:off x="8955614" y="4559513"/>
            <a:ext cx="2737038" cy="2438400"/>
          </a:xfrm>
          <a:prstGeom prst="rect">
            <a:avLst/>
          </a:prstGeom>
          <a:solidFill>
            <a:srgbClr val="1FE1D7"/>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a:solidFill>
                  <a:schemeClr val="tx1"/>
                </a:solidFill>
              </a:rPr>
              <a:t>High complexity, requires more resources</a:t>
            </a:r>
            <a:endParaRPr lang="en-US" b="1" dirty="0">
              <a:solidFill>
                <a:schemeClr val="tx1"/>
              </a:solidFill>
            </a:endParaRPr>
          </a:p>
        </p:txBody>
      </p:sp>
      <p:sp>
        <p:nvSpPr>
          <p:cNvPr id="46" name="Rectangle 45">
            <a:extLst>
              <a:ext uri="{FF2B5EF4-FFF2-40B4-BE49-F238E27FC236}">
                <a16:creationId xmlns:a16="http://schemas.microsoft.com/office/drawing/2014/main" id="{1D5C3568-0788-0A88-1622-2C0277038CD9}"/>
              </a:ext>
            </a:extLst>
          </p:cNvPr>
          <p:cNvSpPr/>
          <p:nvPr/>
        </p:nvSpPr>
        <p:spPr>
          <a:xfrm>
            <a:off x="8949452" y="7280562"/>
            <a:ext cx="2743200" cy="2286000"/>
          </a:xfrm>
          <a:prstGeom prst="rect">
            <a:avLst/>
          </a:prstGeom>
          <a:solidFill>
            <a:prstClr val="white">
              <a:lumMod val="65000"/>
            </a:prstClr>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dirty="0">
                <a:solidFill>
                  <a:schemeClr val="tx1"/>
                </a:solidFill>
              </a:rPr>
              <a:t>Lower complexity, more efficient</a:t>
            </a:r>
          </a:p>
        </p:txBody>
      </p:sp>
      <p:sp>
        <p:nvSpPr>
          <p:cNvPr id="47" name="Rectangle 46">
            <a:extLst>
              <a:ext uri="{FF2B5EF4-FFF2-40B4-BE49-F238E27FC236}">
                <a16:creationId xmlns:a16="http://schemas.microsoft.com/office/drawing/2014/main" id="{2E22A3CD-B473-65A0-2F15-B132B9D7F2B0}"/>
              </a:ext>
            </a:extLst>
          </p:cNvPr>
          <p:cNvSpPr/>
          <p:nvPr/>
        </p:nvSpPr>
        <p:spPr>
          <a:xfrm>
            <a:off x="11884232" y="4559513"/>
            <a:ext cx="2100581" cy="2438400"/>
          </a:xfrm>
          <a:prstGeom prst="rect">
            <a:avLst/>
          </a:prstGeom>
          <a:solidFill>
            <a:srgbClr val="1FE1D7"/>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a:solidFill>
                  <a:schemeClr val="tx1"/>
                </a:solidFill>
              </a:rPr>
              <a:t>Very accurate in localizing objects</a:t>
            </a:r>
            <a:endParaRPr lang="en-US" b="1" dirty="0">
              <a:solidFill>
                <a:schemeClr val="tx1"/>
              </a:solidFill>
            </a:endParaRPr>
          </a:p>
        </p:txBody>
      </p:sp>
      <p:sp>
        <p:nvSpPr>
          <p:cNvPr id="48" name="Rectangle 47">
            <a:extLst>
              <a:ext uri="{FF2B5EF4-FFF2-40B4-BE49-F238E27FC236}">
                <a16:creationId xmlns:a16="http://schemas.microsoft.com/office/drawing/2014/main" id="{CAAA8070-F5D4-47B2-A946-CE96406E5979}"/>
              </a:ext>
            </a:extLst>
          </p:cNvPr>
          <p:cNvSpPr/>
          <p:nvPr/>
        </p:nvSpPr>
        <p:spPr>
          <a:xfrm>
            <a:off x="11878071" y="7280562"/>
            <a:ext cx="2100580" cy="2286000"/>
          </a:xfrm>
          <a:prstGeom prst="rect">
            <a:avLst/>
          </a:prstGeom>
          <a:solidFill>
            <a:prstClr val="white">
              <a:lumMod val="65000"/>
            </a:prstClr>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dirty="0">
                <a:solidFill>
                  <a:schemeClr val="tx1"/>
                </a:solidFill>
              </a:rPr>
              <a:t>Improved localization, but still behind CNN-based models</a:t>
            </a:r>
          </a:p>
        </p:txBody>
      </p:sp>
      <p:sp>
        <p:nvSpPr>
          <p:cNvPr id="49" name="Rectangle 48">
            <a:extLst>
              <a:ext uri="{FF2B5EF4-FFF2-40B4-BE49-F238E27FC236}">
                <a16:creationId xmlns:a16="http://schemas.microsoft.com/office/drawing/2014/main" id="{15AAD350-39F9-FF02-78A7-236C17155A89}"/>
              </a:ext>
            </a:extLst>
          </p:cNvPr>
          <p:cNvSpPr/>
          <p:nvPr/>
        </p:nvSpPr>
        <p:spPr>
          <a:xfrm>
            <a:off x="14097000" y="4559513"/>
            <a:ext cx="1676400" cy="2438400"/>
          </a:xfrm>
          <a:prstGeom prst="rect">
            <a:avLst/>
          </a:prstGeom>
          <a:solidFill>
            <a:srgbClr val="1FE1D7"/>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a:solidFill>
                  <a:schemeClr val="tx1"/>
                </a:solidFill>
              </a:rPr>
              <a:t>Less scalable without significant changes</a:t>
            </a:r>
            <a:endParaRPr lang="en-US" b="1" dirty="0">
              <a:solidFill>
                <a:schemeClr val="tx1"/>
              </a:solidFill>
            </a:endParaRPr>
          </a:p>
        </p:txBody>
      </p:sp>
      <p:sp>
        <p:nvSpPr>
          <p:cNvPr id="50" name="Rectangle 49">
            <a:extLst>
              <a:ext uri="{FF2B5EF4-FFF2-40B4-BE49-F238E27FC236}">
                <a16:creationId xmlns:a16="http://schemas.microsoft.com/office/drawing/2014/main" id="{C28E002E-20F3-BA1D-3599-36827B02C981}"/>
              </a:ext>
            </a:extLst>
          </p:cNvPr>
          <p:cNvSpPr/>
          <p:nvPr/>
        </p:nvSpPr>
        <p:spPr>
          <a:xfrm>
            <a:off x="14090838" y="7280562"/>
            <a:ext cx="1676400" cy="2286000"/>
          </a:xfrm>
          <a:prstGeom prst="rect">
            <a:avLst/>
          </a:prstGeom>
          <a:solidFill>
            <a:prstClr val="white">
              <a:lumMod val="65000"/>
            </a:prstClr>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dirty="0">
                <a:solidFill>
                  <a:schemeClr val="tx1"/>
                </a:solidFill>
              </a:rPr>
              <a:t>Highly scalable with minor modifications</a:t>
            </a:r>
          </a:p>
        </p:txBody>
      </p:sp>
      <p:sp>
        <p:nvSpPr>
          <p:cNvPr id="51" name="Rectangle 50">
            <a:extLst>
              <a:ext uri="{FF2B5EF4-FFF2-40B4-BE49-F238E27FC236}">
                <a16:creationId xmlns:a16="http://schemas.microsoft.com/office/drawing/2014/main" id="{46DCF4B1-F65B-C41B-7CA6-D44F52CD724D}"/>
              </a:ext>
            </a:extLst>
          </p:cNvPr>
          <p:cNvSpPr/>
          <p:nvPr/>
        </p:nvSpPr>
        <p:spPr>
          <a:xfrm>
            <a:off x="15896632" y="4559513"/>
            <a:ext cx="1945214" cy="2438400"/>
          </a:xfrm>
          <a:prstGeom prst="rect">
            <a:avLst/>
          </a:prstGeom>
          <a:solidFill>
            <a:srgbClr val="1FE1D7"/>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a:solidFill>
                  <a:schemeClr val="tx1"/>
                </a:solidFill>
              </a:rPr>
              <a:t>Longer training times</a:t>
            </a:r>
            <a:endParaRPr lang="en-US" b="1" dirty="0">
              <a:solidFill>
                <a:schemeClr val="tx1"/>
              </a:solidFill>
            </a:endParaRPr>
          </a:p>
        </p:txBody>
      </p:sp>
      <p:sp>
        <p:nvSpPr>
          <p:cNvPr id="52" name="Rectangle 51">
            <a:extLst>
              <a:ext uri="{FF2B5EF4-FFF2-40B4-BE49-F238E27FC236}">
                <a16:creationId xmlns:a16="http://schemas.microsoft.com/office/drawing/2014/main" id="{C69D2BB5-F306-B170-DFE1-27FAD0672466}"/>
              </a:ext>
            </a:extLst>
          </p:cNvPr>
          <p:cNvSpPr/>
          <p:nvPr/>
        </p:nvSpPr>
        <p:spPr>
          <a:xfrm>
            <a:off x="15890470" y="7280562"/>
            <a:ext cx="1951376" cy="2286000"/>
          </a:xfrm>
          <a:prstGeom prst="rect">
            <a:avLst/>
          </a:prstGeom>
          <a:solidFill>
            <a:prstClr val="white">
              <a:lumMod val="65000"/>
            </a:prstClr>
          </a:solidFill>
          <a:ln w="25400" cap="flat" cmpd="sng" algn="ctr">
            <a:solidFill>
              <a:prstClr val="black"/>
            </a:solidFill>
            <a:prstDash val="solid"/>
          </a:ln>
          <a:effectLst/>
        </p:spPr>
        <p:txBody>
          <a:bodyPr spcFirstLastPara="0" vert="horz" wrap="square" lIns="17780" tIns="17780" rIns="17780" bIns="17780" numCol="1" spcCol="1270" anchor="ctr" anchorCtr="0">
            <a:noAutofit/>
          </a:bodyPr>
          <a:lstStyle/>
          <a:p>
            <a:r>
              <a:rPr lang="en-US" b="1" dirty="0">
                <a:solidFill>
                  <a:schemeClr val="tx1"/>
                </a:solidFill>
              </a:rPr>
              <a:t>Relatively efficient training</a:t>
            </a:r>
          </a:p>
        </p:txBody>
      </p:sp>
      <p:pic>
        <p:nvPicPr>
          <p:cNvPr id="54" name="Graphic 53" descr="Ribbon">
            <a:extLst>
              <a:ext uri="{FF2B5EF4-FFF2-40B4-BE49-F238E27FC236}">
                <a16:creationId xmlns:a16="http://schemas.microsoft.com/office/drawing/2014/main" id="{3310FA48-8DD8-2C61-C339-ED5D93C2F6F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01285" y="9193045"/>
            <a:ext cx="914400" cy="914400"/>
          </a:xfrm>
          <a:prstGeom prst="rect">
            <a:avLst/>
          </a:prstGeom>
        </p:spPr>
      </p:pic>
    </p:spTree>
    <p:extLst>
      <p:ext uri="{BB962C8B-B14F-4D97-AF65-F5344CB8AC3E}">
        <p14:creationId xmlns:p14="http://schemas.microsoft.com/office/powerpoint/2010/main" val="4030872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971920" y="537131"/>
            <a:ext cx="6087999" cy="751488"/>
          </a:xfrm>
          <a:prstGeom prst="rect">
            <a:avLst/>
          </a:prstGeom>
        </p:spPr>
        <p:txBody>
          <a:bodyPr vert="horz" wrap="square" lIns="0" tIns="12700" rIns="0" bIns="0" rtlCol="0">
            <a:spAutoFit/>
          </a:bodyPr>
          <a:lstStyle/>
          <a:p>
            <a:pPr marL="12700" algn="ctr">
              <a:lnSpc>
                <a:spcPct val="100000"/>
              </a:lnSpc>
              <a:spcBef>
                <a:spcPts val="100"/>
              </a:spcBef>
            </a:pPr>
            <a:r>
              <a:rPr lang="en-US" b="1" dirty="0">
                <a:latin typeface="Tahoma" panose="020B0604030504040204" pitchFamily="34" charset="0"/>
                <a:ea typeface="Tahoma" panose="020B0604030504040204" pitchFamily="34" charset="0"/>
                <a:cs typeface="Tahoma" panose="020B0604030504040204" pitchFamily="34" charset="0"/>
              </a:rPr>
              <a:t>Agenda</a:t>
            </a:r>
            <a:endParaRPr b="1" dirty="0">
              <a:latin typeface="Tahoma" panose="020B0604030504040204" pitchFamily="34" charset="0"/>
              <a:ea typeface="Tahoma" panose="020B0604030504040204" pitchFamily="34" charset="0"/>
              <a:cs typeface="Tahoma" panose="020B0604030504040204" pitchFamily="34" charset="0"/>
            </a:endParaRPr>
          </a:p>
        </p:txBody>
      </p:sp>
      <p:pic>
        <p:nvPicPr>
          <p:cNvPr id="4" name="object 4"/>
          <p:cNvPicPr/>
          <p:nvPr/>
        </p:nvPicPr>
        <p:blipFill>
          <a:blip r:embed="rId2" cstate="print"/>
          <a:stretch>
            <a:fillRect/>
          </a:stretch>
        </p:blipFill>
        <p:spPr>
          <a:xfrm>
            <a:off x="323088" y="1360932"/>
            <a:ext cx="17641824" cy="68579"/>
          </a:xfrm>
          <a:prstGeom prst="rect">
            <a:avLst/>
          </a:prstGeom>
        </p:spPr>
      </p:pic>
      <p:grpSp>
        <p:nvGrpSpPr>
          <p:cNvPr id="97" name="Group 96">
            <a:extLst>
              <a:ext uri="{FF2B5EF4-FFF2-40B4-BE49-F238E27FC236}">
                <a16:creationId xmlns:a16="http://schemas.microsoft.com/office/drawing/2014/main" id="{7FA9258E-6C6E-763C-B9D1-20E0B196CF0B}"/>
              </a:ext>
            </a:extLst>
          </p:cNvPr>
          <p:cNvGrpSpPr/>
          <p:nvPr/>
        </p:nvGrpSpPr>
        <p:grpSpPr>
          <a:xfrm>
            <a:off x="2903117" y="2148474"/>
            <a:ext cx="3088099" cy="1508105"/>
            <a:chOff x="4464909" y="5227780"/>
            <a:chExt cx="3991529" cy="1508105"/>
          </a:xfrm>
        </p:grpSpPr>
        <p:sp>
          <p:nvSpPr>
            <p:cNvPr id="104" name="CuadroTexto 395">
              <a:extLst>
                <a:ext uri="{FF2B5EF4-FFF2-40B4-BE49-F238E27FC236}">
                  <a16:creationId xmlns:a16="http://schemas.microsoft.com/office/drawing/2014/main" id="{FCDC4D1D-4C9B-9820-364C-5A58F296C57A}"/>
                </a:ext>
              </a:extLst>
            </p:cNvPr>
            <p:cNvSpPr txBox="1"/>
            <p:nvPr/>
          </p:nvSpPr>
          <p:spPr>
            <a:xfrm>
              <a:off x="4464909" y="5227780"/>
              <a:ext cx="3589307"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Introduction</a:t>
              </a:r>
            </a:p>
          </p:txBody>
        </p:sp>
        <p:sp>
          <p:nvSpPr>
            <p:cNvPr id="105" name="Rectangle 56">
              <a:extLst>
                <a:ext uri="{FF2B5EF4-FFF2-40B4-BE49-F238E27FC236}">
                  <a16:creationId xmlns:a16="http://schemas.microsoft.com/office/drawing/2014/main" id="{3889B7B5-5501-E85F-F845-F401224E369C}"/>
                </a:ext>
              </a:extLst>
            </p:cNvPr>
            <p:cNvSpPr/>
            <p:nvPr/>
          </p:nvSpPr>
          <p:spPr>
            <a:xfrm>
              <a:off x="4464910" y="5812555"/>
              <a:ext cx="3991528"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PPE importance, challenges, Technologies in Object detection</a:t>
              </a:r>
            </a:p>
          </p:txBody>
        </p:sp>
      </p:grpSp>
      <p:grpSp>
        <p:nvGrpSpPr>
          <p:cNvPr id="98" name="Group 97">
            <a:extLst>
              <a:ext uri="{FF2B5EF4-FFF2-40B4-BE49-F238E27FC236}">
                <a16:creationId xmlns:a16="http://schemas.microsoft.com/office/drawing/2014/main" id="{747973E2-2EE8-3494-C157-00B5AAA99E64}"/>
              </a:ext>
            </a:extLst>
          </p:cNvPr>
          <p:cNvGrpSpPr/>
          <p:nvPr/>
        </p:nvGrpSpPr>
        <p:grpSpPr>
          <a:xfrm>
            <a:off x="2903117" y="4962728"/>
            <a:ext cx="4045232" cy="1544563"/>
            <a:chOff x="4464909" y="5227780"/>
            <a:chExt cx="5228673" cy="997813"/>
          </a:xfrm>
        </p:grpSpPr>
        <p:sp>
          <p:nvSpPr>
            <p:cNvPr id="102" name="CuadroTexto 395">
              <a:extLst>
                <a:ext uri="{FF2B5EF4-FFF2-40B4-BE49-F238E27FC236}">
                  <a16:creationId xmlns:a16="http://schemas.microsoft.com/office/drawing/2014/main" id="{48E6C8EF-57D7-44A3-42B8-7ED51866F990}"/>
                </a:ext>
              </a:extLst>
            </p:cNvPr>
            <p:cNvSpPr txBox="1"/>
            <p:nvPr/>
          </p:nvSpPr>
          <p:spPr>
            <a:xfrm>
              <a:off x="4464909" y="5227780"/>
              <a:ext cx="5228673" cy="377774"/>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Problem Definition</a:t>
              </a:r>
            </a:p>
          </p:txBody>
        </p:sp>
        <p:sp>
          <p:nvSpPr>
            <p:cNvPr id="103" name="Rectangle 56">
              <a:extLst>
                <a:ext uri="{FF2B5EF4-FFF2-40B4-BE49-F238E27FC236}">
                  <a16:creationId xmlns:a16="http://schemas.microsoft.com/office/drawing/2014/main" id="{FAEC1B36-D65C-0690-D9D8-11F3478C1436}"/>
                </a:ext>
              </a:extLst>
            </p:cNvPr>
            <p:cNvSpPr/>
            <p:nvPr/>
          </p:nvSpPr>
          <p:spPr>
            <a:xfrm>
              <a:off x="4482507" y="5629107"/>
              <a:ext cx="3991527" cy="596486"/>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Address current problem, and motivation to solve those limitations using AI.</a:t>
              </a:r>
            </a:p>
          </p:txBody>
        </p:sp>
      </p:grpSp>
      <p:grpSp>
        <p:nvGrpSpPr>
          <p:cNvPr id="99" name="Group 98">
            <a:extLst>
              <a:ext uri="{FF2B5EF4-FFF2-40B4-BE49-F238E27FC236}">
                <a16:creationId xmlns:a16="http://schemas.microsoft.com/office/drawing/2014/main" id="{00A249E3-45B4-8D19-2D26-8271E48A2942}"/>
              </a:ext>
            </a:extLst>
          </p:cNvPr>
          <p:cNvGrpSpPr/>
          <p:nvPr/>
        </p:nvGrpSpPr>
        <p:grpSpPr>
          <a:xfrm>
            <a:off x="2903117" y="7725981"/>
            <a:ext cx="3232900" cy="1508105"/>
            <a:chOff x="4464909" y="5227780"/>
            <a:chExt cx="4178692" cy="1508105"/>
          </a:xfrm>
        </p:grpSpPr>
        <p:sp>
          <p:nvSpPr>
            <p:cNvPr id="100" name="CuadroTexto 395">
              <a:extLst>
                <a:ext uri="{FF2B5EF4-FFF2-40B4-BE49-F238E27FC236}">
                  <a16:creationId xmlns:a16="http://schemas.microsoft.com/office/drawing/2014/main" id="{93C5BF7A-2900-CA50-F353-0263AA1C9961}"/>
                </a:ext>
              </a:extLst>
            </p:cNvPr>
            <p:cNvSpPr txBox="1"/>
            <p:nvPr/>
          </p:nvSpPr>
          <p:spPr>
            <a:xfrm>
              <a:off x="4464909" y="5227780"/>
              <a:ext cx="4178692" cy="1077218"/>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Previous Work</a:t>
              </a:r>
            </a:p>
            <a:p>
              <a:endParaRPr lang="en-US" sz="3200" b="1" dirty="0">
                <a:latin typeface="Tahoma" panose="020B0604030504040204" pitchFamily="34" charset="0"/>
                <a:ea typeface="Tahoma" panose="020B0604030504040204" pitchFamily="34" charset="0"/>
                <a:cs typeface="Tahoma" panose="020B0604030504040204" pitchFamily="34" charset="0"/>
              </a:endParaRPr>
            </a:p>
          </p:txBody>
        </p:sp>
        <p:sp>
          <p:nvSpPr>
            <p:cNvPr id="101" name="Rectangle 56">
              <a:extLst>
                <a:ext uri="{FF2B5EF4-FFF2-40B4-BE49-F238E27FC236}">
                  <a16:creationId xmlns:a16="http://schemas.microsoft.com/office/drawing/2014/main" id="{2387AECA-A247-342E-A1C4-B2311BBFD256}"/>
                </a:ext>
              </a:extLst>
            </p:cNvPr>
            <p:cNvSpPr/>
            <p:nvPr/>
          </p:nvSpPr>
          <p:spPr>
            <a:xfrm>
              <a:off x="4464910" y="5812555"/>
              <a:ext cx="3991528"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List previous techniques and advances ones, and provide high level comparison.</a:t>
              </a:r>
            </a:p>
          </p:txBody>
        </p:sp>
      </p:grpSp>
      <p:grpSp>
        <p:nvGrpSpPr>
          <p:cNvPr id="67" name="Group 66">
            <a:extLst>
              <a:ext uri="{FF2B5EF4-FFF2-40B4-BE49-F238E27FC236}">
                <a16:creationId xmlns:a16="http://schemas.microsoft.com/office/drawing/2014/main" id="{47B43F01-F212-424E-1A38-6B8E5DB422C2}"/>
              </a:ext>
            </a:extLst>
          </p:cNvPr>
          <p:cNvGrpSpPr/>
          <p:nvPr/>
        </p:nvGrpSpPr>
        <p:grpSpPr>
          <a:xfrm>
            <a:off x="8444713" y="2148474"/>
            <a:ext cx="3088099" cy="2339101"/>
            <a:chOff x="4464909" y="5227780"/>
            <a:chExt cx="3991529" cy="2339101"/>
          </a:xfrm>
        </p:grpSpPr>
        <p:sp>
          <p:nvSpPr>
            <p:cNvPr id="74" name="CuadroTexto 395">
              <a:extLst>
                <a:ext uri="{FF2B5EF4-FFF2-40B4-BE49-F238E27FC236}">
                  <a16:creationId xmlns:a16="http://schemas.microsoft.com/office/drawing/2014/main" id="{6EAB09D4-983D-E32C-F38B-6A5A782B4581}"/>
                </a:ext>
              </a:extLst>
            </p:cNvPr>
            <p:cNvSpPr txBox="1"/>
            <p:nvPr/>
          </p:nvSpPr>
          <p:spPr>
            <a:xfrm>
              <a:off x="4464909" y="5227780"/>
              <a:ext cx="3589307"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Objective</a:t>
              </a:r>
            </a:p>
          </p:txBody>
        </p:sp>
        <p:sp>
          <p:nvSpPr>
            <p:cNvPr id="75" name="Rectangle 56">
              <a:extLst>
                <a:ext uri="{FF2B5EF4-FFF2-40B4-BE49-F238E27FC236}">
                  <a16:creationId xmlns:a16="http://schemas.microsoft.com/office/drawing/2014/main" id="{609651DA-832C-80C7-1006-FFE8FD033010}"/>
                </a:ext>
              </a:extLst>
            </p:cNvPr>
            <p:cNvSpPr/>
            <p:nvPr/>
          </p:nvSpPr>
          <p:spPr>
            <a:xfrm>
              <a:off x="4464910" y="5812555"/>
              <a:ext cx="3991528" cy="1754326"/>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Create a model that caters to the requirements, for detecting PPE in AI systems and offer an explanation of performance indicators (KPIs) metrics. </a:t>
              </a:r>
            </a:p>
          </p:txBody>
        </p:sp>
      </p:grpSp>
      <p:grpSp>
        <p:nvGrpSpPr>
          <p:cNvPr id="68" name="Group 67">
            <a:extLst>
              <a:ext uri="{FF2B5EF4-FFF2-40B4-BE49-F238E27FC236}">
                <a16:creationId xmlns:a16="http://schemas.microsoft.com/office/drawing/2014/main" id="{54320E92-74AA-71EC-A6FE-AE8604C1F6DF}"/>
              </a:ext>
            </a:extLst>
          </p:cNvPr>
          <p:cNvGrpSpPr/>
          <p:nvPr/>
        </p:nvGrpSpPr>
        <p:grpSpPr>
          <a:xfrm>
            <a:off x="8444713" y="4962731"/>
            <a:ext cx="3088099" cy="1508105"/>
            <a:chOff x="4464909" y="5227780"/>
            <a:chExt cx="3991529" cy="1508105"/>
          </a:xfrm>
        </p:grpSpPr>
        <p:sp>
          <p:nvSpPr>
            <p:cNvPr id="72" name="CuadroTexto 395">
              <a:extLst>
                <a:ext uri="{FF2B5EF4-FFF2-40B4-BE49-F238E27FC236}">
                  <a16:creationId xmlns:a16="http://schemas.microsoft.com/office/drawing/2014/main" id="{205346F6-D60B-9C38-0A1C-A4AEB2561F2D}"/>
                </a:ext>
              </a:extLst>
            </p:cNvPr>
            <p:cNvSpPr txBox="1"/>
            <p:nvPr/>
          </p:nvSpPr>
          <p:spPr>
            <a:xfrm>
              <a:off x="4464909" y="5227780"/>
              <a:ext cx="3902096"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Methodology</a:t>
              </a:r>
            </a:p>
          </p:txBody>
        </p:sp>
        <p:sp>
          <p:nvSpPr>
            <p:cNvPr id="73" name="Rectangle 56">
              <a:extLst>
                <a:ext uri="{FF2B5EF4-FFF2-40B4-BE49-F238E27FC236}">
                  <a16:creationId xmlns:a16="http://schemas.microsoft.com/office/drawing/2014/main" id="{2D69DEF2-54EC-45E0-C4DD-1654FEB92FDF}"/>
                </a:ext>
              </a:extLst>
            </p:cNvPr>
            <p:cNvSpPr/>
            <p:nvPr/>
          </p:nvSpPr>
          <p:spPr>
            <a:xfrm>
              <a:off x="4464910" y="5812555"/>
              <a:ext cx="3991528"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Describe the dataset, and Model Implementation and Evaluation</a:t>
              </a:r>
            </a:p>
          </p:txBody>
        </p:sp>
      </p:grpSp>
      <p:grpSp>
        <p:nvGrpSpPr>
          <p:cNvPr id="69" name="Group 68">
            <a:extLst>
              <a:ext uri="{FF2B5EF4-FFF2-40B4-BE49-F238E27FC236}">
                <a16:creationId xmlns:a16="http://schemas.microsoft.com/office/drawing/2014/main" id="{F4CD4D99-B9D3-CE01-4BF3-E1D5AC6D2CB8}"/>
              </a:ext>
            </a:extLst>
          </p:cNvPr>
          <p:cNvGrpSpPr/>
          <p:nvPr/>
        </p:nvGrpSpPr>
        <p:grpSpPr>
          <a:xfrm>
            <a:off x="8444713" y="7725981"/>
            <a:ext cx="3730792" cy="2201255"/>
            <a:chOff x="4464909" y="5227780"/>
            <a:chExt cx="4822243" cy="1534338"/>
          </a:xfrm>
        </p:grpSpPr>
        <p:sp>
          <p:nvSpPr>
            <p:cNvPr id="70" name="CuadroTexto 395">
              <a:extLst>
                <a:ext uri="{FF2B5EF4-FFF2-40B4-BE49-F238E27FC236}">
                  <a16:creationId xmlns:a16="http://schemas.microsoft.com/office/drawing/2014/main" id="{9EF141D4-0C50-D749-208B-DD2BF7C5AA45}"/>
                </a:ext>
              </a:extLst>
            </p:cNvPr>
            <p:cNvSpPr txBox="1"/>
            <p:nvPr/>
          </p:nvSpPr>
          <p:spPr>
            <a:xfrm>
              <a:off x="4464909" y="5227780"/>
              <a:ext cx="4822243" cy="750852"/>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Results and Discussion</a:t>
              </a:r>
            </a:p>
          </p:txBody>
        </p:sp>
        <p:sp>
          <p:nvSpPr>
            <p:cNvPr id="71" name="Rectangle 56">
              <a:extLst>
                <a:ext uri="{FF2B5EF4-FFF2-40B4-BE49-F238E27FC236}">
                  <a16:creationId xmlns:a16="http://schemas.microsoft.com/office/drawing/2014/main" id="{FEEF18BB-9463-01A9-3257-8B51E0A42056}"/>
                </a:ext>
              </a:extLst>
            </p:cNvPr>
            <p:cNvSpPr/>
            <p:nvPr/>
          </p:nvSpPr>
          <p:spPr>
            <a:xfrm>
              <a:off x="4486091" y="5925454"/>
              <a:ext cx="3991528" cy="836664"/>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Present Performance KPIs, showing Visual examples &amp; Model performance main KPIs</a:t>
              </a:r>
            </a:p>
          </p:txBody>
        </p:sp>
      </p:grpSp>
      <p:grpSp>
        <p:nvGrpSpPr>
          <p:cNvPr id="37" name="Group 36">
            <a:extLst>
              <a:ext uri="{FF2B5EF4-FFF2-40B4-BE49-F238E27FC236}">
                <a16:creationId xmlns:a16="http://schemas.microsoft.com/office/drawing/2014/main" id="{D0442EF2-6423-98E7-477B-FE97B7435476}"/>
              </a:ext>
            </a:extLst>
          </p:cNvPr>
          <p:cNvGrpSpPr/>
          <p:nvPr/>
        </p:nvGrpSpPr>
        <p:grpSpPr>
          <a:xfrm>
            <a:off x="13888682" y="2148477"/>
            <a:ext cx="3355317" cy="1541478"/>
            <a:chOff x="4464909" y="5227780"/>
            <a:chExt cx="4336922" cy="1007005"/>
          </a:xfrm>
        </p:grpSpPr>
        <p:sp>
          <p:nvSpPr>
            <p:cNvPr id="44" name="CuadroTexto 395">
              <a:extLst>
                <a:ext uri="{FF2B5EF4-FFF2-40B4-BE49-F238E27FC236}">
                  <a16:creationId xmlns:a16="http://schemas.microsoft.com/office/drawing/2014/main" id="{E49A0F77-DAEA-9F2B-7693-57289DC52EB7}"/>
                </a:ext>
              </a:extLst>
            </p:cNvPr>
            <p:cNvSpPr txBox="1"/>
            <p:nvPr/>
          </p:nvSpPr>
          <p:spPr>
            <a:xfrm>
              <a:off x="4464909" y="5227780"/>
              <a:ext cx="4336922" cy="703717"/>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Conclusion and Future Work</a:t>
              </a:r>
            </a:p>
          </p:txBody>
        </p:sp>
        <p:sp>
          <p:nvSpPr>
            <p:cNvPr id="45" name="Rectangle 56">
              <a:extLst>
                <a:ext uri="{FF2B5EF4-FFF2-40B4-BE49-F238E27FC236}">
                  <a16:creationId xmlns:a16="http://schemas.microsoft.com/office/drawing/2014/main" id="{8323DF60-0F44-BB19-D628-E976C376BBC1}"/>
                </a:ext>
              </a:extLst>
            </p:cNvPr>
            <p:cNvSpPr/>
            <p:nvPr/>
          </p:nvSpPr>
          <p:spPr>
            <a:xfrm>
              <a:off x="4464910" y="5812555"/>
              <a:ext cx="3991528" cy="4222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Effectiveness of the Model, &amp; Future work.</a:t>
              </a:r>
            </a:p>
          </p:txBody>
        </p:sp>
      </p:grpSp>
      <p:grpSp>
        <p:nvGrpSpPr>
          <p:cNvPr id="38" name="Group 37">
            <a:extLst>
              <a:ext uri="{FF2B5EF4-FFF2-40B4-BE49-F238E27FC236}">
                <a16:creationId xmlns:a16="http://schemas.microsoft.com/office/drawing/2014/main" id="{CE43FC7C-5DF5-BAEC-F11B-626B3CF2A3F0}"/>
              </a:ext>
            </a:extLst>
          </p:cNvPr>
          <p:cNvGrpSpPr/>
          <p:nvPr/>
        </p:nvGrpSpPr>
        <p:grpSpPr>
          <a:xfrm>
            <a:off x="13888682" y="4962731"/>
            <a:ext cx="3088099" cy="954107"/>
            <a:chOff x="4464909" y="5227780"/>
            <a:chExt cx="3991529" cy="954107"/>
          </a:xfrm>
        </p:grpSpPr>
        <p:sp>
          <p:nvSpPr>
            <p:cNvPr id="42" name="CuadroTexto 395">
              <a:extLst>
                <a:ext uri="{FF2B5EF4-FFF2-40B4-BE49-F238E27FC236}">
                  <a16:creationId xmlns:a16="http://schemas.microsoft.com/office/drawing/2014/main" id="{F69FC14F-295B-FAF4-7FEB-709A66537818}"/>
                </a:ext>
              </a:extLst>
            </p:cNvPr>
            <p:cNvSpPr txBox="1"/>
            <p:nvPr/>
          </p:nvSpPr>
          <p:spPr>
            <a:xfrm>
              <a:off x="4464909" y="5227780"/>
              <a:ext cx="3589307"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Questions</a:t>
              </a:r>
            </a:p>
          </p:txBody>
        </p:sp>
        <p:sp>
          <p:nvSpPr>
            <p:cNvPr id="43" name="Rectangle 56">
              <a:extLst>
                <a:ext uri="{FF2B5EF4-FFF2-40B4-BE49-F238E27FC236}">
                  <a16:creationId xmlns:a16="http://schemas.microsoft.com/office/drawing/2014/main" id="{19CFE611-A026-8121-827F-7BE79ECA3BA7}"/>
                </a:ext>
              </a:extLst>
            </p:cNvPr>
            <p:cNvSpPr/>
            <p:nvPr/>
          </p:nvSpPr>
          <p:spPr>
            <a:xfrm>
              <a:off x="4464910" y="5812555"/>
              <a:ext cx="3991528" cy="369332"/>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Q&amp;A Opened space</a:t>
              </a:r>
            </a:p>
          </p:txBody>
        </p:sp>
      </p:grpSp>
      <p:grpSp>
        <p:nvGrpSpPr>
          <p:cNvPr id="107" name="Group 106">
            <a:extLst>
              <a:ext uri="{FF2B5EF4-FFF2-40B4-BE49-F238E27FC236}">
                <a16:creationId xmlns:a16="http://schemas.microsoft.com/office/drawing/2014/main" id="{99A7C10B-7369-C332-4C7B-ABCD03D1BEF6}"/>
              </a:ext>
            </a:extLst>
          </p:cNvPr>
          <p:cNvGrpSpPr/>
          <p:nvPr/>
        </p:nvGrpSpPr>
        <p:grpSpPr>
          <a:xfrm>
            <a:off x="938838" y="1968209"/>
            <a:ext cx="1632555" cy="1980852"/>
            <a:chOff x="1028702" y="1800762"/>
            <a:chExt cx="1632555" cy="1980852"/>
          </a:xfrm>
        </p:grpSpPr>
        <p:sp>
          <p:nvSpPr>
            <p:cNvPr id="108" name="Freeform 3">
              <a:extLst>
                <a:ext uri="{FF2B5EF4-FFF2-40B4-BE49-F238E27FC236}">
                  <a16:creationId xmlns:a16="http://schemas.microsoft.com/office/drawing/2014/main" id="{9A1983D8-3493-0E68-DE16-A013D1F59AEE}"/>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09" name="Freeform 4">
              <a:extLst>
                <a:ext uri="{FF2B5EF4-FFF2-40B4-BE49-F238E27FC236}">
                  <a16:creationId xmlns:a16="http://schemas.microsoft.com/office/drawing/2014/main" id="{72182AC5-FC0E-D9CF-3B5E-F6BB29B3EBFF}"/>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0" name="Freeform 5">
              <a:extLst>
                <a:ext uri="{FF2B5EF4-FFF2-40B4-BE49-F238E27FC236}">
                  <a16:creationId xmlns:a16="http://schemas.microsoft.com/office/drawing/2014/main" id="{56BAE895-956C-656D-0992-BDC9C84D1CE7}"/>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1" name="Freeform 6">
              <a:extLst>
                <a:ext uri="{FF2B5EF4-FFF2-40B4-BE49-F238E27FC236}">
                  <a16:creationId xmlns:a16="http://schemas.microsoft.com/office/drawing/2014/main" id="{D1AB8292-7345-6B27-DD83-E7DFD7D338CD}"/>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2" name="Freeform 7">
              <a:extLst>
                <a:ext uri="{FF2B5EF4-FFF2-40B4-BE49-F238E27FC236}">
                  <a16:creationId xmlns:a16="http://schemas.microsoft.com/office/drawing/2014/main" id="{4A8CECB2-7E44-8214-EC01-B7C5A83D862B}"/>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3" name="Freeform 8">
              <a:extLst>
                <a:ext uri="{FF2B5EF4-FFF2-40B4-BE49-F238E27FC236}">
                  <a16:creationId xmlns:a16="http://schemas.microsoft.com/office/drawing/2014/main" id="{838FCD91-B4E6-1EF2-1788-8FB81C7957F2}"/>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1</a:t>
              </a:r>
            </a:p>
          </p:txBody>
        </p:sp>
        <p:sp>
          <p:nvSpPr>
            <p:cNvPr id="114" name="Freeform 9">
              <a:extLst>
                <a:ext uri="{FF2B5EF4-FFF2-40B4-BE49-F238E27FC236}">
                  <a16:creationId xmlns:a16="http://schemas.microsoft.com/office/drawing/2014/main" id="{BC7AD95F-4C39-87A4-2DC0-6C82589A26F0}"/>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15" name="Group 114">
            <a:extLst>
              <a:ext uri="{FF2B5EF4-FFF2-40B4-BE49-F238E27FC236}">
                <a16:creationId xmlns:a16="http://schemas.microsoft.com/office/drawing/2014/main" id="{547D9EA2-6D75-8200-DD3C-C2B1759FB2D0}"/>
              </a:ext>
            </a:extLst>
          </p:cNvPr>
          <p:cNvGrpSpPr/>
          <p:nvPr/>
        </p:nvGrpSpPr>
        <p:grpSpPr>
          <a:xfrm>
            <a:off x="1002939" y="4714466"/>
            <a:ext cx="1632555" cy="1980852"/>
            <a:chOff x="1028702" y="1800762"/>
            <a:chExt cx="1632555" cy="1980852"/>
          </a:xfrm>
        </p:grpSpPr>
        <p:sp>
          <p:nvSpPr>
            <p:cNvPr id="116" name="Freeform 3">
              <a:extLst>
                <a:ext uri="{FF2B5EF4-FFF2-40B4-BE49-F238E27FC236}">
                  <a16:creationId xmlns:a16="http://schemas.microsoft.com/office/drawing/2014/main" id="{C09788F4-7F70-D4F7-EBE6-AC7DBFB2054D}"/>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7" name="Freeform 4">
              <a:extLst>
                <a:ext uri="{FF2B5EF4-FFF2-40B4-BE49-F238E27FC236}">
                  <a16:creationId xmlns:a16="http://schemas.microsoft.com/office/drawing/2014/main" id="{9E880B1C-CB2F-640D-D69E-A77E84E722AC}"/>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8" name="Freeform 5">
              <a:extLst>
                <a:ext uri="{FF2B5EF4-FFF2-40B4-BE49-F238E27FC236}">
                  <a16:creationId xmlns:a16="http://schemas.microsoft.com/office/drawing/2014/main" id="{A38955D0-CD6B-03DD-90B5-91C5929C5925}"/>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9" name="Freeform 6">
              <a:extLst>
                <a:ext uri="{FF2B5EF4-FFF2-40B4-BE49-F238E27FC236}">
                  <a16:creationId xmlns:a16="http://schemas.microsoft.com/office/drawing/2014/main" id="{8FC0CB97-D12E-3461-C2E5-5C49CF0AA302}"/>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0" name="Freeform 7">
              <a:extLst>
                <a:ext uri="{FF2B5EF4-FFF2-40B4-BE49-F238E27FC236}">
                  <a16:creationId xmlns:a16="http://schemas.microsoft.com/office/drawing/2014/main" id="{E541F53B-C69D-D27C-2F69-FE54F46DB907}"/>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1" name="Freeform 8">
              <a:extLst>
                <a:ext uri="{FF2B5EF4-FFF2-40B4-BE49-F238E27FC236}">
                  <a16:creationId xmlns:a16="http://schemas.microsoft.com/office/drawing/2014/main" id="{70F4F49B-7B4D-0AB4-4E46-364667236C95}"/>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2</a:t>
              </a:r>
            </a:p>
          </p:txBody>
        </p:sp>
        <p:sp>
          <p:nvSpPr>
            <p:cNvPr id="122" name="Freeform 9">
              <a:extLst>
                <a:ext uri="{FF2B5EF4-FFF2-40B4-BE49-F238E27FC236}">
                  <a16:creationId xmlns:a16="http://schemas.microsoft.com/office/drawing/2014/main" id="{3E4EE857-A68E-C8CF-C06F-010A19F7EB17}"/>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31" name="Group 130">
            <a:extLst>
              <a:ext uri="{FF2B5EF4-FFF2-40B4-BE49-F238E27FC236}">
                <a16:creationId xmlns:a16="http://schemas.microsoft.com/office/drawing/2014/main" id="{9024C5B8-469C-5E82-F904-6C6643FD080A}"/>
              </a:ext>
            </a:extLst>
          </p:cNvPr>
          <p:cNvGrpSpPr/>
          <p:nvPr/>
        </p:nvGrpSpPr>
        <p:grpSpPr>
          <a:xfrm>
            <a:off x="6659113" y="4649294"/>
            <a:ext cx="1632555" cy="1980852"/>
            <a:chOff x="1028702" y="1800762"/>
            <a:chExt cx="1632555" cy="1980852"/>
          </a:xfrm>
        </p:grpSpPr>
        <p:sp>
          <p:nvSpPr>
            <p:cNvPr id="132" name="Freeform 3">
              <a:extLst>
                <a:ext uri="{FF2B5EF4-FFF2-40B4-BE49-F238E27FC236}">
                  <a16:creationId xmlns:a16="http://schemas.microsoft.com/office/drawing/2014/main" id="{CFF0FAEA-3EA1-55E9-81A8-60D8C6E3E560}"/>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3" name="Freeform 4">
              <a:extLst>
                <a:ext uri="{FF2B5EF4-FFF2-40B4-BE49-F238E27FC236}">
                  <a16:creationId xmlns:a16="http://schemas.microsoft.com/office/drawing/2014/main" id="{FA810D05-E80A-B5E8-5B20-D53086174170}"/>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4" name="Freeform 5">
              <a:extLst>
                <a:ext uri="{FF2B5EF4-FFF2-40B4-BE49-F238E27FC236}">
                  <a16:creationId xmlns:a16="http://schemas.microsoft.com/office/drawing/2014/main" id="{8D6BCF59-1F0F-BEAB-2153-F3E80241BA0D}"/>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5" name="Freeform 6">
              <a:extLst>
                <a:ext uri="{FF2B5EF4-FFF2-40B4-BE49-F238E27FC236}">
                  <a16:creationId xmlns:a16="http://schemas.microsoft.com/office/drawing/2014/main" id="{14A57D0A-FCBE-32DB-1F81-ED6339B35655}"/>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6" name="Freeform 7">
              <a:extLst>
                <a:ext uri="{FF2B5EF4-FFF2-40B4-BE49-F238E27FC236}">
                  <a16:creationId xmlns:a16="http://schemas.microsoft.com/office/drawing/2014/main" id="{EEDE7457-9145-A7C0-B7CA-824F52E5D746}"/>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7" name="Freeform 8">
              <a:extLst>
                <a:ext uri="{FF2B5EF4-FFF2-40B4-BE49-F238E27FC236}">
                  <a16:creationId xmlns:a16="http://schemas.microsoft.com/office/drawing/2014/main" id="{533272C1-46B5-15FE-9782-5F3C4E28B375}"/>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5</a:t>
              </a:r>
            </a:p>
          </p:txBody>
        </p:sp>
        <p:sp>
          <p:nvSpPr>
            <p:cNvPr id="138" name="Freeform 9">
              <a:extLst>
                <a:ext uri="{FF2B5EF4-FFF2-40B4-BE49-F238E27FC236}">
                  <a16:creationId xmlns:a16="http://schemas.microsoft.com/office/drawing/2014/main" id="{E4D1EEC0-D3EB-07DB-F42E-ABD4E8D7511A}"/>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39" name="Group 138">
            <a:extLst>
              <a:ext uri="{FF2B5EF4-FFF2-40B4-BE49-F238E27FC236}">
                <a16:creationId xmlns:a16="http://schemas.microsoft.com/office/drawing/2014/main" id="{C5603CDB-21D3-734A-F0FC-16DAF5C165F5}"/>
              </a:ext>
            </a:extLst>
          </p:cNvPr>
          <p:cNvGrpSpPr/>
          <p:nvPr/>
        </p:nvGrpSpPr>
        <p:grpSpPr>
          <a:xfrm>
            <a:off x="6659113" y="7496137"/>
            <a:ext cx="1632555" cy="1980852"/>
            <a:chOff x="1028702" y="1800762"/>
            <a:chExt cx="1632555" cy="1980852"/>
          </a:xfrm>
        </p:grpSpPr>
        <p:sp>
          <p:nvSpPr>
            <p:cNvPr id="140" name="Freeform 3">
              <a:extLst>
                <a:ext uri="{FF2B5EF4-FFF2-40B4-BE49-F238E27FC236}">
                  <a16:creationId xmlns:a16="http://schemas.microsoft.com/office/drawing/2014/main" id="{35642193-8B05-139A-BC00-3331D4CE9483}"/>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1" name="Freeform 4">
              <a:extLst>
                <a:ext uri="{FF2B5EF4-FFF2-40B4-BE49-F238E27FC236}">
                  <a16:creationId xmlns:a16="http://schemas.microsoft.com/office/drawing/2014/main" id="{B56D6673-AA91-C83F-3250-FD27F4E4D819}"/>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2" name="Freeform 5">
              <a:extLst>
                <a:ext uri="{FF2B5EF4-FFF2-40B4-BE49-F238E27FC236}">
                  <a16:creationId xmlns:a16="http://schemas.microsoft.com/office/drawing/2014/main" id="{EC38E89E-9CF6-49B6-9F0D-B64A1896ABF7}"/>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3" name="Freeform 6">
              <a:extLst>
                <a:ext uri="{FF2B5EF4-FFF2-40B4-BE49-F238E27FC236}">
                  <a16:creationId xmlns:a16="http://schemas.microsoft.com/office/drawing/2014/main" id="{A33A5AE1-14D7-8BFB-BE69-1A150FE207FD}"/>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4" name="Freeform 7">
              <a:extLst>
                <a:ext uri="{FF2B5EF4-FFF2-40B4-BE49-F238E27FC236}">
                  <a16:creationId xmlns:a16="http://schemas.microsoft.com/office/drawing/2014/main" id="{A17F28B8-73E7-A669-F974-682FCDD3FABF}"/>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5" name="Freeform 8">
              <a:extLst>
                <a:ext uri="{FF2B5EF4-FFF2-40B4-BE49-F238E27FC236}">
                  <a16:creationId xmlns:a16="http://schemas.microsoft.com/office/drawing/2014/main" id="{E84FFEBB-2419-35D5-5000-17189DB71094}"/>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6</a:t>
              </a:r>
            </a:p>
          </p:txBody>
        </p:sp>
        <p:sp>
          <p:nvSpPr>
            <p:cNvPr id="146" name="Freeform 9">
              <a:extLst>
                <a:ext uri="{FF2B5EF4-FFF2-40B4-BE49-F238E27FC236}">
                  <a16:creationId xmlns:a16="http://schemas.microsoft.com/office/drawing/2014/main" id="{19C4F3C0-8B1F-E73A-BA03-D12A8BF70AE2}"/>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47" name="Group 146">
            <a:extLst>
              <a:ext uri="{FF2B5EF4-FFF2-40B4-BE49-F238E27FC236}">
                <a16:creationId xmlns:a16="http://schemas.microsoft.com/office/drawing/2014/main" id="{EDD30B15-82E4-5D46-55C1-CF6CDE66839B}"/>
              </a:ext>
            </a:extLst>
          </p:cNvPr>
          <p:cNvGrpSpPr/>
          <p:nvPr/>
        </p:nvGrpSpPr>
        <p:grpSpPr>
          <a:xfrm>
            <a:off x="12039600" y="1800762"/>
            <a:ext cx="1632555" cy="1980852"/>
            <a:chOff x="1028702" y="1800762"/>
            <a:chExt cx="1632555" cy="1980852"/>
          </a:xfrm>
        </p:grpSpPr>
        <p:sp>
          <p:nvSpPr>
            <p:cNvPr id="148" name="Freeform 3">
              <a:extLst>
                <a:ext uri="{FF2B5EF4-FFF2-40B4-BE49-F238E27FC236}">
                  <a16:creationId xmlns:a16="http://schemas.microsoft.com/office/drawing/2014/main" id="{C2427C9D-28F2-FE2B-4028-342AE77C9905}"/>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9" name="Freeform 4">
              <a:extLst>
                <a:ext uri="{FF2B5EF4-FFF2-40B4-BE49-F238E27FC236}">
                  <a16:creationId xmlns:a16="http://schemas.microsoft.com/office/drawing/2014/main" id="{8114AF5B-C4E6-F2CF-4580-3B0515A81D91}"/>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0" name="Freeform 5">
              <a:extLst>
                <a:ext uri="{FF2B5EF4-FFF2-40B4-BE49-F238E27FC236}">
                  <a16:creationId xmlns:a16="http://schemas.microsoft.com/office/drawing/2014/main" id="{77BD0B21-FBB9-18FB-D9C2-808FB581FE0D}"/>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1" name="Freeform 6">
              <a:extLst>
                <a:ext uri="{FF2B5EF4-FFF2-40B4-BE49-F238E27FC236}">
                  <a16:creationId xmlns:a16="http://schemas.microsoft.com/office/drawing/2014/main" id="{C2F1D121-4868-9C1D-0327-6630628224FC}"/>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2" name="Freeform 7">
              <a:extLst>
                <a:ext uri="{FF2B5EF4-FFF2-40B4-BE49-F238E27FC236}">
                  <a16:creationId xmlns:a16="http://schemas.microsoft.com/office/drawing/2014/main" id="{ECD0AD22-B1EF-A474-BF2A-F248FB990336}"/>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3" name="Freeform 8">
              <a:extLst>
                <a:ext uri="{FF2B5EF4-FFF2-40B4-BE49-F238E27FC236}">
                  <a16:creationId xmlns:a16="http://schemas.microsoft.com/office/drawing/2014/main" id="{574CED06-D3A7-AB37-2DC5-7A06AA87B0E2}"/>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7</a:t>
              </a:r>
            </a:p>
          </p:txBody>
        </p:sp>
        <p:sp>
          <p:nvSpPr>
            <p:cNvPr id="154" name="Freeform 9">
              <a:extLst>
                <a:ext uri="{FF2B5EF4-FFF2-40B4-BE49-F238E27FC236}">
                  <a16:creationId xmlns:a16="http://schemas.microsoft.com/office/drawing/2014/main" id="{F4422CCD-56F2-105A-2FEC-1C997AF2D897}"/>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55" name="Group 154">
            <a:extLst>
              <a:ext uri="{FF2B5EF4-FFF2-40B4-BE49-F238E27FC236}">
                <a16:creationId xmlns:a16="http://schemas.microsoft.com/office/drawing/2014/main" id="{F91B6BAF-9816-3B4A-D2F8-816648E6E45C}"/>
              </a:ext>
            </a:extLst>
          </p:cNvPr>
          <p:cNvGrpSpPr/>
          <p:nvPr/>
        </p:nvGrpSpPr>
        <p:grpSpPr>
          <a:xfrm>
            <a:off x="12039600" y="4649294"/>
            <a:ext cx="1632555" cy="1980852"/>
            <a:chOff x="1028702" y="1800762"/>
            <a:chExt cx="1632555" cy="1980852"/>
          </a:xfrm>
        </p:grpSpPr>
        <p:sp>
          <p:nvSpPr>
            <p:cNvPr id="156" name="Freeform 3">
              <a:extLst>
                <a:ext uri="{FF2B5EF4-FFF2-40B4-BE49-F238E27FC236}">
                  <a16:creationId xmlns:a16="http://schemas.microsoft.com/office/drawing/2014/main" id="{25AFD12D-FC2F-34E9-50A7-996E9C75AE44}"/>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7" name="Freeform 4">
              <a:extLst>
                <a:ext uri="{FF2B5EF4-FFF2-40B4-BE49-F238E27FC236}">
                  <a16:creationId xmlns:a16="http://schemas.microsoft.com/office/drawing/2014/main" id="{1CD9B1B4-0895-6E65-10DB-23A42E5992D1}"/>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8" name="Freeform 5">
              <a:extLst>
                <a:ext uri="{FF2B5EF4-FFF2-40B4-BE49-F238E27FC236}">
                  <a16:creationId xmlns:a16="http://schemas.microsoft.com/office/drawing/2014/main" id="{91B7A254-6335-C044-36AC-74CA2E38EE3F}"/>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9" name="Freeform 6">
              <a:extLst>
                <a:ext uri="{FF2B5EF4-FFF2-40B4-BE49-F238E27FC236}">
                  <a16:creationId xmlns:a16="http://schemas.microsoft.com/office/drawing/2014/main" id="{3EC2B2DA-D5E7-7D08-8B64-56179B826FD9}"/>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0" name="Freeform 7">
              <a:extLst>
                <a:ext uri="{FF2B5EF4-FFF2-40B4-BE49-F238E27FC236}">
                  <a16:creationId xmlns:a16="http://schemas.microsoft.com/office/drawing/2014/main" id="{E296235C-2707-80CC-CA74-98D2D973545E}"/>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1" name="Freeform 8">
              <a:extLst>
                <a:ext uri="{FF2B5EF4-FFF2-40B4-BE49-F238E27FC236}">
                  <a16:creationId xmlns:a16="http://schemas.microsoft.com/office/drawing/2014/main" id="{63F4491D-A5B7-5178-E553-AF133DB822A7}"/>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8</a:t>
              </a:r>
            </a:p>
          </p:txBody>
        </p:sp>
        <p:sp>
          <p:nvSpPr>
            <p:cNvPr id="162" name="Freeform 9">
              <a:extLst>
                <a:ext uri="{FF2B5EF4-FFF2-40B4-BE49-F238E27FC236}">
                  <a16:creationId xmlns:a16="http://schemas.microsoft.com/office/drawing/2014/main" id="{1E4704DF-744B-9FBA-D1B5-C9AAB9CF02A9}"/>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pic>
        <p:nvPicPr>
          <p:cNvPr id="5" name="Picture 4">
            <a:extLst>
              <a:ext uri="{FF2B5EF4-FFF2-40B4-BE49-F238E27FC236}">
                <a16:creationId xmlns:a16="http://schemas.microsoft.com/office/drawing/2014/main" id="{BD203AAD-3A00-9B70-F7EC-E9AC48F884CC}"/>
              </a:ext>
            </a:extLst>
          </p:cNvPr>
          <p:cNvPicPr>
            <a:picLocks noChangeAspect="1"/>
          </p:cNvPicPr>
          <p:nvPr/>
        </p:nvPicPr>
        <p:blipFill>
          <a:blip r:embed="rId3"/>
          <a:stretch>
            <a:fillRect/>
          </a:stretch>
        </p:blipFill>
        <p:spPr>
          <a:xfrm>
            <a:off x="6382940" y="2158605"/>
            <a:ext cx="2060048" cy="1613425"/>
          </a:xfrm>
          <a:prstGeom prst="rect">
            <a:avLst/>
          </a:prstGeom>
        </p:spPr>
      </p:pic>
      <p:grpSp>
        <p:nvGrpSpPr>
          <p:cNvPr id="2" name="Group 1">
            <a:extLst>
              <a:ext uri="{FF2B5EF4-FFF2-40B4-BE49-F238E27FC236}">
                <a16:creationId xmlns:a16="http://schemas.microsoft.com/office/drawing/2014/main" id="{5D24B6AB-0CF5-83F2-8F71-B7127D5B1B49}"/>
              </a:ext>
            </a:extLst>
          </p:cNvPr>
          <p:cNvGrpSpPr/>
          <p:nvPr/>
        </p:nvGrpSpPr>
        <p:grpSpPr>
          <a:xfrm>
            <a:off x="961708" y="7296110"/>
            <a:ext cx="1632555" cy="1980852"/>
            <a:chOff x="1028702" y="1800762"/>
            <a:chExt cx="1632555" cy="1980852"/>
          </a:xfrm>
        </p:grpSpPr>
        <p:sp>
          <p:nvSpPr>
            <p:cNvPr id="6" name="Freeform 3">
              <a:extLst>
                <a:ext uri="{FF2B5EF4-FFF2-40B4-BE49-F238E27FC236}">
                  <a16:creationId xmlns:a16="http://schemas.microsoft.com/office/drawing/2014/main" id="{AF9012AF-DB69-C2B0-D97F-3E3A3348FA27}"/>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7" name="Freeform 4">
              <a:extLst>
                <a:ext uri="{FF2B5EF4-FFF2-40B4-BE49-F238E27FC236}">
                  <a16:creationId xmlns:a16="http://schemas.microsoft.com/office/drawing/2014/main" id="{CA761C4F-E221-6EC2-A197-0E2F12E4088B}"/>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 name="Freeform 5">
              <a:extLst>
                <a:ext uri="{FF2B5EF4-FFF2-40B4-BE49-F238E27FC236}">
                  <a16:creationId xmlns:a16="http://schemas.microsoft.com/office/drawing/2014/main" id="{EDEA3A25-89FF-920E-9240-0C9C843DB902}"/>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9" name="Freeform 6">
              <a:extLst>
                <a:ext uri="{FF2B5EF4-FFF2-40B4-BE49-F238E27FC236}">
                  <a16:creationId xmlns:a16="http://schemas.microsoft.com/office/drawing/2014/main" id="{43BCB004-6D80-8472-EED1-64C97A3AD501}"/>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0" name="Freeform 7">
              <a:extLst>
                <a:ext uri="{FF2B5EF4-FFF2-40B4-BE49-F238E27FC236}">
                  <a16:creationId xmlns:a16="http://schemas.microsoft.com/office/drawing/2014/main" id="{7358ACB4-7DEC-6B00-01B0-B56879EE92C2}"/>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 name="Freeform 8">
              <a:extLst>
                <a:ext uri="{FF2B5EF4-FFF2-40B4-BE49-F238E27FC236}">
                  <a16:creationId xmlns:a16="http://schemas.microsoft.com/office/drawing/2014/main" id="{17696558-F1F4-CED3-579F-0415092786A4}"/>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3</a:t>
              </a:r>
            </a:p>
          </p:txBody>
        </p:sp>
        <p:sp>
          <p:nvSpPr>
            <p:cNvPr id="12" name="Freeform 9">
              <a:extLst>
                <a:ext uri="{FF2B5EF4-FFF2-40B4-BE49-F238E27FC236}">
                  <a16:creationId xmlns:a16="http://schemas.microsoft.com/office/drawing/2014/main" id="{0A4CFA92-9F53-DDCE-E218-6BD57E9E8C4A}"/>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451555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3923" y="446238"/>
            <a:ext cx="7117080" cy="756920"/>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Objective</a:t>
            </a: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4" name="object 5">
            <a:extLst>
              <a:ext uri="{FF2B5EF4-FFF2-40B4-BE49-F238E27FC236}">
                <a16:creationId xmlns:a16="http://schemas.microsoft.com/office/drawing/2014/main" id="{A1E743E4-2FE9-2163-DA82-21DBC9026E9F}"/>
              </a:ext>
            </a:extLst>
          </p:cNvPr>
          <p:cNvSpPr txBox="1"/>
          <p:nvPr/>
        </p:nvSpPr>
        <p:spPr>
          <a:xfrm>
            <a:off x="2057400" y="2005247"/>
            <a:ext cx="10664190" cy="574040"/>
          </a:xfrm>
          <a:prstGeom prst="rect">
            <a:avLst/>
          </a:prstGeom>
        </p:spPr>
        <p:txBody>
          <a:bodyPr vert="horz" wrap="square" lIns="0" tIns="12700" rIns="0" bIns="0" rtlCol="0">
            <a:spAutoFit/>
          </a:bodyPr>
          <a:lstStyle/>
          <a:p>
            <a:pPr marL="12700">
              <a:lnSpc>
                <a:spcPct val="100000"/>
              </a:lnSpc>
              <a:spcBef>
                <a:spcPts val="100"/>
              </a:spcBef>
            </a:pPr>
            <a:r>
              <a:rPr lang="en-US" sz="3600" b="1" spc="130" dirty="0">
                <a:solidFill>
                  <a:srgbClr val="0C0C0C"/>
                </a:solidFill>
                <a:latin typeface="Tahoma"/>
                <a:cs typeface="Tahoma"/>
              </a:rPr>
              <a:t>Objective</a:t>
            </a:r>
          </a:p>
        </p:txBody>
      </p:sp>
      <p:sp>
        <p:nvSpPr>
          <p:cNvPr id="8" name="object 9">
            <a:extLst>
              <a:ext uri="{FF2B5EF4-FFF2-40B4-BE49-F238E27FC236}">
                <a16:creationId xmlns:a16="http://schemas.microsoft.com/office/drawing/2014/main" id="{F62411AA-99A3-1C4B-D232-9F79AF372D7B}"/>
              </a:ext>
            </a:extLst>
          </p:cNvPr>
          <p:cNvSpPr txBox="1"/>
          <p:nvPr/>
        </p:nvSpPr>
        <p:spPr>
          <a:xfrm>
            <a:off x="2505260" y="2849818"/>
            <a:ext cx="13015594" cy="384721"/>
          </a:xfrm>
          <a:prstGeom prst="rect">
            <a:avLst/>
          </a:prstGeom>
        </p:spPr>
        <p:txBody>
          <a:bodyPr vert="horz" wrap="square" lIns="0" tIns="12700" rIns="0" bIns="0" rtlCol="0">
            <a:spAutoFit/>
          </a:bodyPr>
          <a:lstStyle>
            <a:defPPr>
              <a:defRPr lang="en-US"/>
            </a:defPPr>
            <a:lvl1pPr marL="697865" marR="5080" indent="-685800">
              <a:lnSpc>
                <a:spcPts val="2860"/>
              </a:lnSpc>
              <a:spcBef>
                <a:spcPts val="210"/>
              </a:spcBef>
              <a:buClr>
                <a:srgbClr val="000000"/>
              </a:buClr>
              <a:buFont typeface="Arial MT"/>
              <a:buChar char="•"/>
              <a:tabLst>
                <a:tab pos="697865" algn="l"/>
                <a:tab pos="698500" algn="l"/>
              </a:tabLst>
              <a:defRPr sz="2800" b="0" i="0" spc="-200">
                <a:solidFill>
                  <a:srgbClr val="0C0C0C"/>
                </a:solidFill>
                <a:latin typeface="Tahoma" panose="020B0604030504040204" pitchFamily="34" charset="0"/>
                <a:ea typeface="Tahoma" panose="020B0604030504040204" pitchFamily="34" charset="0"/>
                <a:cs typeface="Tahoma" panose="020B0604030504040204" pitchFamily="34" charset="0"/>
              </a:defRPr>
            </a:lvl1pPr>
          </a:lstStyle>
          <a:p>
            <a:r>
              <a:rPr lang="en-US" dirty="0"/>
              <a:t>Develop a real-time object detection model for PPE using YOLO</a:t>
            </a:r>
          </a:p>
        </p:txBody>
      </p:sp>
      <p:grpSp>
        <p:nvGrpSpPr>
          <p:cNvPr id="9" name="object 13">
            <a:extLst>
              <a:ext uri="{FF2B5EF4-FFF2-40B4-BE49-F238E27FC236}">
                <a16:creationId xmlns:a16="http://schemas.microsoft.com/office/drawing/2014/main" id="{B7F33770-671E-E64C-6E93-CC96C9AB630C}"/>
              </a:ext>
            </a:extLst>
          </p:cNvPr>
          <p:cNvGrpSpPr/>
          <p:nvPr/>
        </p:nvGrpSpPr>
        <p:grpSpPr>
          <a:xfrm>
            <a:off x="894460" y="1850181"/>
            <a:ext cx="904240" cy="799465"/>
            <a:chOff x="1386839" y="7518654"/>
            <a:chExt cx="904240" cy="799465"/>
          </a:xfrm>
        </p:grpSpPr>
        <p:pic>
          <p:nvPicPr>
            <p:cNvPr id="13" name="object 14">
              <a:extLst>
                <a:ext uri="{FF2B5EF4-FFF2-40B4-BE49-F238E27FC236}">
                  <a16:creationId xmlns:a16="http://schemas.microsoft.com/office/drawing/2014/main" id="{8687FAC3-7472-D304-F1E3-441A3BC06B39}"/>
                </a:ext>
              </a:extLst>
            </p:cNvPr>
            <p:cNvPicPr/>
            <p:nvPr/>
          </p:nvPicPr>
          <p:blipFill>
            <a:blip r:embed="rId3" cstate="print"/>
            <a:stretch>
              <a:fillRect/>
            </a:stretch>
          </p:blipFill>
          <p:spPr>
            <a:xfrm>
              <a:off x="1386839" y="7597140"/>
              <a:ext cx="720852" cy="720852"/>
            </a:xfrm>
            <a:prstGeom prst="rect">
              <a:avLst/>
            </a:prstGeom>
          </p:spPr>
        </p:pic>
        <p:pic>
          <p:nvPicPr>
            <p:cNvPr id="15" name="object 15">
              <a:extLst>
                <a:ext uri="{FF2B5EF4-FFF2-40B4-BE49-F238E27FC236}">
                  <a16:creationId xmlns:a16="http://schemas.microsoft.com/office/drawing/2014/main" id="{B0A53EC8-DDC8-0A40-54C3-32A4A4D88569}"/>
                </a:ext>
              </a:extLst>
            </p:cNvPr>
            <p:cNvPicPr/>
            <p:nvPr/>
          </p:nvPicPr>
          <p:blipFill>
            <a:blip r:embed="rId4" cstate="print"/>
            <a:stretch>
              <a:fillRect/>
            </a:stretch>
          </p:blipFill>
          <p:spPr>
            <a:xfrm>
              <a:off x="1474025" y="7518654"/>
              <a:ext cx="817054" cy="647191"/>
            </a:xfrm>
            <a:prstGeom prst="rect">
              <a:avLst/>
            </a:prstGeom>
          </p:spPr>
        </p:pic>
      </p:grpSp>
      <p:sp>
        <p:nvSpPr>
          <p:cNvPr id="7" name="object 4">
            <a:extLst>
              <a:ext uri="{FF2B5EF4-FFF2-40B4-BE49-F238E27FC236}">
                <a16:creationId xmlns:a16="http://schemas.microsoft.com/office/drawing/2014/main" id="{E4B10485-B75C-1397-BF2D-34075B480A8A}"/>
              </a:ext>
            </a:extLst>
          </p:cNvPr>
          <p:cNvSpPr txBox="1"/>
          <p:nvPr/>
        </p:nvSpPr>
        <p:spPr>
          <a:xfrm>
            <a:off x="2158441" y="6317113"/>
            <a:ext cx="10000615" cy="574040"/>
          </a:xfrm>
          <a:prstGeom prst="rect">
            <a:avLst/>
          </a:prstGeom>
        </p:spPr>
        <p:txBody>
          <a:bodyPr vert="horz" wrap="square" lIns="0" tIns="12700" rIns="0" bIns="0" rtlCol="0">
            <a:spAutoFit/>
          </a:bodyPr>
          <a:lstStyle/>
          <a:p>
            <a:pPr marL="12700">
              <a:lnSpc>
                <a:spcPct val="100000"/>
              </a:lnSpc>
              <a:spcBef>
                <a:spcPts val="100"/>
              </a:spcBef>
            </a:pPr>
            <a:r>
              <a:rPr lang="en-US" sz="3600" spc="-15" dirty="0">
                <a:solidFill>
                  <a:srgbClr val="0C0C0C"/>
                </a:solidFill>
                <a:latin typeface="Tahoma"/>
                <a:cs typeface="Tahoma"/>
              </a:rPr>
              <a:t>Evaluate the model’s performance </a:t>
            </a:r>
            <a:endParaRPr sz="3600" dirty="0">
              <a:latin typeface="Tahoma"/>
              <a:cs typeface="Tahoma"/>
            </a:endParaRPr>
          </a:p>
        </p:txBody>
      </p:sp>
      <p:sp>
        <p:nvSpPr>
          <p:cNvPr id="10" name="object 8">
            <a:extLst>
              <a:ext uri="{FF2B5EF4-FFF2-40B4-BE49-F238E27FC236}">
                <a16:creationId xmlns:a16="http://schemas.microsoft.com/office/drawing/2014/main" id="{C177DEFD-58DE-62EA-EA4C-FFDD14E7A8F5}"/>
              </a:ext>
            </a:extLst>
          </p:cNvPr>
          <p:cNvSpPr txBox="1"/>
          <p:nvPr/>
        </p:nvSpPr>
        <p:spPr>
          <a:xfrm>
            <a:off x="2505260" y="7159079"/>
            <a:ext cx="12882880" cy="384721"/>
          </a:xfrm>
          <a:prstGeom prst="rect">
            <a:avLst/>
          </a:prstGeom>
        </p:spPr>
        <p:txBody>
          <a:bodyPr vert="horz" wrap="square" lIns="0" tIns="12700" rIns="0" bIns="0" rtlCol="0">
            <a:spAutoFit/>
          </a:bodyPr>
          <a:lstStyle>
            <a:defPPr>
              <a:defRPr lang="en-US"/>
            </a:defPPr>
            <a:lvl1pPr marL="697865" marR="5080" indent="-685800">
              <a:lnSpc>
                <a:spcPts val="2860"/>
              </a:lnSpc>
              <a:spcBef>
                <a:spcPts val="210"/>
              </a:spcBef>
              <a:buClr>
                <a:srgbClr val="000000"/>
              </a:buClr>
              <a:buFont typeface="Arial MT"/>
              <a:buChar char="•"/>
              <a:tabLst>
                <a:tab pos="697865" algn="l"/>
                <a:tab pos="698500" algn="l"/>
              </a:tabLst>
              <a:defRPr sz="2400" b="1" i="0" spc="-200">
                <a:solidFill>
                  <a:srgbClr val="0C0C0C"/>
                </a:solidFill>
                <a:latin typeface="Tahoma" panose="020B0604030504040204" pitchFamily="34" charset="0"/>
                <a:ea typeface="Tahoma" panose="020B0604030504040204" pitchFamily="34" charset="0"/>
                <a:cs typeface="Tahoma" panose="020B0604030504040204" pitchFamily="34" charset="0"/>
              </a:defRPr>
            </a:lvl1pPr>
          </a:lstStyle>
          <a:p>
            <a:r>
              <a:rPr lang="en-US" sz="2800" b="0" dirty="0"/>
              <a:t> Evaluate the model’s performance based on accuracy, precision, and recall.</a:t>
            </a:r>
          </a:p>
        </p:txBody>
      </p:sp>
      <p:grpSp>
        <p:nvGrpSpPr>
          <p:cNvPr id="11" name="object 16">
            <a:extLst>
              <a:ext uri="{FF2B5EF4-FFF2-40B4-BE49-F238E27FC236}">
                <a16:creationId xmlns:a16="http://schemas.microsoft.com/office/drawing/2014/main" id="{19453271-1F6C-D6C3-6399-AAE3449D7635}"/>
              </a:ext>
            </a:extLst>
          </p:cNvPr>
          <p:cNvGrpSpPr/>
          <p:nvPr/>
        </p:nvGrpSpPr>
        <p:grpSpPr>
          <a:xfrm>
            <a:off x="995501" y="6200400"/>
            <a:ext cx="904240" cy="798830"/>
            <a:chOff x="1386839" y="4963540"/>
            <a:chExt cx="904240" cy="798830"/>
          </a:xfrm>
        </p:grpSpPr>
        <p:pic>
          <p:nvPicPr>
            <p:cNvPr id="12" name="object 17">
              <a:extLst>
                <a:ext uri="{FF2B5EF4-FFF2-40B4-BE49-F238E27FC236}">
                  <a16:creationId xmlns:a16="http://schemas.microsoft.com/office/drawing/2014/main" id="{A3F42E60-D040-A812-A7EF-FED75A77029A}"/>
                </a:ext>
              </a:extLst>
            </p:cNvPr>
            <p:cNvPicPr/>
            <p:nvPr/>
          </p:nvPicPr>
          <p:blipFill>
            <a:blip r:embed="rId5" cstate="print"/>
            <a:stretch>
              <a:fillRect/>
            </a:stretch>
          </p:blipFill>
          <p:spPr>
            <a:xfrm>
              <a:off x="1386839" y="5042915"/>
              <a:ext cx="720852" cy="719327"/>
            </a:xfrm>
            <a:prstGeom prst="rect">
              <a:avLst/>
            </a:prstGeom>
          </p:spPr>
        </p:pic>
        <p:pic>
          <p:nvPicPr>
            <p:cNvPr id="14" name="object 18">
              <a:extLst>
                <a:ext uri="{FF2B5EF4-FFF2-40B4-BE49-F238E27FC236}">
                  <a16:creationId xmlns:a16="http://schemas.microsoft.com/office/drawing/2014/main" id="{9DC4458C-48E1-F297-76B1-9E5B5E0C1B8C}"/>
                </a:ext>
              </a:extLst>
            </p:cNvPr>
            <p:cNvPicPr/>
            <p:nvPr/>
          </p:nvPicPr>
          <p:blipFill>
            <a:blip r:embed="rId4" cstate="print"/>
            <a:stretch>
              <a:fillRect/>
            </a:stretch>
          </p:blipFill>
          <p:spPr>
            <a:xfrm>
              <a:off x="1474025" y="4963540"/>
              <a:ext cx="817054" cy="647192"/>
            </a:xfrm>
            <a:prstGeom prst="rect">
              <a:avLst/>
            </a:prstGeom>
          </p:spPr>
        </p:pic>
      </p:grpSp>
      <p:sp>
        <p:nvSpPr>
          <p:cNvPr id="16" name="object 4">
            <a:extLst>
              <a:ext uri="{FF2B5EF4-FFF2-40B4-BE49-F238E27FC236}">
                <a16:creationId xmlns:a16="http://schemas.microsoft.com/office/drawing/2014/main" id="{AF187E1F-F0DC-6511-C6B2-4DBCB3C706CD}"/>
              </a:ext>
            </a:extLst>
          </p:cNvPr>
          <p:cNvSpPr txBox="1"/>
          <p:nvPr/>
        </p:nvSpPr>
        <p:spPr>
          <a:xfrm>
            <a:off x="2050473" y="4322766"/>
            <a:ext cx="10000615" cy="574040"/>
          </a:xfrm>
          <a:prstGeom prst="rect">
            <a:avLst/>
          </a:prstGeom>
        </p:spPr>
        <p:txBody>
          <a:bodyPr vert="horz" wrap="square" lIns="0" tIns="12700" rIns="0" bIns="0" rtlCol="0">
            <a:spAutoFit/>
          </a:bodyPr>
          <a:lstStyle/>
          <a:p>
            <a:pPr marL="12700">
              <a:lnSpc>
                <a:spcPct val="100000"/>
              </a:lnSpc>
              <a:spcBef>
                <a:spcPts val="100"/>
              </a:spcBef>
            </a:pPr>
            <a:r>
              <a:rPr lang="en-US" sz="3600" spc="-15" dirty="0">
                <a:solidFill>
                  <a:srgbClr val="0C0C0C"/>
                </a:solidFill>
                <a:latin typeface="Tahoma"/>
                <a:cs typeface="Tahoma"/>
              </a:rPr>
              <a:t>Sub-Objectives</a:t>
            </a:r>
            <a:endParaRPr sz="3600" dirty="0">
              <a:latin typeface="Tahoma"/>
              <a:cs typeface="Tahoma"/>
            </a:endParaRPr>
          </a:p>
        </p:txBody>
      </p:sp>
      <p:sp>
        <p:nvSpPr>
          <p:cNvPr id="17" name="object 8">
            <a:extLst>
              <a:ext uri="{FF2B5EF4-FFF2-40B4-BE49-F238E27FC236}">
                <a16:creationId xmlns:a16="http://schemas.microsoft.com/office/drawing/2014/main" id="{EE100C2D-834C-DE7E-81BC-5ADE8178D408}"/>
              </a:ext>
            </a:extLst>
          </p:cNvPr>
          <p:cNvSpPr txBox="1"/>
          <p:nvPr/>
        </p:nvSpPr>
        <p:spPr>
          <a:xfrm>
            <a:off x="2505260" y="5056953"/>
            <a:ext cx="12882880" cy="384721"/>
          </a:xfrm>
          <a:prstGeom prst="rect">
            <a:avLst/>
          </a:prstGeom>
        </p:spPr>
        <p:txBody>
          <a:bodyPr vert="horz" wrap="square" lIns="0" tIns="12700" rIns="0" bIns="0" rtlCol="0">
            <a:spAutoFit/>
          </a:bodyPr>
          <a:lstStyle>
            <a:defPPr>
              <a:defRPr lang="en-US"/>
            </a:defPPr>
            <a:lvl1pPr marL="697865" marR="5080" indent="-685800">
              <a:lnSpc>
                <a:spcPts val="2860"/>
              </a:lnSpc>
              <a:spcBef>
                <a:spcPts val="210"/>
              </a:spcBef>
              <a:buClr>
                <a:srgbClr val="000000"/>
              </a:buClr>
              <a:buFont typeface="Arial MT"/>
              <a:buChar char="•"/>
              <a:tabLst>
                <a:tab pos="697865" algn="l"/>
                <a:tab pos="698500" algn="l"/>
              </a:tabLst>
              <a:defRPr sz="2400" b="1" i="0" spc="-200">
                <a:solidFill>
                  <a:srgbClr val="0C0C0C"/>
                </a:solidFill>
                <a:latin typeface="Tahoma" panose="020B0604030504040204" pitchFamily="34" charset="0"/>
                <a:ea typeface="Tahoma" panose="020B0604030504040204" pitchFamily="34" charset="0"/>
                <a:cs typeface="Tahoma" panose="020B0604030504040204" pitchFamily="34" charset="0"/>
              </a:defRPr>
            </a:lvl1pPr>
          </a:lstStyle>
          <a:p>
            <a:r>
              <a:rPr lang="en-US" sz="2800" b="0" dirty="0"/>
              <a:t>Select appropriate object detection algorithms.</a:t>
            </a:r>
          </a:p>
        </p:txBody>
      </p:sp>
      <p:grpSp>
        <p:nvGrpSpPr>
          <p:cNvPr id="18" name="object 16">
            <a:extLst>
              <a:ext uri="{FF2B5EF4-FFF2-40B4-BE49-F238E27FC236}">
                <a16:creationId xmlns:a16="http://schemas.microsoft.com/office/drawing/2014/main" id="{7029FE9D-D5BF-E2E9-4480-0442395BDC54}"/>
              </a:ext>
            </a:extLst>
          </p:cNvPr>
          <p:cNvGrpSpPr/>
          <p:nvPr/>
        </p:nvGrpSpPr>
        <p:grpSpPr>
          <a:xfrm>
            <a:off x="887533" y="4206053"/>
            <a:ext cx="904240" cy="798830"/>
            <a:chOff x="1386839" y="4963540"/>
            <a:chExt cx="904240" cy="798830"/>
          </a:xfrm>
        </p:grpSpPr>
        <p:pic>
          <p:nvPicPr>
            <p:cNvPr id="19" name="object 17">
              <a:extLst>
                <a:ext uri="{FF2B5EF4-FFF2-40B4-BE49-F238E27FC236}">
                  <a16:creationId xmlns:a16="http://schemas.microsoft.com/office/drawing/2014/main" id="{89110DD6-01C8-67D5-F164-9080DC77B263}"/>
                </a:ext>
              </a:extLst>
            </p:cNvPr>
            <p:cNvPicPr/>
            <p:nvPr/>
          </p:nvPicPr>
          <p:blipFill>
            <a:blip r:embed="rId5" cstate="print"/>
            <a:stretch>
              <a:fillRect/>
            </a:stretch>
          </p:blipFill>
          <p:spPr>
            <a:xfrm>
              <a:off x="1386839" y="5042915"/>
              <a:ext cx="720852" cy="719327"/>
            </a:xfrm>
            <a:prstGeom prst="rect">
              <a:avLst/>
            </a:prstGeom>
          </p:spPr>
        </p:pic>
        <p:pic>
          <p:nvPicPr>
            <p:cNvPr id="20" name="object 18">
              <a:extLst>
                <a:ext uri="{FF2B5EF4-FFF2-40B4-BE49-F238E27FC236}">
                  <a16:creationId xmlns:a16="http://schemas.microsoft.com/office/drawing/2014/main" id="{97036B38-E5AD-764F-3D71-6CB5A13A7C9F}"/>
                </a:ext>
              </a:extLst>
            </p:cNvPr>
            <p:cNvPicPr/>
            <p:nvPr/>
          </p:nvPicPr>
          <p:blipFill>
            <a:blip r:embed="rId4" cstate="print"/>
            <a:stretch>
              <a:fillRect/>
            </a:stretch>
          </p:blipFill>
          <p:spPr>
            <a:xfrm>
              <a:off x="1474025" y="4963540"/>
              <a:ext cx="817054" cy="647192"/>
            </a:xfrm>
            <a:prstGeom prst="rect">
              <a:avLst/>
            </a:prstGeom>
          </p:spPr>
        </p:pic>
      </p:grpSp>
    </p:spTree>
    <p:extLst>
      <p:ext uri="{BB962C8B-B14F-4D97-AF65-F5344CB8AC3E}">
        <p14:creationId xmlns:p14="http://schemas.microsoft.com/office/powerpoint/2010/main" val="778885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971920" y="537131"/>
            <a:ext cx="6087999" cy="751488"/>
          </a:xfrm>
          <a:prstGeom prst="rect">
            <a:avLst/>
          </a:prstGeom>
        </p:spPr>
        <p:txBody>
          <a:bodyPr vert="horz" wrap="square" lIns="0" tIns="12700" rIns="0" bIns="0" rtlCol="0">
            <a:spAutoFit/>
          </a:bodyPr>
          <a:lstStyle/>
          <a:p>
            <a:pPr marL="12700" algn="ctr">
              <a:lnSpc>
                <a:spcPct val="100000"/>
              </a:lnSpc>
              <a:spcBef>
                <a:spcPts val="100"/>
              </a:spcBef>
            </a:pPr>
            <a:r>
              <a:rPr lang="en-US" b="1" dirty="0">
                <a:latin typeface="Tahoma" panose="020B0604030504040204" pitchFamily="34" charset="0"/>
                <a:ea typeface="Tahoma" panose="020B0604030504040204" pitchFamily="34" charset="0"/>
                <a:cs typeface="Tahoma" panose="020B0604030504040204" pitchFamily="34" charset="0"/>
              </a:rPr>
              <a:t>Agenda</a:t>
            </a:r>
            <a:endParaRPr b="1" dirty="0">
              <a:latin typeface="Tahoma" panose="020B0604030504040204" pitchFamily="34" charset="0"/>
              <a:ea typeface="Tahoma" panose="020B0604030504040204" pitchFamily="34" charset="0"/>
              <a:cs typeface="Tahoma" panose="020B0604030504040204" pitchFamily="34" charset="0"/>
            </a:endParaRPr>
          </a:p>
        </p:txBody>
      </p:sp>
      <p:pic>
        <p:nvPicPr>
          <p:cNvPr id="4" name="object 4"/>
          <p:cNvPicPr/>
          <p:nvPr/>
        </p:nvPicPr>
        <p:blipFill>
          <a:blip r:embed="rId2" cstate="print"/>
          <a:stretch>
            <a:fillRect/>
          </a:stretch>
        </p:blipFill>
        <p:spPr>
          <a:xfrm>
            <a:off x="323088" y="1360932"/>
            <a:ext cx="17641824" cy="68579"/>
          </a:xfrm>
          <a:prstGeom prst="rect">
            <a:avLst/>
          </a:prstGeom>
        </p:spPr>
      </p:pic>
      <p:grpSp>
        <p:nvGrpSpPr>
          <p:cNvPr id="97" name="Group 96">
            <a:extLst>
              <a:ext uri="{FF2B5EF4-FFF2-40B4-BE49-F238E27FC236}">
                <a16:creationId xmlns:a16="http://schemas.microsoft.com/office/drawing/2014/main" id="{7FA9258E-6C6E-763C-B9D1-20E0B196CF0B}"/>
              </a:ext>
            </a:extLst>
          </p:cNvPr>
          <p:cNvGrpSpPr/>
          <p:nvPr/>
        </p:nvGrpSpPr>
        <p:grpSpPr>
          <a:xfrm>
            <a:off x="2903117" y="2148474"/>
            <a:ext cx="3088099" cy="1508105"/>
            <a:chOff x="4464909" y="5227780"/>
            <a:chExt cx="3991529" cy="1508105"/>
          </a:xfrm>
        </p:grpSpPr>
        <p:sp>
          <p:nvSpPr>
            <p:cNvPr id="104" name="CuadroTexto 395">
              <a:extLst>
                <a:ext uri="{FF2B5EF4-FFF2-40B4-BE49-F238E27FC236}">
                  <a16:creationId xmlns:a16="http://schemas.microsoft.com/office/drawing/2014/main" id="{FCDC4D1D-4C9B-9820-364C-5A58F296C57A}"/>
                </a:ext>
              </a:extLst>
            </p:cNvPr>
            <p:cNvSpPr txBox="1"/>
            <p:nvPr/>
          </p:nvSpPr>
          <p:spPr>
            <a:xfrm>
              <a:off x="4464909" y="5227780"/>
              <a:ext cx="3589307"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Introduction</a:t>
              </a:r>
            </a:p>
          </p:txBody>
        </p:sp>
        <p:sp>
          <p:nvSpPr>
            <p:cNvPr id="105" name="Rectangle 56">
              <a:extLst>
                <a:ext uri="{FF2B5EF4-FFF2-40B4-BE49-F238E27FC236}">
                  <a16:creationId xmlns:a16="http://schemas.microsoft.com/office/drawing/2014/main" id="{3889B7B5-5501-E85F-F845-F401224E369C}"/>
                </a:ext>
              </a:extLst>
            </p:cNvPr>
            <p:cNvSpPr/>
            <p:nvPr/>
          </p:nvSpPr>
          <p:spPr>
            <a:xfrm>
              <a:off x="4464910" y="5812555"/>
              <a:ext cx="3991528"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PPE importance, challenges, Technologies in Object detection</a:t>
              </a:r>
            </a:p>
          </p:txBody>
        </p:sp>
      </p:grpSp>
      <p:grpSp>
        <p:nvGrpSpPr>
          <p:cNvPr id="98" name="Group 97">
            <a:extLst>
              <a:ext uri="{FF2B5EF4-FFF2-40B4-BE49-F238E27FC236}">
                <a16:creationId xmlns:a16="http://schemas.microsoft.com/office/drawing/2014/main" id="{747973E2-2EE8-3494-C157-00B5AAA99E64}"/>
              </a:ext>
            </a:extLst>
          </p:cNvPr>
          <p:cNvGrpSpPr/>
          <p:nvPr/>
        </p:nvGrpSpPr>
        <p:grpSpPr>
          <a:xfrm>
            <a:off x="2903117" y="4962728"/>
            <a:ext cx="4045232" cy="1544563"/>
            <a:chOff x="4464909" y="5227780"/>
            <a:chExt cx="5228673" cy="997813"/>
          </a:xfrm>
        </p:grpSpPr>
        <p:sp>
          <p:nvSpPr>
            <p:cNvPr id="102" name="CuadroTexto 395">
              <a:extLst>
                <a:ext uri="{FF2B5EF4-FFF2-40B4-BE49-F238E27FC236}">
                  <a16:creationId xmlns:a16="http://schemas.microsoft.com/office/drawing/2014/main" id="{48E6C8EF-57D7-44A3-42B8-7ED51866F990}"/>
                </a:ext>
              </a:extLst>
            </p:cNvPr>
            <p:cNvSpPr txBox="1"/>
            <p:nvPr/>
          </p:nvSpPr>
          <p:spPr>
            <a:xfrm>
              <a:off x="4464909" y="5227780"/>
              <a:ext cx="5228673" cy="377774"/>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Problem Definition</a:t>
              </a:r>
            </a:p>
          </p:txBody>
        </p:sp>
        <p:sp>
          <p:nvSpPr>
            <p:cNvPr id="103" name="Rectangle 56">
              <a:extLst>
                <a:ext uri="{FF2B5EF4-FFF2-40B4-BE49-F238E27FC236}">
                  <a16:creationId xmlns:a16="http://schemas.microsoft.com/office/drawing/2014/main" id="{FAEC1B36-D65C-0690-D9D8-11F3478C1436}"/>
                </a:ext>
              </a:extLst>
            </p:cNvPr>
            <p:cNvSpPr/>
            <p:nvPr/>
          </p:nvSpPr>
          <p:spPr>
            <a:xfrm>
              <a:off x="4482507" y="5629107"/>
              <a:ext cx="3991527" cy="596486"/>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Address current problem, and motivation to solve those limitations using AI.</a:t>
              </a:r>
            </a:p>
          </p:txBody>
        </p:sp>
      </p:grpSp>
      <p:grpSp>
        <p:nvGrpSpPr>
          <p:cNvPr id="99" name="Group 98">
            <a:extLst>
              <a:ext uri="{FF2B5EF4-FFF2-40B4-BE49-F238E27FC236}">
                <a16:creationId xmlns:a16="http://schemas.microsoft.com/office/drawing/2014/main" id="{00A249E3-45B4-8D19-2D26-8271E48A2942}"/>
              </a:ext>
            </a:extLst>
          </p:cNvPr>
          <p:cNvGrpSpPr/>
          <p:nvPr/>
        </p:nvGrpSpPr>
        <p:grpSpPr>
          <a:xfrm>
            <a:off x="2903117" y="7725981"/>
            <a:ext cx="3232900" cy="1508105"/>
            <a:chOff x="4464909" y="5227780"/>
            <a:chExt cx="4178692" cy="1508105"/>
          </a:xfrm>
        </p:grpSpPr>
        <p:sp>
          <p:nvSpPr>
            <p:cNvPr id="100" name="CuadroTexto 395">
              <a:extLst>
                <a:ext uri="{FF2B5EF4-FFF2-40B4-BE49-F238E27FC236}">
                  <a16:creationId xmlns:a16="http://schemas.microsoft.com/office/drawing/2014/main" id="{93C5BF7A-2900-CA50-F353-0263AA1C9961}"/>
                </a:ext>
              </a:extLst>
            </p:cNvPr>
            <p:cNvSpPr txBox="1"/>
            <p:nvPr/>
          </p:nvSpPr>
          <p:spPr>
            <a:xfrm>
              <a:off x="4464909" y="5227780"/>
              <a:ext cx="4178692" cy="1077218"/>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Previous Work</a:t>
              </a:r>
            </a:p>
            <a:p>
              <a:endParaRPr lang="en-US" sz="3200" b="1" dirty="0">
                <a:latin typeface="Tahoma" panose="020B0604030504040204" pitchFamily="34" charset="0"/>
                <a:ea typeface="Tahoma" panose="020B0604030504040204" pitchFamily="34" charset="0"/>
                <a:cs typeface="Tahoma" panose="020B0604030504040204" pitchFamily="34" charset="0"/>
              </a:endParaRPr>
            </a:p>
          </p:txBody>
        </p:sp>
        <p:sp>
          <p:nvSpPr>
            <p:cNvPr id="101" name="Rectangle 56">
              <a:extLst>
                <a:ext uri="{FF2B5EF4-FFF2-40B4-BE49-F238E27FC236}">
                  <a16:creationId xmlns:a16="http://schemas.microsoft.com/office/drawing/2014/main" id="{2387AECA-A247-342E-A1C4-B2311BBFD256}"/>
                </a:ext>
              </a:extLst>
            </p:cNvPr>
            <p:cNvSpPr/>
            <p:nvPr/>
          </p:nvSpPr>
          <p:spPr>
            <a:xfrm>
              <a:off x="4464910" y="5812555"/>
              <a:ext cx="3991528"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List previous techniques and advances ones, and provide high level comparison.</a:t>
              </a:r>
            </a:p>
          </p:txBody>
        </p:sp>
      </p:grpSp>
      <p:grpSp>
        <p:nvGrpSpPr>
          <p:cNvPr id="67" name="Group 66">
            <a:extLst>
              <a:ext uri="{FF2B5EF4-FFF2-40B4-BE49-F238E27FC236}">
                <a16:creationId xmlns:a16="http://schemas.microsoft.com/office/drawing/2014/main" id="{47B43F01-F212-424E-1A38-6B8E5DB422C2}"/>
              </a:ext>
            </a:extLst>
          </p:cNvPr>
          <p:cNvGrpSpPr/>
          <p:nvPr/>
        </p:nvGrpSpPr>
        <p:grpSpPr>
          <a:xfrm>
            <a:off x="8444713" y="2148474"/>
            <a:ext cx="3088099" cy="2339101"/>
            <a:chOff x="4464909" y="5227780"/>
            <a:chExt cx="3991529" cy="2339101"/>
          </a:xfrm>
        </p:grpSpPr>
        <p:sp>
          <p:nvSpPr>
            <p:cNvPr id="74" name="CuadroTexto 395">
              <a:extLst>
                <a:ext uri="{FF2B5EF4-FFF2-40B4-BE49-F238E27FC236}">
                  <a16:creationId xmlns:a16="http://schemas.microsoft.com/office/drawing/2014/main" id="{6EAB09D4-983D-E32C-F38B-6A5A782B4581}"/>
                </a:ext>
              </a:extLst>
            </p:cNvPr>
            <p:cNvSpPr txBox="1"/>
            <p:nvPr/>
          </p:nvSpPr>
          <p:spPr>
            <a:xfrm>
              <a:off x="4464909" y="5227780"/>
              <a:ext cx="3589307"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Objective</a:t>
              </a:r>
            </a:p>
          </p:txBody>
        </p:sp>
        <p:sp>
          <p:nvSpPr>
            <p:cNvPr id="75" name="Rectangle 56">
              <a:extLst>
                <a:ext uri="{FF2B5EF4-FFF2-40B4-BE49-F238E27FC236}">
                  <a16:creationId xmlns:a16="http://schemas.microsoft.com/office/drawing/2014/main" id="{609651DA-832C-80C7-1006-FFE8FD033010}"/>
                </a:ext>
              </a:extLst>
            </p:cNvPr>
            <p:cNvSpPr/>
            <p:nvPr/>
          </p:nvSpPr>
          <p:spPr>
            <a:xfrm>
              <a:off x="4464910" y="5812555"/>
              <a:ext cx="3991528" cy="1754326"/>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Create a model that caters to the requirements, for detecting PPE in AI systems and offer an explanation of performance indicators (KPIs) metrics. </a:t>
              </a:r>
            </a:p>
          </p:txBody>
        </p:sp>
      </p:grpSp>
      <p:grpSp>
        <p:nvGrpSpPr>
          <p:cNvPr id="68" name="Group 67">
            <a:extLst>
              <a:ext uri="{FF2B5EF4-FFF2-40B4-BE49-F238E27FC236}">
                <a16:creationId xmlns:a16="http://schemas.microsoft.com/office/drawing/2014/main" id="{54320E92-74AA-71EC-A6FE-AE8604C1F6DF}"/>
              </a:ext>
            </a:extLst>
          </p:cNvPr>
          <p:cNvGrpSpPr/>
          <p:nvPr/>
        </p:nvGrpSpPr>
        <p:grpSpPr>
          <a:xfrm>
            <a:off x="8444713" y="4962731"/>
            <a:ext cx="3088099" cy="1508105"/>
            <a:chOff x="4464909" y="5227780"/>
            <a:chExt cx="3991529" cy="1508105"/>
          </a:xfrm>
        </p:grpSpPr>
        <p:sp>
          <p:nvSpPr>
            <p:cNvPr id="72" name="CuadroTexto 395">
              <a:extLst>
                <a:ext uri="{FF2B5EF4-FFF2-40B4-BE49-F238E27FC236}">
                  <a16:creationId xmlns:a16="http://schemas.microsoft.com/office/drawing/2014/main" id="{205346F6-D60B-9C38-0A1C-A4AEB2561F2D}"/>
                </a:ext>
              </a:extLst>
            </p:cNvPr>
            <p:cNvSpPr txBox="1"/>
            <p:nvPr/>
          </p:nvSpPr>
          <p:spPr>
            <a:xfrm>
              <a:off x="4464909" y="5227780"/>
              <a:ext cx="3902096"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Methodology</a:t>
              </a:r>
            </a:p>
          </p:txBody>
        </p:sp>
        <p:sp>
          <p:nvSpPr>
            <p:cNvPr id="73" name="Rectangle 56">
              <a:extLst>
                <a:ext uri="{FF2B5EF4-FFF2-40B4-BE49-F238E27FC236}">
                  <a16:creationId xmlns:a16="http://schemas.microsoft.com/office/drawing/2014/main" id="{2D69DEF2-54EC-45E0-C4DD-1654FEB92FDF}"/>
                </a:ext>
              </a:extLst>
            </p:cNvPr>
            <p:cNvSpPr/>
            <p:nvPr/>
          </p:nvSpPr>
          <p:spPr>
            <a:xfrm>
              <a:off x="4464910" y="5812555"/>
              <a:ext cx="3991528"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Describe the dataset, and Model Implementation and Evaluation</a:t>
              </a:r>
            </a:p>
          </p:txBody>
        </p:sp>
      </p:grpSp>
      <p:grpSp>
        <p:nvGrpSpPr>
          <p:cNvPr id="69" name="Group 68">
            <a:extLst>
              <a:ext uri="{FF2B5EF4-FFF2-40B4-BE49-F238E27FC236}">
                <a16:creationId xmlns:a16="http://schemas.microsoft.com/office/drawing/2014/main" id="{F4CD4D99-B9D3-CE01-4BF3-E1D5AC6D2CB8}"/>
              </a:ext>
            </a:extLst>
          </p:cNvPr>
          <p:cNvGrpSpPr/>
          <p:nvPr/>
        </p:nvGrpSpPr>
        <p:grpSpPr>
          <a:xfrm>
            <a:off x="8444713" y="7725981"/>
            <a:ext cx="3730792" cy="2201255"/>
            <a:chOff x="4464909" y="5227780"/>
            <a:chExt cx="4822243" cy="1534338"/>
          </a:xfrm>
        </p:grpSpPr>
        <p:sp>
          <p:nvSpPr>
            <p:cNvPr id="70" name="CuadroTexto 395">
              <a:extLst>
                <a:ext uri="{FF2B5EF4-FFF2-40B4-BE49-F238E27FC236}">
                  <a16:creationId xmlns:a16="http://schemas.microsoft.com/office/drawing/2014/main" id="{9EF141D4-0C50-D749-208B-DD2BF7C5AA45}"/>
                </a:ext>
              </a:extLst>
            </p:cNvPr>
            <p:cNvSpPr txBox="1"/>
            <p:nvPr/>
          </p:nvSpPr>
          <p:spPr>
            <a:xfrm>
              <a:off x="4464909" y="5227780"/>
              <a:ext cx="4822243" cy="750852"/>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Results and Discussion</a:t>
              </a:r>
            </a:p>
          </p:txBody>
        </p:sp>
        <p:sp>
          <p:nvSpPr>
            <p:cNvPr id="71" name="Rectangle 56">
              <a:extLst>
                <a:ext uri="{FF2B5EF4-FFF2-40B4-BE49-F238E27FC236}">
                  <a16:creationId xmlns:a16="http://schemas.microsoft.com/office/drawing/2014/main" id="{FEEF18BB-9463-01A9-3257-8B51E0A42056}"/>
                </a:ext>
              </a:extLst>
            </p:cNvPr>
            <p:cNvSpPr/>
            <p:nvPr/>
          </p:nvSpPr>
          <p:spPr>
            <a:xfrm>
              <a:off x="4486091" y="5925454"/>
              <a:ext cx="3991528" cy="836664"/>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Present Performance KPIs, showing Visual examples &amp; Model performance main KPIs</a:t>
              </a:r>
            </a:p>
          </p:txBody>
        </p:sp>
      </p:grpSp>
      <p:grpSp>
        <p:nvGrpSpPr>
          <p:cNvPr id="37" name="Group 36">
            <a:extLst>
              <a:ext uri="{FF2B5EF4-FFF2-40B4-BE49-F238E27FC236}">
                <a16:creationId xmlns:a16="http://schemas.microsoft.com/office/drawing/2014/main" id="{D0442EF2-6423-98E7-477B-FE97B7435476}"/>
              </a:ext>
            </a:extLst>
          </p:cNvPr>
          <p:cNvGrpSpPr/>
          <p:nvPr/>
        </p:nvGrpSpPr>
        <p:grpSpPr>
          <a:xfrm>
            <a:off x="13888682" y="2148477"/>
            <a:ext cx="3355317" cy="1541478"/>
            <a:chOff x="4464909" y="5227780"/>
            <a:chExt cx="4336922" cy="1007005"/>
          </a:xfrm>
        </p:grpSpPr>
        <p:sp>
          <p:nvSpPr>
            <p:cNvPr id="44" name="CuadroTexto 395">
              <a:extLst>
                <a:ext uri="{FF2B5EF4-FFF2-40B4-BE49-F238E27FC236}">
                  <a16:creationId xmlns:a16="http://schemas.microsoft.com/office/drawing/2014/main" id="{E49A0F77-DAEA-9F2B-7693-57289DC52EB7}"/>
                </a:ext>
              </a:extLst>
            </p:cNvPr>
            <p:cNvSpPr txBox="1"/>
            <p:nvPr/>
          </p:nvSpPr>
          <p:spPr>
            <a:xfrm>
              <a:off x="4464909" y="5227780"/>
              <a:ext cx="4336922" cy="703717"/>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Conclusion and Future Work</a:t>
              </a:r>
            </a:p>
          </p:txBody>
        </p:sp>
        <p:sp>
          <p:nvSpPr>
            <p:cNvPr id="45" name="Rectangle 56">
              <a:extLst>
                <a:ext uri="{FF2B5EF4-FFF2-40B4-BE49-F238E27FC236}">
                  <a16:creationId xmlns:a16="http://schemas.microsoft.com/office/drawing/2014/main" id="{8323DF60-0F44-BB19-D628-E976C376BBC1}"/>
                </a:ext>
              </a:extLst>
            </p:cNvPr>
            <p:cNvSpPr/>
            <p:nvPr/>
          </p:nvSpPr>
          <p:spPr>
            <a:xfrm>
              <a:off x="4464910" y="5812555"/>
              <a:ext cx="3991528" cy="4222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Effectiveness of the Model, &amp; Future work.</a:t>
              </a:r>
            </a:p>
          </p:txBody>
        </p:sp>
      </p:grpSp>
      <p:grpSp>
        <p:nvGrpSpPr>
          <p:cNvPr id="38" name="Group 37">
            <a:extLst>
              <a:ext uri="{FF2B5EF4-FFF2-40B4-BE49-F238E27FC236}">
                <a16:creationId xmlns:a16="http://schemas.microsoft.com/office/drawing/2014/main" id="{CE43FC7C-5DF5-BAEC-F11B-626B3CF2A3F0}"/>
              </a:ext>
            </a:extLst>
          </p:cNvPr>
          <p:cNvGrpSpPr/>
          <p:nvPr/>
        </p:nvGrpSpPr>
        <p:grpSpPr>
          <a:xfrm>
            <a:off x="13888682" y="4962731"/>
            <a:ext cx="3088099" cy="954107"/>
            <a:chOff x="4464909" y="5227780"/>
            <a:chExt cx="3991529" cy="954107"/>
          </a:xfrm>
        </p:grpSpPr>
        <p:sp>
          <p:nvSpPr>
            <p:cNvPr id="42" name="CuadroTexto 395">
              <a:extLst>
                <a:ext uri="{FF2B5EF4-FFF2-40B4-BE49-F238E27FC236}">
                  <a16:creationId xmlns:a16="http://schemas.microsoft.com/office/drawing/2014/main" id="{F69FC14F-295B-FAF4-7FEB-709A66537818}"/>
                </a:ext>
              </a:extLst>
            </p:cNvPr>
            <p:cNvSpPr txBox="1"/>
            <p:nvPr/>
          </p:nvSpPr>
          <p:spPr>
            <a:xfrm>
              <a:off x="4464909" y="5227780"/>
              <a:ext cx="3589307"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Questions</a:t>
              </a:r>
            </a:p>
          </p:txBody>
        </p:sp>
        <p:sp>
          <p:nvSpPr>
            <p:cNvPr id="43" name="Rectangle 56">
              <a:extLst>
                <a:ext uri="{FF2B5EF4-FFF2-40B4-BE49-F238E27FC236}">
                  <a16:creationId xmlns:a16="http://schemas.microsoft.com/office/drawing/2014/main" id="{19CFE611-A026-8121-827F-7BE79ECA3BA7}"/>
                </a:ext>
              </a:extLst>
            </p:cNvPr>
            <p:cNvSpPr/>
            <p:nvPr/>
          </p:nvSpPr>
          <p:spPr>
            <a:xfrm>
              <a:off x="4464910" y="5812555"/>
              <a:ext cx="3991528" cy="369332"/>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Q&amp;A Opened space</a:t>
              </a:r>
            </a:p>
          </p:txBody>
        </p:sp>
      </p:grpSp>
      <p:grpSp>
        <p:nvGrpSpPr>
          <p:cNvPr id="107" name="Group 106">
            <a:extLst>
              <a:ext uri="{FF2B5EF4-FFF2-40B4-BE49-F238E27FC236}">
                <a16:creationId xmlns:a16="http://schemas.microsoft.com/office/drawing/2014/main" id="{99A7C10B-7369-C332-4C7B-ABCD03D1BEF6}"/>
              </a:ext>
            </a:extLst>
          </p:cNvPr>
          <p:cNvGrpSpPr/>
          <p:nvPr/>
        </p:nvGrpSpPr>
        <p:grpSpPr>
          <a:xfrm>
            <a:off x="938838" y="1968209"/>
            <a:ext cx="1632555" cy="1980852"/>
            <a:chOff x="1028702" y="1800762"/>
            <a:chExt cx="1632555" cy="1980852"/>
          </a:xfrm>
        </p:grpSpPr>
        <p:sp>
          <p:nvSpPr>
            <p:cNvPr id="108" name="Freeform 3">
              <a:extLst>
                <a:ext uri="{FF2B5EF4-FFF2-40B4-BE49-F238E27FC236}">
                  <a16:creationId xmlns:a16="http://schemas.microsoft.com/office/drawing/2014/main" id="{9A1983D8-3493-0E68-DE16-A013D1F59AEE}"/>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09" name="Freeform 4">
              <a:extLst>
                <a:ext uri="{FF2B5EF4-FFF2-40B4-BE49-F238E27FC236}">
                  <a16:creationId xmlns:a16="http://schemas.microsoft.com/office/drawing/2014/main" id="{72182AC5-FC0E-D9CF-3B5E-F6BB29B3EBFF}"/>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0" name="Freeform 5">
              <a:extLst>
                <a:ext uri="{FF2B5EF4-FFF2-40B4-BE49-F238E27FC236}">
                  <a16:creationId xmlns:a16="http://schemas.microsoft.com/office/drawing/2014/main" id="{56BAE895-956C-656D-0992-BDC9C84D1CE7}"/>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1" name="Freeform 6">
              <a:extLst>
                <a:ext uri="{FF2B5EF4-FFF2-40B4-BE49-F238E27FC236}">
                  <a16:creationId xmlns:a16="http://schemas.microsoft.com/office/drawing/2014/main" id="{D1AB8292-7345-6B27-DD83-E7DFD7D338CD}"/>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2" name="Freeform 7">
              <a:extLst>
                <a:ext uri="{FF2B5EF4-FFF2-40B4-BE49-F238E27FC236}">
                  <a16:creationId xmlns:a16="http://schemas.microsoft.com/office/drawing/2014/main" id="{4A8CECB2-7E44-8214-EC01-B7C5A83D862B}"/>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3" name="Freeform 8">
              <a:extLst>
                <a:ext uri="{FF2B5EF4-FFF2-40B4-BE49-F238E27FC236}">
                  <a16:creationId xmlns:a16="http://schemas.microsoft.com/office/drawing/2014/main" id="{838FCD91-B4E6-1EF2-1788-8FB81C7957F2}"/>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1</a:t>
              </a:r>
            </a:p>
          </p:txBody>
        </p:sp>
        <p:sp>
          <p:nvSpPr>
            <p:cNvPr id="114" name="Freeform 9">
              <a:extLst>
                <a:ext uri="{FF2B5EF4-FFF2-40B4-BE49-F238E27FC236}">
                  <a16:creationId xmlns:a16="http://schemas.microsoft.com/office/drawing/2014/main" id="{BC7AD95F-4C39-87A4-2DC0-6C82589A26F0}"/>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15" name="Group 114">
            <a:extLst>
              <a:ext uri="{FF2B5EF4-FFF2-40B4-BE49-F238E27FC236}">
                <a16:creationId xmlns:a16="http://schemas.microsoft.com/office/drawing/2014/main" id="{547D9EA2-6D75-8200-DD3C-C2B1759FB2D0}"/>
              </a:ext>
            </a:extLst>
          </p:cNvPr>
          <p:cNvGrpSpPr/>
          <p:nvPr/>
        </p:nvGrpSpPr>
        <p:grpSpPr>
          <a:xfrm>
            <a:off x="1002939" y="4714466"/>
            <a:ext cx="1632555" cy="1980852"/>
            <a:chOff x="1028702" y="1800762"/>
            <a:chExt cx="1632555" cy="1980852"/>
          </a:xfrm>
        </p:grpSpPr>
        <p:sp>
          <p:nvSpPr>
            <p:cNvPr id="116" name="Freeform 3">
              <a:extLst>
                <a:ext uri="{FF2B5EF4-FFF2-40B4-BE49-F238E27FC236}">
                  <a16:creationId xmlns:a16="http://schemas.microsoft.com/office/drawing/2014/main" id="{C09788F4-7F70-D4F7-EBE6-AC7DBFB2054D}"/>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7" name="Freeform 4">
              <a:extLst>
                <a:ext uri="{FF2B5EF4-FFF2-40B4-BE49-F238E27FC236}">
                  <a16:creationId xmlns:a16="http://schemas.microsoft.com/office/drawing/2014/main" id="{9E880B1C-CB2F-640D-D69E-A77E84E722AC}"/>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8" name="Freeform 5">
              <a:extLst>
                <a:ext uri="{FF2B5EF4-FFF2-40B4-BE49-F238E27FC236}">
                  <a16:creationId xmlns:a16="http://schemas.microsoft.com/office/drawing/2014/main" id="{A38955D0-CD6B-03DD-90B5-91C5929C5925}"/>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9" name="Freeform 6">
              <a:extLst>
                <a:ext uri="{FF2B5EF4-FFF2-40B4-BE49-F238E27FC236}">
                  <a16:creationId xmlns:a16="http://schemas.microsoft.com/office/drawing/2014/main" id="{8FC0CB97-D12E-3461-C2E5-5C49CF0AA302}"/>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0" name="Freeform 7">
              <a:extLst>
                <a:ext uri="{FF2B5EF4-FFF2-40B4-BE49-F238E27FC236}">
                  <a16:creationId xmlns:a16="http://schemas.microsoft.com/office/drawing/2014/main" id="{E541F53B-C69D-D27C-2F69-FE54F46DB907}"/>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1" name="Freeform 8">
              <a:extLst>
                <a:ext uri="{FF2B5EF4-FFF2-40B4-BE49-F238E27FC236}">
                  <a16:creationId xmlns:a16="http://schemas.microsoft.com/office/drawing/2014/main" id="{70F4F49B-7B4D-0AB4-4E46-364667236C95}"/>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2</a:t>
              </a:r>
            </a:p>
          </p:txBody>
        </p:sp>
        <p:sp>
          <p:nvSpPr>
            <p:cNvPr id="122" name="Freeform 9">
              <a:extLst>
                <a:ext uri="{FF2B5EF4-FFF2-40B4-BE49-F238E27FC236}">
                  <a16:creationId xmlns:a16="http://schemas.microsoft.com/office/drawing/2014/main" id="{3E4EE857-A68E-C8CF-C06F-010A19F7EB17}"/>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39" name="Group 138">
            <a:extLst>
              <a:ext uri="{FF2B5EF4-FFF2-40B4-BE49-F238E27FC236}">
                <a16:creationId xmlns:a16="http://schemas.microsoft.com/office/drawing/2014/main" id="{C5603CDB-21D3-734A-F0FC-16DAF5C165F5}"/>
              </a:ext>
            </a:extLst>
          </p:cNvPr>
          <p:cNvGrpSpPr/>
          <p:nvPr/>
        </p:nvGrpSpPr>
        <p:grpSpPr>
          <a:xfrm>
            <a:off x="6659113" y="7496137"/>
            <a:ext cx="1632555" cy="1980852"/>
            <a:chOff x="1028702" y="1800762"/>
            <a:chExt cx="1632555" cy="1980852"/>
          </a:xfrm>
        </p:grpSpPr>
        <p:sp>
          <p:nvSpPr>
            <p:cNvPr id="140" name="Freeform 3">
              <a:extLst>
                <a:ext uri="{FF2B5EF4-FFF2-40B4-BE49-F238E27FC236}">
                  <a16:creationId xmlns:a16="http://schemas.microsoft.com/office/drawing/2014/main" id="{35642193-8B05-139A-BC00-3331D4CE9483}"/>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1" name="Freeform 4">
              <a:extLst>
                <a:ext uri="{FF2B5EF4-FFF2-40B4-BE49-F238E27FC236}">
                  <a16:creationId xmlns:a16="http://schemas.microsoft.com/office/drawing/2014/main" id="{B56D6673-AA91-C83F-3250-FD27F4E4D819}"/>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2" name="Freeform 5">
              <a:extLst>
                <a:ext uri="{FF2B5EF4-FFF2-40B4-BE49-F238E27FC236}">
                  <a16:creationId xmlns:a16="http://schemas.microsoft.com/office/drawing/2014/main" id="{EC38E89E-9CF6-49B6-9F0D-B64A1896ABF7}"/>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3" name="Freeform 6">
              <a:extLst>
                <a:ext uri="{FF2B5EF4-FFF2-40B4-BE49-F238E27FC236}">
                  <a16:creationId xmlns:a16="http://schemas.microsoft.com/office/drawing/2014/main" id="{A33A5AE1-14D7-8BFB-BE69-1A150FE207FD}"/>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4" name="Freeform 7">
              <a:extLst>
                <a:ext uri="{FF2B5EF4-FFF2-40B4-BE49-F238E27FC236}">
                  <a16:creationId xmlns:a16="http://schemas.microsoft.com/office/drawing/2014/main" id="{A17F28B8-73E7-A669-F974-682FCDD3FABF}"/>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5" name="Freeform 8">
              <a:extLst>
                <a:ext uri="{FF2B5EF4-FFF2-40B4-BE49-F238E27FC236}">
                  <a16:creationId xmlns:a16="http://schemas.microsoft.com/office/drawing/2014/main" id="{E84FFEBB-2419-35D5-5000-17189DB71094}"/>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6</a:t>
              </a:r>
            </a:p>
          </p:txBody>
        </p:sp>
        <p:sp>
          <p:nvSpPr>
            <p:cNvPr id="146" name="Freeform 9">
              <a:extLst>
                <a:ext uri="{FF2B5EF4-FFF2-40B4-BE49-F238E27FC236}">
                  <a16:creationId xmlns:a16="http://schemas.microsoft.com/office/drawing/2014/main" id="{19C4F3C0-8B1F-E73A-BA03-D12A8BF70AE2}"/>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47" name="Group 146">
            <a:extLst>
              <a:ext uri="{FF2B5EF4-FFF2-40B4-BE49-F238E27FC236}">
                <a16:creationId xmlns:a16="http://schemas.microsoft.com/office/drawing/2014/main" id="{EDD30B15-82E4-5D46-55C1-CF6CDE66839B}"/>
              </a:ext>
            </a:extLst>
          </p:cNvPr>
          <p:cNvGrpSpPr/>
          <p:nvPr/>
        </p:nvGrpSpPr>
        <p:grpSpPr>
          <a:xfrm>
            <a:off x="12039600" y="1800762"/>
            <a:ext cx="1632555" cy="1980852"/>
            <a:chOff x="1028702" y="1800762"/>
            <a:chExt cx="1632555" cy="1980852"/>
          </a:xfrm>
        </p:grpSpPr>
        <p:sp>
          <p:nvSpPr>
            <p:cNvPr id="148" name="Freeform 3">
              <a:extLst>
                <a:ext uri="{FF2B5EF4-FFF2-40B4-BE49-F238E27FC236}">
                  <a16:creationId xmlns:a16="http://schemas.microsoft.com/office/drawing/2014/main" id="{C2427C9D-28F2-FE2B-4028-342AE77C9905}"/>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9" name="Freeform 4">
              <a:extLst>
                <a:ext uri="{FF2B5EF4-FFF2-40B4-BE49-F238E27FC236}">
                  <a16:creationId xmlns:a16="http://schemas.microsoft.com/office/drawing/2014/main" id="{8114AF5B-C4E6-F2CF-4580-3B0515A81D91}"/>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0" name="Freeform 5">
              <a:extLst>
                <a:ext uri="{FF2B5EF4-FFF2-40B4-BE49-F238E27FC236}">
                  <a16:creationId xmlns:a16="http://schemas.microsoft.com/office/drawing/2014/main" id="{77BD0B21-FBB9-18FB-D9C2-808FB581FE0D}"/>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1" name="Freeform 6">
              <a:extLst>
                <a:ext uri="{FF2B5EF4-FFF2-40B4-BE49-F238E27FC236}">
                  <a16:creationId xmlns:a16="http://schemas.microsoft.com/office/drawing/2014/main" id="{C2F1D121-4868-9C1D-0327-6630628224FC}"/>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2" name="Freeform 7">
              <a:extLst>
                <a:ext uri="{FF2B5EF4-FFF2-40B4-BE49-F238E27FC236}">
                  <a16:creationId xmlns:a16="http://schemas.microsoft.com/office/drawing/2014/main" id="{ECD0AD22-B1EF-A474-BF2A-F248FB990336}"/>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3" name="Freeform 8">
              <a:extLst>
                <a:ext uri="{FF2B5EF4-FFF2-40B4-BE49-F238E27FC236}">
                  <a16:creationId xmlns:a16="http://schemas.microsoft.com/office/drawing/2014/main" id="{574CED06-D3A7-AB37-2DC5-7A06AA87B0E2}"/>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7</a:t>
              </a:r>
            </a:p>
          </p:txBody>
        </p:sp>
        <p:sp>
          <p:nvSpPr>
            <p:cNvPr id="154" name="Freeform 9">
              <a:extLst>
                <a:ext uri="{FF2B5EF4-FFF2-40B4-BE49-F238E27FC236}">
                  <a16:creationId xmlns:a16="http://schemas.microsoft.com/office/drawing/2014/main" id="{F4422CCD-56F2-105A-2FEC-1C997AF2D897}"/>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55" name="Group 154">
            <a:extLst>
              <a:ext uri="{FF2B5EF4-FFF2-40B4-BE49-F238E27FC236}">
                <a16:creationId xmlns:a16="http://schemas.microsoft.com/office/drawing/2014/main" id="{F91B6BAF-9816-3B4A-D2F8-816648E6E45C}"/>
              </a:ext>
            </a:extLst>
          </p:cNvPr>
          <p:cNvGrpSpPr/>
          <p:nvPr/>
        </p:nvGrpSpPr>
        <p:grpSpPr>
          <a:xfrm>
            <a:off x="12039600" y="4649294"/>
            <a:ext cx="1632555" cy="1980852"/>
            <a:chOff x="1028702" y="1800762"/>
            <a:chExt cx="1632555" cy="1980852"/>
          </a:xfrm>
        </p:grpSpPr>
        <p:sp>
          <p:nvSpPr>
            <p:cNvPr id="156" name="Freeform 3">
              <a:extLst>
                <a:ext uri="{FF2B5EF4-FFF2-40B4-BE49-F238E27FC236}">
                  <a16:creationId xmlns:a16="http://schemas.microsoft.com/office/drawing/2014/main" id="{25AFD12D-FC2F-34E9-50A7-996E9C75AE44}"/>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7" name="Freeform 4">
              <a:extLst>
                <a:ext uri="{FF2B5EF4-FFF2-40B4-BE49-F238E27FC236}">
                  <a16:creationId xmlns:a16="http://schemas.microsoft.com/office/drawing/2014/main" id="{1CD9B1B4-0895-6E65-10DB-23A42E5992D1}"/>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8" name="Freeform 5">
              <a:extLst>
                <a:ext uri="{FF2B5EF4-FFF2-40B4-BE49-F238E27FC236}">
                  <a16:creationId xmlns:a16="http://schemas.microsoft.com/office/drawing/2014/main" id="{91B7A254-6335-C044-36AC-74CA2E38EE3F}"/>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9" name="Freeform 6">
              <a:extLst>
                <a:ext uri="{FF2B5EF4-FFF2-40B4-BE49-F238E27FC236}">
                  <a16:creationId xmlns:a16="http://schemas.microsoft.com/office/drawing/2014/main" id="{3EC2B2DA-D5E7-7D08-8B64-56179B826FD9}"/>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0" name="Freeform 7">
              <a:extLst>
                <a:ext uri="{FF2B5EF4-FFF2-40B4-BE49-F238E27FC236}">
                  <a16:creationId xmlns:a16="http://schemas.microsoft.com/office/drawing/2014/main" id="{E296235C-2707-80CC-CA74-98D2D973545E}"/>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1" name="Freeform 8">
              <a:extLst>
                <a:ext uri="{FF2B5EF4-FFF2-40B4-BE49-F238E27FC236}">
                  <a16:creationId xmlns:a16="http://schemas.microsoft.com/office/drawing/2014/main" id="{63F4491D-A5B7-5178-E553-AF133DB822A7}"/>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8</a:t>
              </a:r>
            </a:p>
          </p:txBody>
        </p:sp>
        <p:sp>
          <p:nvSpPr>
            <p:cNvPr id="162" name="Freeform 9">
              <a:extLst>
                <a:ext uri="{FF2B5EF4-FFF2-40B4-BE49-F238E27FC236}">
                  <a16:creationId xmlns:a16="http://schemas.microsoft.com/office/drawing/2014/main" id="{1E4704DF-744B-9FBA-D1B5-C9AAB9CF02A9}"/>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pic>
        <p:nvPicPr>
          <p:cNvPr id="5" name="Picture 4">
            <a:extLst>
              <a:ext uri="{FF2B5EF4-FFF2-40B4-BE49-F238E27FC236}">
                <a16:creationId xmlns:a16="http://schemas.microsoft.com/office/drawing/2014/main" id="{BD203AAD-3A00-9B70-F7EC-E9AC48F884CC}"/>
              </a:ext>
            </a:extLst>
          </p:cNvPr>
          <p:cNvPicPr>
            <a:picLocks noChangeAspect="1"/>
          </p:cNvPicPr>
          <p:nvPr/>
        </p:nvPicPr>
        <p:blipFill>
          <a:blip r:embed="rId3"/>
          <a:stretch>
            <a:fillRect/>
          </a:stretch>
        </p:blipFill>
        <p:spPr>
          <a:xfrm>
            <a:off x="6839988" y="4790140"/>
            <a:ext cx="1714400" cy="1613425"/>
          </a:xfrm>
          <a:prstGeom prst="rect">
            <a:avLst/>
          </a:prstGeom>
        </p:spPr>
      </p:pic>
      <p:grpSp>
        <p:nvGrpSpPr>
          <p:cNvPr id="2" name="Group 1">
            <a:extLst>
              <a:ext uri="{FF2B5EF4-FFF2-40B4-BE49-F238E27FC236}">
                <a16:creationId xmlns:a16="http://schemas.microsoft.com/office/drawing/2014/main" id="{5D24B6AB-0CF5-83F2-8F71-B7127D5B1B49}"/>
              </a:ext>
            </a:extLst>
          </p:cNvPr>
          <p:cNvGrpSpPr/>
          <p:nvPr/>
        </p:nvGrpSpPr>
        <p:grpSpPr>
          <a:xfrm>
            <a:off x="961708" y="7296110"/>
            <a:ext cx="1632555" cy="1980852"/>
            <a:chOff x="1028702" y="1800762"/>
            <a:chExt cx="1632555" cy="1980852"/>
          </a:xfrm>
        </p:grpSpPr>
        <p:sp>
          <p:nvSpPr>
            <p:cNvPr id="6" name="Freeform 3">
              <a:extLst>
                <a:ext uri="{FF2B5EF4-FFF2-40B4-BE49-F238E27FC236}">
                  <a16:creationId xmlns:a16="http://schemas.microsoft.com/office/drawing/2014/main" id="{AF9012AF-DB69-C2B0-D97F-3E3A3348FA27}"/>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7" name="Freeform 4">
              <a:extLst>
                <a:ext uri="{FF2B5EF4-FFF2-40B4-BE49-F238E27FC236}">
                  <a16:creationId xmlns:a16="http://schemas.microsoft.com/office/drawing/2014/main" id="{CA761C4F-E221-6EC2-A197-0E2F12E4088B}"/>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 name="Freeform 5">
              <a:extLst>
                <a:ext uri="{FF2B5EF4-FFF2-40B4-BE49-F238E27FC236}">
                  <a16:creationId xmlns:a16="http://schemas.microsoft.com/office/drawing/2014/main" id="{EDEA3A25-89FF-920E-9240-0C9C843DB902}"/>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9" name="Freeform 6">
              <a:extLst>
                <a:ext uri="{FF2B5EF4-FFF2-40B4-BE49-F238E27FC236}">
                  <a16:creationId xmlns:a16="http://schemas.microsoft.com/office/drawing/2014/main" id="{43BCB004-6D80-8472-EED1-64C97A3AD501}"/>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0" name="Freeform 7">
              <a:extLst>
                <a:ext uri="{FF2B5EF4-FFF2-40B4-BE49-F238E27FC236}">
                  <a16:creationId xmlns:a16="http://schemas.microsoft.com/office/drawing/2014/main" id="{7358ACB4-7DEC-6B00-01B0-B56879EE92C2}"/>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 name="Freeform 8">
              <a:extLst>
                <a:ext uri="{FF2B5EF4-FFF2-40B4-BE49-F238E27FC236}">
                  <a16:creationId xmlns:a16="http://schemas.microsoft.com/office/drawing/2014/main" id="{17696558-F1F4-CED3-579F-0415092786A4}"/>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3</a:t>
              </a:r>
            </a:p>
          </p:txBody>
        </p:sp>
        <p:sp>
          <p:nvSpPr>
            <p:cNvPr id="12" name="Freeform 9">
              <a:extLst>
                <a:ext uri="{FF2B5EF4-FFF2-40B4-BE49-F238E27FC236}">
                  <a16:creationId xmlns:a16="http://schemas.microsoft.com/office/drawing/2014/main" id="{0A4CFA92-9F53-DDCE-E218-6BD57E9E8C4A}"/>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3" name="Group 12">
            <a:extLst>
              <a:ext uri="{FF2B5EF4-FFF2-40B4-BE49-F238E27FC236}">
                <a16:creationId xmlns:a16="http://schemas.microsoft.com/office/drawing/2014/main" id="{88FDBCCE-31FF-FB5C-A2E4-88F10A3F5A61}"/>
              </a:ext>
            </a:extLst>
          </p:cNvPr>
          <p:cNvGrpSpPr/>
          <p:nvPr/>
        </p:nvGrpSpPr>
        <p:grpSpPr>
          <a:xfrm>
            <a:off x="6678879" y="1968209"/>
            <a:ext cx="1632555" cy="1980852"/>
            <a:chOff x="1028702" y="1800762"/>
            <a:chExt cx="1632555" cy="1980852"/>
          </a:xfrm>
        </p:grpSpPr>
        <p:sp>
          <p:nvSpPr>
            <p:cNvPr id="14" name="Freeform 3">
              <a:extLst>
                <a:ext uri="{FF2B5EF4-FFF2-40B4-BE49-F238E27FC236}">
                  <a16:creationId xmlns:a16="http://schemas.microsoft.com/office/drawing/2014/main" id="{FB0600D6-42B6-0A2D-1689-549466DBC698}"/>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 name="Freeform 4">
              <a:extLst>
                <a:ext uri="{FF2B5EF4-FFF2-40B4-BE49-F238E27FC236}">
                  <a16:creationId xmlns:a16="http://schemas.microsoft.com/office/drawing/2014/main" id="{23A51578-4319-D0E1-F70D-5ACF1ED33708}"/>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 name="Freeform 5">
              <a:extLst>
                <a:ext uri="{FF2B5EF4-FFF2-40B4-BE49-F238E27FC236}">
                  <a16:creationId xmlns:a16="http://schemas.microsoft.com/office/drawing/2014/main" id="{5800DB4A-CF40-D3C8-DBC2-BC72E5020895}"/>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7" name="Freeform 6">
              <a:extLst>
                <a:ext uri="{FF2B5EF4-FFF2-40B4-BE49-F238E27FC236}">
                  <a16:creationId xmlns:a16="http://schemas.microsoft.com/office/drawing/2014/main" id="{325CF0E5-340D-C74E-7386-2803B9C2AF95}"/>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8" name="Freeform 7">
              <a:extLst>
                <a:ext uri="{FF2B5EF4-FFF2-40B4-BE49-F238E27FC236}">
                  <a16:creationId xmlns:a16="http://schemas.microsoft.com/office/drawing/2014/main" id="{8859F916-BDB4-22A8-4509-CB4BB0BB34DF}"/>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9" name="Freeform 8">
              <a:extLst>
                <a:ext uri="{FF2B5EF4-FFF2-40B4-BE49-F238E27FC236}">
                  <a16:creationId xmlns:a16="http://schemas.microsoft.com/office/drawing/2014/main" id="{C3538508-1E6A-E17B-3392-B57C0E9EEE05}"/>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ar-SA" sz="4000" b="1" dirty="0">
                  <a:latin typeface="Tahoma" panose="020B0604030504040204" pitchFamily="34" charset="0"/>
                  <a:ea typeface="Tahoma" panose="020B0604030504040204" pitchFamily="34" charset="0"/>
                  <a:cs typeface="Tahoma" panose="020B0604030504040204" pitchFamily="34" charset="0"/>
                </a:rPr>
                <a:t>4</a:t>
              </a:r>
              <a:endParaRPr lang="en-US" sz="4000" b="1" dirty="0">
                <a:latin typeface="Tahoma" panose="020B0604030504040204" pitchFamily="34" charset="0"/>
                <a:ea typeface="Tahoma" panose="020B0604030504040204" pitchFamily="34" charset="0"/>
                <a:cs typeface="Tahoma" panose="020B0604030504040204" pitchFamily="34" charset="0"/>
              </a:endParaRPr>
            </a:p>
          </p:txBody>
        </p:sp>
        <p:sp>
          <p:nvSpPr>
            <p:cNvPr id="20" name="Freeform 9">
              <a:extLst>
                <a:ext uri="{FF2B5EF4-FFF2-40B4-BE49-F238E27FC236}">
                  <a16:creationId xmlns:a16="http://schemas.microsoft.com/office/drawing/2014/main" id="{44F5CB0E-50B0-3BE9-6E12-E3435155DBAF}"/>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3230684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3923" y="446238"/>
            <a:ext cx="7117080" cy="756920"/>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Methodology</a:t>
            </a: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4" name="object 5">
            <a:extLst>
              <a:ext uri="{FF2B5EF4-FFF2-40B4-BE49-F238E27FC236}">
                <a16:creationId xmlns:a16="http://schemas.microsoft.com/office/drawing/2014/main" id="{A1E743E4-2FE9-2163-DA82-21DBC9026E9F}"/>
              </a:ext>
            </a:extLst>
          </p:cNvPr>
          <p:cNvSpPr txBox="1"/>
          <p:nvPr/>
        </p:nvSpPr>
        <p:spPr>
          <a:xfrm>
            <a:off x="2057400" y="2005247"/>
            <a:ext cx="10664190" cy="574040"/>
          </a:xfrm>
          <a:prstGeom prst="rect">
            <a:avLst/>
          </a:prstGeom>
        </p:spPr>
        <p:txBody>
          <a:bodyPr vert="horz" wrap="square" lIns="0" tIns="12700" rIns="0" bIns="0" rtlCol="0">
            <a:spAutoFit/>
          </a:bodyPr>
          <a:lstStyle/>
          <a:p>
            <a:pPr marL="12700">
              <a:lnSpc>
                <a:spcPct val="100000"/>
              </a:lnSpc>
              <a:spcBef>
                <a:spcPts val="100"/>
              </a:spcBef>
            </a:pPr>
            <a:r>
              <a:rPr lang="en-US" sz="3600" b="1" spc="130" dirty="0">
                <a:solidFill>
                  <a:srgbClr val="0C0C0C"/>
                </a:solidFill>
                <a:latin typeface="Tahoma"/>
                <a:cs typeface="Tahoma"/>
              </a:rPr>
              <a:t>Dataset Construction</a:t>
            </a:r>
          </a:p>
        </p:txBody>
      </p:sp>
      <p:sp>
        <p:nvSpPr>
          <p:cNvPr id="8" name="object 9">
            <a:extLst>
              <a:ext uri="{FF2B5EF4-FFF2-40B4-BE49-F238E27FC236}">
                <a16:creationId xmlns:a16="http://schemas.microsoft.com/office/drawing/2014/main" id="{F62411AA-99A3-1C4B-D232-9F79AF372D7B}"/>
              </a:ext>
            </a:extLst>
          </p:cNvPr>
          <p:cNvSpPr txBox="1"/>
          <p:nvPr/>
        </p:nvSpPr>
        <p:spPr>
          <a:xfrm>
            <a:off x="2505260" y="2849818"/>
            <a:ext cx="13015594" cy="384721"/>
          </a:xfrm>
          <a:prstGeom prst="rect">
            <a:avLst/>
          </a:prstGeom>
        </p:spPr>
        <p:txBody>
          <a:bodyPr vert="horz" wrap="square" lIns="0" tIns="12700" rIns="0" bIns="0" rtlCol="0">
            <a:spAutoFit/>
          </a:bodyPr>
          <a:lstStyle>
            <a:defPPr>
              <a:defRPr lang="en-US"/>
            </a:defPPr>
            <a:lvl1pPr marL="697865" marR="5080" indent="-685800">
              <a:lnSpc>
                <a:spcPts val="2860"/>
              </a:lnSpc>
              <a:spcBef>
                <a:spcPts val="210"/>
              </a:spcBef>
              <a:buClr>
                <a:srgbClr val="000000"/>
              </a:buClr>
              <a:buFont typeface="Arial MT"/>
              <a:buChar char="•"/>
              <a:tabLst>
                <a:tab pos="697865" algn="l"/>
                <a:tab pos="698500" algn="l"/>
              </a:tabLst>
              <a:defRPr sz="2800" b="0" i="0" spc="-200">
                <a:solidFill>
                  <a:srgbClr val="0C0C0C"/>
                </a:solidFill>
                <a:latin typeface="Tahoma" panose="020B0604030504040204" pitchFamily="34" charset="0"/>
                <a:ea typeface="Tahoma" panose="020B0604030504040204" pitchFamily="34" charset="0"/>
                <a:cs typeface="Tahoma" panose="020B0604030504040204" pitchFamily="34" charset="0"/>
              </a:defRPr>
            </a:lvl1pPr>
          </a:lstStyle>
          <a:p>
            <a:r>
              <a:rPr lang="en-US" dirty="0"/>
              <a:t>Describe dataset construction, and </a:t>
            </a:r>
          </a:p>
        </p:txBody>
      </p:sp>
      <p:grpSp>
        <p:nvGrpSpPr>
          <p:cNvPr id="9" name="object 13">
            <a:extLst>
              <a:ext uri="{FF2B5EF4-FFF2-40B4-BE49-F238E27FC236}">
                <a16:creationId xmlns:a16="http://schemas.microsoft.com/office/drawing/2014/main" id="{B7F33770-671E-E64C-6E93-CC96C9AB630C}"/>
              </a:ext>
            </a:extLst>
          </p:cNvPr>
          <p:cNvGrpSpPr/>
          <p:nvPr/>
        </p:nvGrpSpPr>
        <p:grpSpPr>
          <a:xfrm>
            <a:off x="894460" y="1850181"/>
            <a:ext cx="904240" cy="799465"/>
            <a:chOff x="1386839" y="7518654"/>
            <a:chExt cx="904240" cy="799465"/>
          </a:xfrm>
        </p:grpSpPr>
        <p:pic>
          <p:nvPicPr>
            <p:cNvPr id="13" name="object 14">
              <a:extLst>
                <a:ext uri="{FF2B5EF4-FFF2-40B4-BE49-F238E27FC236}">
                  <a16:creationId xmlns:a16="http://schemas.microsoft.com/office/drawing/2014/main" id="{8687FAC3-7472-D304-F1E3-441A3BC06B39}"/>
                </a:ext>
              </a:extLst>
            </p:cNvPr>
            <p:cNvPicPr/>
            <p:nvPr/>
          </p:nvPicPr>
          <p:blipFill>
            <a:blip r:embed="rId3" cstate="print"/>
            <a:stretch>
              <a:fillRect/>
            </a:stretch>
          </p:blipFill>
          <p:spPr>
            <a:xfrm>
              <a:off x="1386839" y="7597140"/>
              <a:ext cx="720852" cy="720852"/>
            </a:xfrm>
            <a:prstGeom prst="rect">
              <a:avLst/>
            </a:prstGeom>
          </p:spPr>
        </p:pic>
        <p:pic>
          <p:nvPicPr>
            <p:cNvPr id="15" name="object 15">
              <a:extLst>
                <a:ext uri="{FF2B5EF4-FFF2-40B4-BE49-F238E27FC236}">
                  <a16:creationId xmlns:a16="http://schemas.microsoft.com/office/drawing/2014/main" id="{B0A53EC8-DDC8-0A40-54C3-32A4A4D88569}"/>
                </a:ext>
              </a:extLst>
            </p:cNvPr>
            <p:cNvPicPr/>
            <p:nvPr/>
          </p:nvPicPr>
          <p:blipFill>
            <a:blip r:embed="rId4" cstate="print"/>
            <a:stretch>
              <a:fillRect/>
            </a:stretch>
          </p:blipFill>
          <p:spPr>
            <a:xfrm>
              <a:off x="1474025" y="7518654"/>
              <a:ext cx="817054" cy="647191"/>
            </a:xfrm>
            <a:prstGeom prst="rect">
              <a:avLst/>
            </a:prstGeom>
          </p:spPr>
        </p:pic>
      </p:grpSp>
      <p:sp>
        <p:nvSpPr>
          <p:cNvPr id="7" name="object 4">
            <a:extLst>
              <a:ext uri="{FF2B5EF4-FFF2-40B4-BE49-F238E27FC236}">
                <a16:creationId xmlns:a16="http://schemas.microsoft.com/office/drawing/2014/main" id="{E4B10485-B75C-1397-BF2D-34075B480A8A}"/>
              </a:ext>
            </a:extLst>
          </p:cNvPr>
          <p:cNvSpPr txBox="1"/>
          <p:nvPr/>
        </p:nvSpPr>
        <p:spPr>
          <a:xfrm>
            <a:off x="2158441" y="6317113"/>
            <a:ext cx="10000615" cy="574040"/>
          </a:xfrm>
          <a:prstGeom prst="rect">
            <a:avLst/>
          </a:prstGeom>
        </p:spPr>
        <p:txBody>
          <a:bodyPr vert="horz" wrap="square" lIns="0" tIns="12700" rIns="0" bIns="0" rtlCol="0">
            <a:spAutoFit/>
          </a:bodyPr>
          <a:lstStyle>
            <a:defPPr>
              <a:defRPr lang="en-US"/>
            </a:defPPr>
            <a:lvl1pPr marL="12700">
              <a:lnSpc>
                <a:spcPct val="100000"/>
              </a:lnSpc>
              <a:spcBef>
                <a:spcPts val="100"/>
              </a:spcBef>
              <a:defRPr sz="3600" b="1" spc="130">
                <a:solidFill>
                  <a:srgbClr val="0C0C0C"/>
                </a:solidFill>
                <a:latin typeface="Tahoma"/>
                <a:cs typeface="Tahoma"/>
              </a:defRPr>
            </a:lvl1pPr>
          </a:lstStyle>
          <a:p>
            <a:r>
              <a:rPr lang="en-US" dirty="0"/>
              <a:t>Evaluation</a:t>
            </a:r>
            <a:endParaRPr dirty="0"/>
          </a:p>
        </p:txBody>
      </p:sp>
      <p:sp>
        <p:nvSpPr>
          <p:cNvPr id="10" name="object 8">
            <a:extLst>
              <a:ext uri="{FF2B5EF4-FFF2-40B4-BE49-F238E27FC236}">
                <a16:creationId xmlns:a16="http://schemas.microsoft.com/office/drawing/2014/main" id="{C177DEFD-58DE-62EA-EA4C-FFDD14E7A8F5}"/>
              </a:ext>
            </a:extLst>
          </p:cNvPr>
          <p:cNvSpPr txBox="1"/>
          <p:nvPr/>
        </p:nvSpPr>
        <p:spPr>
          <a:xfrm>
            <a:off x="2505260" y="7159079"/>
            <a:ext cx="12882880" cy="384721"/>
          </a:xfrm>
          <a:prstGeom prst="rect">
            <a:avLst/>
          </a:prstGeom>
        </p:spPr>
        <p:txBody>
          <a:bodyPr vert="horz" wrap="square" lIns="0" tIns="12700" rIns="0" bIns="0" rtlCol="0">
            <a:spAutoFit/>
          </a:bodyPr>
          <a:lstStyle>
            <a:defPPr>
              <a:defRPr lang="en-US"/>
            </a:defPPr>
            <a:lvl1pPr marL="697865" marR="5080" indent="-685800">
              <a:lnSpc>
                <a:spcPts val="2860"/>
              </a:lnSpc>
              <a:spcBef>
                <a:spcPts val="210"/>
              </a:spcBef>
              <a:buClr>
                <a:srgbClr val="000000"/>
              </a:buClr>
              <a:buFont typeface="Arial MT"/>
              <a:buChar char="•"/>
              <a:tabLst>
                <a:tab pos="697865" algn="l"/>
                <a:tab pos="698500" algn="l"/>
              </a:tabLst>
              <a:defRPr sz="2400" b="1" i="0" spc="-200">
                <a:solidFill>
                  <a:srgbClr val="0C0C0C"/>
                </a:solidFill>
                <a:latin typeface="Tahoma" panose="020B0604030504040204" pitchFamily="34" charset="0"/>
                <a:ea typeface="Tahoma" panose="020B0604030504040204" pitchFamily="34" charset="0"/>
                <a:cs typeface="Tahoma" panose="020B0604030504040204" pitchFamily="34" charset="0"/>
              </a:defRPr>
            </a:lvl1pPr>
          </a:lstStyle>
          <a:p>
            <a:r>
              <a:rPr lang="en-US" sz="2800" b="0" dirty="0"/>
              <a:t>Performance assessment using metrics like </a:t>
            </a:r>
            <a:r>
              <a:rPr lang="en-US" sz="2800" b="0" dirty="0" err="1"/>
              <a:t>mAP</a:t>
            </a:r>
            <a:r>
              <a:rPr lang="en-US" sz="2800" b="0" dirty="0"/>
              <a:t>, precision, recall, &amp; F1 score.</a:t>
            </a:r>
          </a:p>
        </p:txBody>
      </p:sp>
      <p:grpSp>
        <p:nvGrpSpPr>
          <p:cNvPr id="11" name="object 16">
            <a:extLst>
              <a:ext uri="{FF2B5EF4-FFF2-40B4-BE49-F238E27FC236}">
                <a16:creationId xmlns:a16="http://schemas.microsoft.com/office/drawing/2014/main" id="{19453271-1F6C-D6C3-6399-AAE3449D7635}"/>
              </a:ext>
            </a:extLst>
          </p:cNvPr>
          <p:cNvGrpSpPr/>
          <p:nvPr/>
        </p:nvGrpSpPr>
        <p:grpSpPr>
          <a:xfrm>
            <a:off x="995501" y="6200400"/>
            <a:ext cx="904240" cy="798830"/>
            <a:chOff x="1386839" y="4963540"/>
            <a:chExt cx="904240" cy="798830"/>
          </a:xfrm>
        </p:grpSpPr>
        <p:pic>
          <p:nvPicPr>
            <p:cNvPr id="12" name="object 17">
              <a:extLst>
                <a:ext uri="{FF2B5EF4-FFF2-40B4-BE49-F238E27FC236}">
                  <a16:creationId xmlns:a16="http://schemas.microsoft.com/office/drawing/2014/main" id="{A3F42E60-D040-A812-A7EF-FED75A77029A}"/>
                </a:ext>
              </a:extLst>
            </p:cNvPr>
            <p:cNvPicPr/>
            <p:nvPr/>
          </p:nvPicPr>
          <p:blipFill>
            <a:blip r:embed="rId5" cstate="print"/>
            <a:stretch>
              <a:fillRect/>
            </a:stretch>
          </p:blipFill>
          <p:spPr>
            <a:xfrm>
              <a:off x="1386839" y="5042915"/>
              <a:ext cx="720852" cy="719327"/>
            </a:xfrm>
            <a:prstGeom prst="rect">
              <a:avLst/>
            </a:prstGeom>
          </p:spPr>
        </p:pic>
        <p:pic>
          <p:nvPicPr>
            <p:cNvPr id="14" name="object 18">
              <a:extLst>
                <a:ext uri="{FF2B5EF4-FFF2-40B4-BE49-F238E27FC236}">
                  <a16:creationId xmlns:a16="http://schemas.microsoft.com/office/drawing/2014/main" id="{9DC4458C-48E1-F297-76B1-9E5B5E0C1B8C}"/>
                </a:ext>
              </a:extLst>
            </p:cNvPr>
            <p:cNvPicPr/>
            <p:nvPr/>
          </p:nvPicPr>
          <p:blipFill>
            <a:blip r:embed="rId4" cstate="print"/>
            <a:stretch>
              <a:fillRect/>
            </a:stretch>
          </p:blipFill>
          <p:spPr>
            <a:xfrm>
              <a:off x="1474025" y="4963540"/>
              <a:ext cx="817054" cy="647192"/>
            </a:xfrm>
            <a:prstGeom prst="rect">
              <a:avLst/>
            </a:prstGeom>
          </p:spPr>
        </p:pic>
      </p:grpSp>
      <p:sp>
        <p:nvSpPr>
          <p:cNvPr id="16" name="object 4">
            <a:extLst>
              <a:ext uri="{FF2B5EF4-FFF2-40B4-BE49-F238E27FC236}">
                <a16:creationId xmlns:a16="http://schemas.microsoft.com/office/drawing/2014/main" id="{AF187E1F-F0DC-6511-C6B2-4DBCB3C706CD}"/>
              </a:ext>
            </a:extLst>
          </p:cNvPr>
          <p:cNvSpPr txBox="1"/>
          <p:nvPr/>
        </p:nvSpPr>
        <p:spPr>
          <a:xfrm>
            <a:off x="2050473" y="4322766"/>
            <a:ext cx="10000615" cy="574040"/>
          </a:xfrm>
          <a:prstGeom prst="rect">
            <a:avLst/>
          </a:prstGeom>
        </p:spPr>
        <p:txBody>
          <a:bodyPr vert="horz" wrap="square" lIns="0" tIns="12700" rIns="0" bIns="0" rtlCol="0">
            <a:spAutoFit/>
          </a:bodyPr>
          <a:lstStyle>
            <a:defPPr>
              <a:defRPr lang="en-US"/>
            </a:defPPr>
            <a:lvl1pPr marL="12700">
              <a:lnSpc>
                <a:spcPct val="100000"/>
              </a:lnSpc>
              <a:spcBef>
                <a:spcPts val="100"/>
              </a:spcBef>
              <a:defRPr sz="3600" b="1" spc="130">
                <a:solidFill>
                  <a:srgbClr val="0C0C0C"/>
                </a:solidFill>
                <a:latin typeface="Tahoma"/>
                <a:cs typeface="Tahoma"/>
              </a:defRPr>
            </a:lvl1pPr>
          </a:lstStyle>
          <a:p>
            <a:r>
              <a:rPr lang="en-US" dirty="0"/>
              <a:t>Model Training</a:t>
            </a:r>
          </a:p>
        </p:txBody>
      </p:sp>
      <p:sp>
        <p:nvSpPr>
          <p:cNvPr id="17" name="object 8">
            <a:extLst>
              <a:ext uri="{FF2B5EF4-FFF2-40B4-BE49-F238E27FC236}">
                <a16:creationId xmlns:a16="http://schemas.microsoft.com/office/drawing/2014/main" id="{EE100C2D-834C-DE7E-81BC-5ADE8178D408}"/>
              </a:ext>
            </a:extLst>
          </p:cNvPr>
          <p:cNvSpPr txBox="1"/>
          <p:nvPr/>
        </p:nvSpPr>
        <p:spPr>
          <a:xfrm>
            <a:off x="2505260" y="5056953"/>
            <a:ext cx="12882880" cy="384721"/>
          </a:xfrm>
          <a:prstGeom prst="rect">
            <a:avLst/>
          </a:prstGeom>
        </p:spPr>
        <p:txBody>
          <a:bodyPr vert="horz" wrap="square" lIns="0" tIns="12700" rIns="0" bIns="0" rtlCol="0">
            <a:spAutoFit/>
          </a:bodyPr>
          <a:lstStyle>
            <a:defPPr>
              <a:defRPr lang="en-US"/>
            </a:defPPr>
            <a:lvl1pPr marL="697865" marR="5080" indent="-685800">
              <a:lnSpc>
                <a:spcPts val="2860"/>
              </a:lnSpc>
              <a:spcBef>
                <a:spcPts val="210"/>
              </a:spcBef>
              <a:buClr>
                <a:srgbClr val="000000"/>
              </a:buClr>
              <a:buFont typeface="Arial MT"/>
              <a:buChar char="•"/>
              <a:tabLst>
                <a:tab pos="697865" algn="l"/>
                <a:tab pos="698500" algn="l"/>
              </a:tabLst>
              <a:defRPr sz="2400" b="1" i="0" spc="-200">
                <a:solidFill>
                  <a:srgbClr val="0C0C0C"/>
                </a:solidFill>
                <a:latin typeface="Tahoma" panose="020B0604030504040204" pitchFamily="34" charset="0"/>
                <a:ea typeface="Tahoma" panose="020B0604030504040204" pitchFamily="34" charset="0"/>
                <a:cs typeface="Tahoma" panose="020B0604030504040204" pitchFamily="34" charset="0"/>
              </a:defRPr>
            </a:lvl1pPr>
          </a:lstStyle>
          <a:p>
            <a:r>
              <a:rPr lang="en-US" sz="2800" b="0" dirty="0"/>
              <a:t>Training the YOLOv8 model using the prepared dataset.</a:t>
            </a:r>
          </a:p>
        </p:txBody>
      </p:sp>
      <p:grpSp>
        <p:nvGrpSpPr>
          <p:cNvPr id="18" name="object 16">
            <a:extLst>
              <a:ext uri="{FF2B5EF4-FFF2-40B4-BE49-F238E27FC236}">
                <a16:creationId xmlns:a16="http://schemas.microsoft.com/office/drawing/2014/main" id="{7029FE9D-D5BF-E2E9-4480-0442395BDC54}"/>
              </a:ext>
            </a:extLst>
          </p:cNvPr>
          <p:cNvGrpSpPr/>
          <p:nvPr/>
        </p:nvGrpSpPr>
        <p:grpSpPr>
          <a:xfrm>
            <a:off x="887533" y="4206053"/>
            <a:ext cx="904240" cy="798830"/>
            <a:chOff x="1386839" y="4963540"/>
            <a:chExt cx="904240" cy="798830"/>
          </a:xfrm>
        </p:grpSpPr>
        <p:pic>
          <p:nvPicPr>
            <p:cNvPr id="19" name="object 17">
              <a:extLst>
                <a:ext uri="{FF2B5EF4-FFF2-40B4-BE49-F238E27FC236}">
                  <a16:creationId xmlns:a16="http://schemas.microsoft.com/office/drawing/2014/main" id="{89110DD6-01C8-67D5-F164-9080DC77B263}"/>
                </a:ext>
              </a:extLst>
            </p:cNvPr>
            <p:cNvPicPr/>
            <p:nvPr/>
          </p:nvPicPr>
          <p:blipFill>
            <a:blip r:embed="rId5" cstate="print"/>
            <a:stretch>
              <a:fillRect/>
            </a:stretch>
          </p:blipFill>
          <p:spPr>
            <a:xfrm>
              <a:off x="1386839" y="5042915"/>
              <a:ext cx="720852" cy="719327"/>
            </a:xfrm>
            <a:prstGeom prst="rect">
              <a:avLst/>
            </a:prstGeom>
          </p:spPr>
        </p:pic>
        <p:pic>
          <p:nvPicPr>
            <p:cNvPr id="20" name="object 18">
              <a:extLst>
                <a:ext uri="{FF2B5EF4-FFF2-40B4-BE49-F238E27FC236}">
                  <a16:creationId xmlns:a16="http://schemas.microsoft.com/office/drawing/2014/main" id="{97036B38-E5AD-764F-3D71-6CB5A13A7C9F}"/>
                </a:ext>
              </a:extLst>
            </p:cNvPr>
            <p:cNvPicPr/>
            <p:nvPr/>
          </p:nvPicPr>
          <p:blipFill>
            <a:blip r:embed="rId4" cstate="print"/>
            <a:stretch>
              <a:fillRect/>
            </a:stretch>
          </p:blipFill>
          <p:spPr>
            <a:xfrm>
              <a:off x="1474025" y="4963540"/>
              <a:ext cx="817054" cy="647192"/>
            </a:xfrm>
            <a:prstGeom prst="rect">
              <a:avLst/>
            </a:prstGeom>
          </p:spPr>
        </p:pic>
      </p:grpSp>
    </p:spTree>
    <p:extLst>
      <p:ext uri="{BB962C8B-B14F-4D97-AF65-F5344CB8AC3E}">
        <p14:creationId xmlns:p14="http://schemas.microsoft.com/office/powerpoint/2010/main" val="1324939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971920" y="537131"/>
            <a:ext cx="6087999" cy="751488"/>
          </a:xfrm>
          <a:prstGeom prst="rect">
            <a:avLst/>
          </a:prstGeom>
        </p:spPr>
        <p:txBody>
          <a:bodyPr vert="horz" wrap="square" lIns="0" tIns="12700" rIns="0" bIns="0" rtlCol="0">
            <a:spAutoFit/>
          </a:bodyPr>
          <a:lstStyle/>
          <a:p>
            <a:pPr marL="12700" algn="ctr">
              <a:lnSpc>
                <a:spcPct val="100000"/>
              </a:lnSpc>
              <a:spcBef>
                <a:spcPts val="100"/>
              </a:spcBef>
            </a:pPr>
            <a:r>
              <a:rPr lang="en-US" b="1" dirty="0">
                <a:latin typeface="Tahoma" panose="020B0604030504040204" pitchFamily="34" charset="0"/>
                <a:ea typeface="Tahoma" panose="020B0604030504040204" pitchFamily="34" charset="0"/>
                <a:cs typeface="Tahoma" panose="020B0604030504040204" pitchFamily="34" charset="0"/>
              </a:rPr>
              <a:t>Agenda</a:t>
            </a:r>
            <a:endParaRPr b="1" dirty="0">
              <a:latin typeface="Tahoma" panose="020B0604030504040204" pitchFamily="34" charset="0"/>
              <a:ea typeface="Tahoma" panose="020B0604030504040204" pitchFamily="34" charset="0"/>
              <a:cs typeface="Tahoma" panose="020B0604030504040204" pitchFamily="34" charset="0"/>
            </a:endParaRPr>
          </a:p>
        </p:txBody>
      </p:sp>
      <p:pic>
        <p:nvPicPr>
          <p:cNvPr id="4" name="object 4"/>
          <p:cNvPicPr/>
          <p:nvPr/>
        </p:nvPicPr>
        <p:blipFill>
          <a:blip r:embed="rId2" cstate="print"/>
          <a:stretch>
            <a:fillRect/>
          </a:stretch>
        </p:blipFill>
        <p:spPr>
          <a:xfrm>
            <a:off x="323088" y="1360932"/>
            <a:ext cx="17641824" cy="68579"/>
          </a:xfrm>
          <a:prstGeom prst="rect">
            <a:avLst/>
          </a:prstGeom>
        </p:spPr>
      </p:pic>
      <p:grpSp>
        <p:nvGrpSpPr>
          <p:cNvPr id="106" name="Group 105">
            <a:extLst>
              <a:ext uri="{FF2B5EF4-FFF2-40B4-BE49-F238E27FC236}">
                <a16:creationId xmlns:a16="http://schemas.microsoft.com/office/drawing/2014/main" id="{AE7478A0-7946-EE51-58B6-0FD190289A84}"/>
              </a:ext>
            </a:extLst>
          </p:cNvPr>
          <p:cNvGrpSpPr/>
          <p:nvPr/>
        </p:nvGrpSpPr>
        <p:grpSpPr>
          <a:xfrm>
            <a:off x="1031949" y="1800762"/>
            <a:ext cx="1632555" cy="1980852"/>
            <a:chOff x="1028702" y="1800762"/>
            <a:chExt cx="1632555" cy="1980852"/>
          </a:xfrm>
        </p:grpSpPr>
        <p:sp>
          <p:nvSpPr>
            <p:cNvPr id="76" name="Freeform 3">
              <a:extLst>
                <a:ext uri="{FF2B5EF4-FFF2-40B4-BE49-F238E27FC236}">
                  <a16:creationId xmlns:a16="http://schemas.microsoft.com/office/drawing/2014/main" id="{EC0454C3-F497-5CB7-0AC1-62635DB07ACE}"/>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77" name="Freeform 4">
              <a:extLst>
                <a:ext uri="{FF2B5EF4-FFF2-40B4-BE49-F238E27FC236}">
                  <a16:creationId xmlns:a16="http://schemas.microsoft.com/office/drawing/2014/main" id="{66B454F5-168B-2BC6-474D-CD724C53A475}"/>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78" name="Freeform 5">
              <a:extLst>
                <a:ext uri="{FF2B5EF4-FFF2-40B4-BE49-F238E27FC236}">
                  <a16:creationId xmlns:a16="http://schemas.microsoft.com/office/drawing/2014/main" id="{54F00451-9113-A213-F376-7B7B9A000BF4}"/>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79" name="Freeform 6">
              <a:extLst>
                <a:ext uri="{FF2B5EF4-FFF2-40B4-BE49-F238E27FC236}">
                  <a16:creationId xmlns:a16="http://schemas.microsoft.com/office/drawing/2014/main" id="{9B92C8DB-952E-5D21-4597-4F595D7D937E}"/>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0" name="Freeform 7">
              <a:extLst>
                <a:ext uri="{FF2B5EF4-FFF2-40B4-BE49-F238E27FC236}">
                  <a16:creationId xmlns:a16="http://schemas.microsoft.com/office/drawing/2014/main" id="{11493170-3010-E921-6546-B6229117EF1A}"/>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1" name="Freeform 8">
              <a:extLst>
                <a:ext uri="{FF2B5EF4-FFF2-40B4-BE49-F238E27FC236}">
                  <a16:creationId xmlns:a16="http://schemas.microsoft.com/office/drawing/2014/main" id="{FEE96FA0-899E-CEEA-1393-B5273CFB65EF}"/>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1</a:t>
              </a:r>
            </a:p>
          </p:txBody>
        </p:sp>
        <p:sp>
          <p:nvSpPr>
            <p:cNvPr id="82" name="Freeform 9">
              <a:extLst>
                <a:ext uri="{FF2B5EF4-FFF2-40B4-BE49-F238E27FC236}">
                  <a16:creationId xmlns:a16="http://schemas.microsoft.com/office/drawing/2014/main" id="{5A6C9928-BF31-6B9E-752E-07BCFDF5B640}"/>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97" name="Group 96">
            <a:extLst>
              <a:ext uri="{FF2B5EF4-FFF2-40B4-BE49-F238E27FC236}">
                <a16:creationId xmlns:a16="http://schemas.microsoft.com/office/drawing/2014/main" id="{7FA9258E-6C6E-763C-B9D1-20E0B196CF0B}"/>
              </a:ext>
            </a:extLst>
          </p:cNvPr>
          <p:cNvGrpSpPr/>
          <p:nvPr/>
        </p:nvGrpSpPr>
        <p:grpSpPr>
          <a:xfrm>
            <a:off x="2903117" y="2148474"/>
            <a:ext cx="3088099" cy="1508105"/>
            <a:chOff x="4464909" y="5227780"/>
            <a:chExt cx="3991529" cy="1508105"/>
          </a:xfrm>
        </p:grpSpPr>
        <p:sp>
          <p:nvSpPr>
            <p:cNvPr id="104" name="CuadroTexto 395">
              <a:extLst>
                <a:ext uri="{FF2B5EF4-FFF2-40B4-BE49-F238E27FC236}">
                  <a16:creationId xmlns:a16="http://schemas.microsoft.com/office/drawing/2014/main" id="{FCDC4D1D-4C9B-9820-364C-5A58F296C57A}"/>
                </a:ext>
              </a:extLst>
            </p:cNvPr>
            <p:cNvSpPr txBox="1"/>
            <p:nvPr/>
          </p:nvSpPr>
          <p:spPr>
            <a:xfrm>
              <a:off x="4464909" y="5227780"/>
              <a:ext cx="3589307"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Introduction</a:t>
              </a:r>
            </a:p>
          </p:txBody>
        </p:sp>
        <p:sp>
          <p:nvSpPr>
            <p:cNvPr id="105" name="Rectangle 56">
              <a:extLst>
                <a:ext uri="{FF2B5EF4-FFF2-40B4-BE49-F238E27FC236}">
                  <a16:creationId xmlns:a16="http://schemas.microsoft.com/office/drawing/2014/main" id="{3889B7B5-5501-E85F-F845-F401224E369C}"/>
                </a:ext>
              </a:extLst>
            </p:cNvPr>
            <p:cNvSpPr/>
            <p:nvPr/>
          </p:nvSpPr>
          <p:spPr>
            <a:xfrm>
              <a:off x="4464910" y="5812555"/>
              <a:ext cx="3991528"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PPE importance, challenges, Technologies in Object detection</a:t>
              </a:r>
            </a:p>
          </p:txBody>
        </p:sp>
      </p:grpSp>
      <p:grpSp>
        <p:nvGrpSpPr>
          <p:cNvPr id="98" name="Group 97">
            <a:extLst>
              <a:ext uri="{FF2B5EF4-FFF2-40B4-BE49-F238E27FC236}">
                <a16:creationId xmlns:a16="http://schemas.microsoft.com/office/drawing/2014/main" id="{747973E2-2EE8-3494-C157-00B5AAA99E64}"/>
              </a:ext>
            </a:extLst>
          </p:cNvPr>
          <p:cNvGrpSpPr/>
          <p:nvPr/>
        </p:nvGrpSpPr>
        <p:grpSpPr>
          <a:xfrm>
            <a:off x="2903117" y="4962728"/>
            <a:ext cx="4045232" cy="1828531"/>
            <a:chOff x="4464909" y="5227780"/>
            <a:chExt cx="5228673" cy="1181261"/>
          </a:xfrm>
        </p:grpSpPr>
        <p:sp>
          <p:nvSpPr>
            <p:cNvPr id="102" name="CuadroTexto 395">
              <a:extLst>
                <a:ext uri="{FF2B5EF4-FFF2-40B4-BE49-F238E27FC236}">
                  <a16:creationId xmlns:a16="http://schemas.microsoft.com/office/drawing/2014/main" id="{48E6C8EF-57D7-44A3-42B8-7ED51866F990}"/>
                </a:ext>
              </a:extLst>
            </p:cNvPr>
            <p:cNvSpPr txBox="1"/>
            <p:nvPr/>
          </p:nvSpPr>
          <p:spPr>
            <a:xfrm>
              <a:off x="4464909" y="5227780"/>
              <a:ext cx="5228673" cy="377774"/>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Problem Definition</a:t>
              </a:r>
            </a:p>
          </p:txBody>
        </p:sp>
        <p:sp>
          <p:nvSpPr>
            <p:cNvPr id="103" name="Rectangle 56">
              <a:extLst>
                <a:ext uri="{FF2B5EF4-FFF2-40B4-BE49-F238E27FC236}">
                  <a16:creationId xmlns:a16="http://schemas.microsoft.com/office/drawing/2014/main" id="{FAEC1B36-D65C-0690-D9D8-11F3478C1436}"/>
                </a:ext>
              </a:extLst>
            </p:cNvPr>
            <p:cNvSpPr/>
            <p:nvPr/>
          </p:nvSpPr>
          <p:spPr>
            <a:xfrm>
              <a:off x="4464910" y="5812555"/>
              <a:ext cx="3991527" cy="596486"/>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Address current problem, and motivation to solve those limitations using AI.</a:t>
              </a:r>
            </a:p>
          </p:txBody>
        </p:sp>
      </p:grpSp>
      <p:grpSp>
        <p:nvGrpSpPr>
          <p:cNvPr id="99" name="Group 98">
            <a:extLst>
              <a:ext uri="{FF2B5EF4-FFF2-40B4-BE49-F238E27FC236}">
                <a16:creationId xmlns:a16="http://schemas.microsoft.com/office/drawing/2014/main" id="{00A249E3-45B4-8D19-2D26-8271E48A2942}"/>
              </a:ext>
            </a:extLst>
          </p:cNvPr>
          <p:cNvGrpSpPr/>
          <p:nvPr/>
        </p:nvGrpSpPr>
        <p:grpSpPr>
          <a:xfrm>
            <a:off x="2903117" y="7725981"/>
            <a:ext cx="3232900" cy="1508105"/>
            <a:chOff x="4464909" y="5227780"/>
            <a:chExt cx="4178692" cy="1508105"/>
          </a:xfrm>
        </p:grpSpPr>
        <p:sp>
          <p:nvSpPr>
            <p:cNvPr id="100" name="CuadroTexto 395">
              <a:extLst>
                <a:ext uri="{FF2B5EF4-FFF2-40B4-BE49-F238E27FC236}">
                  <a16:creationId xmlns:a16="http://schemas.microsoft.com/office/drawing/2014/main" id="{93C5BF7A-2900-CA50-F353-0263AA1C9961}"/>
                </a:ext>
              </a:extLst>
            </p:cNvPr>
            <p:cNvSpPr txBox="1"/>
            <p:nvPr/>
          </p:nvSpPr>
          <p:spPr>
            <a:xfrm>
              <a:off x="4464909" y="5227780"/>
              <a:ext cx="4178692" cy="1077218"/>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Previous Work</a:t>
              </a:r>
            </a:p>
            <a:p>
              <a:endParaRPr lang="en-US" sz="3200" b="1" dirty="0">
                <a:latin typeface="Tahoma" panose="020B0604030504040204" pitchFamily="34" charset="0"/>
                <a:ea typeface="Tahoma" panose="020B0604030504040204" pitchFamily="34" charset="0"/>
                <a:cs typeface="Tahoma" panose="020B0604030504040204" pitchFamily="34" charset="0"/>
              </a:endParaRPr>
            </a:p>
          </p:txBody>
        </p:sp>
        <p:sp>
          <p:nvSpPr>
            <p:cNvPr id="101" name="Rectangle 56">
              <a:extLst>
                <a:ext uri="{FF2B5EF4-FFF2-40B4-BE49-F238E27FC236}">
                  <a16:creationId xmlns:a16="http://schemas.microsoft.com/office/drawing/2014/main" id="{2387AECA-A247-342E-A1C4-B2311BBFD256}"/>
                </a:ext>
              </a:extLst>
            </p:cNvPr>
            <p:cNvSpPr/>
            <p:nvPr/>
          </p:nvSpPr>
          <p:spPr>
            <a:xfrm>
              <a:off x="4464910" y="5812555"/>
              <a:ext cx="3991528"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List previous techniques and advances ones, and provide high level comparison.</a:t>
              </a:r>
            </a:p>
          </p:txBody>
        </p:sp>
      </p:grpSp>
      <p:grpSp>
        <p:nvGrpSpPr>
          <p:cNvPr id="67" name="Group 66">
            <a:extLst>
              <a:ext uri="{FF2B5EF4-FFF2-40B4-BE49-F238E27FC236}">
                <a16:creationId xmlns:a16="http://schemas.microsoft.com/office/drawing/2014/main" id="{47B43F01-F212-424E-1A38-6B8E5DB422C2}"/>
              </a:ext>
            </a:extLst>
          </p:cNvPr>
          <p:cNvGrpSpPr/>
          <p:nvPr/>
        </p:nvGrpSpPr>
        <p:grpSpPr>
          <a:xfrm>
            <a:off x="8444713" y="2148474"/>
            <a:ext cx="3088099" cy="2339101"/>
            <a:chOff x="4464909" y="5227780"/>
            <a:chExt cx="3991529" cy="2339101"/>
          </a:xfrm>
        </p:grpSpPr>
        <p:sp>
          <p:nvSpPr>
            <p:cNvPr id="74" name="CuadroTexto 395">
              <a:extLst>
                <a:ext uri="{FF2B5EF4-FFF2-40B4-BE49-F238E27FC236}">
                  <a16:creationId xmlns:a16="http://schemas.microsoft.com/office/drawing/2014/main" id="{6EAB09D4-983D-E32C-F38B-6A5A782B4581}"/>
                </a:ext>
              </a:extLst>
            </p:cNvPr>
            <p:cNvSpPr txBox="1"/>
            <p:nvPr/>
          </p:nvSpPr>
          <p:spPr>
            <a:xfrm>
              <a:off x="4464909" y="5227780"/>
              <a:ext cx="3589307"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Objective</a:t>
              </a:r>
            </a:p>
          </p:txBody>
        </p:sp>
        <p:sp>
          <p:nvSpPr>
            <p:cNvPr id="75" name="Rectangle 56">
              <a:extLst>
                <a:ext uri="{FF2B5EF4-FFF2-40B4-BE49-F238E27FC236}">
                  <a16:creationId xmlns:a16="http://schemas.microsoft.com/office/drawing/2014/main" id="{609651DA-832C-80C7-1006-FFE8FD033010}"/>
                </a:ext>
              </a:extLst>
            </p:cNvPr>
            <p:cNvSpPr/>
            <p:nvPr/>
          </p:nvSpPr>
          <p:spPr>
            <a:xfrm>
              <a:off x="4464910" y="5812555"/>
              <a:ext cx="3991528" cy="1754326"/>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Create a model that caters to the requirements, for detecting PPE in AI systems and offer an explanation of performance indicators (KPIs) metrics. </a:t>
              </a:r>
            </a:p>
          </p:txBody>
        </p:sp>
      </p:grpSp>
      <p:grpSp>
        <p:nvGrpSpPr>
          <p:cNvPr id="68" name="Group 67">
            <a:extLst>
              <a:ext uri="{FF2B5EF4-FFF2-40B4-BE49-F238E27FC236}">
                <a16:creationId xmlns:a16="http://schemas.microsoft.com/office/drawing/2014/main" id="{54320E92-74AA-71EC-A6FE-AE8604C1F6DF}"/>
              </a:ext>
            </a:extLst>
          </p:cNvPr>
          <p:cNvGrpSpPr/>
          <p:nvPr/>
        </p:nvGrpSpPr>
        <p:grpSpPr>
          <a:xfrm>
            <a:off x="8444713" y="4962731"/>
            <a:ext cx="3088099" cy="1508105"/>
            <a:chOff x="4464909" y="5227780"/>
            <a:chExt cx="3991529" cy="1508105"/>
          </a:xfrm>
        </p:grpSpPr>
        <p:sp>
          <p:nvSpPr>
            <p:cNvPr id="72" name="CuadroTexto 395">
              <a:extLst>
                <a:ext uri="{FF2B5EF4-FFF2-40B4-BE49-F238E27FC236}">
                  <a16:creationId xmlns:a16="http://schemas.microsoft.com/office/drawing/2014/main" id="{205346F6-D60B-9C38-0A1C-A4AEB2561F2D}"/>
                </a:ext>
              </a:extLst>
            </p:cNvPr>
            <p:cNvSpPr txBox="1"/>
            <p:nvPr/>
          </p:nvSpPr>
          <p:spPr>
            <a:xfrm>
              <a:off x="4464909" y="5227780"/>
              <a:ext cx="3902096"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Methodology</a:t>
              </a:r>
            </a:p>
          </p:txBody>
        </p:sp>
        <p:sp>
          <p:nvSpPr>
            <p:cNvPr id="73" name="Rectangle 56">
              <a:extLst>
                <a:ext uri="{FF2B5EF4-FFF2-40B4-BE49-F238E27FC236}">
                  <a16:creationId xmlns:a16="http://schemas.microsoft.com/office/drawing/2014/main" id="{2D69DEF2-54EC-45E0-C4DD-1654FEB92FDF}"/>
                </a:ext>
              </a:extLst>
            </p:cNvPr>
            <p:cNvSpPr/>
            <p:nvPr/>
          </p:nvSpPr>
          <p:spPr>
            <a:xfrm>
              <a:off x="4464910" y="5812555"/>
              <a:ext cx="3991528"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Describe the dataset, and Model Implementation and Evaluation</a:t>
              </a:r>
            </a:p>
          </p:txBody>
        </p:sp>
      </p:grpSp>
      <p:grpSp>
        <p:nvGrpSpPr>
          <p:cNvPr id="69" name="Group 68">
            <a:extLst>
              <a:ext uri="{FF2B5EF4-FFF2-40B4-BE49-F238E27FC236}">
                <a16:creationId xmlns:a16="http://schemas.microsoft.com/office/drawing/2014/main" id="{F4CD4D99-B9D3-CE01-4BF3-E1D5AC6D2CB8}"/>
              </a:ext>
            </a:extLst>
          </p:cNvPr>
          <p:cNvGrpSpPr/>
          <p:nvPr/>
        </p:nvGrpSpPr>
        <p:grpSpPr>
          <a:xfrm>
            <a:off x="8444713" y="7725981"/>
            <a:ext cx="3730792" cy="2201255"/>
            <a:chOff x="4464909" y="5227780"/>
            <a:chExt cx="4822243" cy="1534338"/>
          </a:xfrm>
        </p:grpSpPr>
        <p:sp>
          <p:nvSpPr>
            <p:cNvPr id="70" name="CuadroTexto 395">
              <a:extLst>
                <a:ext uri="{FF2B5EF4-FFF2-40B4-BE49-F238E27FC236}">
                  <a16:creationId xmlns:a16="http://schemas.microsoft.com/office/drawing/2014/main" id="{9EF141D4-0C50-D749-208B-DD2BF7C5AA45}"/>
                </a:ext>
              </a:extLst>
            </p:cNvPr>
            <p:cNvSpPr txBox="1"/>
            <p:nvPr/>
          </p:nvSpPr>
          <p:spPr>
            <a:xfrm>
              <a:off x="4464909" y="5227780"/>
              <a:ext cx="4822243" cy="750852"/>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Results and Discussion</a:t>
              </a:r>
            </a:p>
          </p:txBody>
        </p:sp>
        <p:sp>
          <p:nvSpPr>
            <p:cNvPr id="71" name="Rectangle 56">
              <a:extLst>
                <a:ext uri="{FF2B5EF4-FFF2-40B4-BE49-F238E27FC236}">
                  <a16:creationId xmlns:a16="http://schemas.microsoft.com/office/drawing/2014/main" id="{FEEF18BB-9463-01A9-3257-8B51E0A42056}"/>
                </a:ext>
              </a:extLst>
            </p:cNvPr>
            <p:cNvSpPr/>
            <p:nvPr/>
          </p:nvSpPr>
          <p:spPr>
            <a:xfrm>
              <a:off x="4486091" y="5925454"/>
              <a:ext cx="3991528" cy="836664"/>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Present Performance KPIs, showing Visual examples &amp; Model performance main KPIs</a:t>
              </a:r>
            </a:p>
          </p:txBody>
        </p:sp>
      </p:grpSp>
      <p:grpSp>
        <p:nvGrpSpPr>
          <p:cNvPr id="37" name="Group 36">
            <a:extLst>
              <a:ext uri="{FF2B5EF4-FFF2-40B4-BE49-F238E27FC236}">
                <a16:creationId xmlns:a16="http://schemas.microsoft.com/office/drawing/2014/main" id="{D0442EF2-6423-98E7-477B-FE97B7435476}"/>
              </a:ext>
            </a:extLst>
          </p:cNvPr>
          <p:cNvGrpSpPr/>
          <p:nvPr/>
        </p:nvGrpSpPr>
        <p:grpSpPr>
          <a:xfrm>
            <a:off x="13888682" y="2148477"/>
            <a:ext cx="3355317" cy="1541478"/>
            <a:chOff x="4464909" y="5227780"/>
            <a:chExt cx="4336922" cy="1007005"/>
          </a:xfrm>
        </p:grpSpPr>
        <p:sp>
          <p:nvSpPr>
            <p:cNvPr id="44" name="CuadroTexto 395">
              <a:extLst>
                <a:ext uri="{FF2B5EF4-FFF2-40B4-BE49-F238E27FC236}">
                  <a16:creationId xmlns:a16="http://schemas.microsoft.com/office/drawing/2014/main" id="{E49A0F77-DAEA-9F2B-7693-57289DC52EB7}"/>
                </a:ext>
              </a:extLst>
            </p:cNvPr>
            <p:cNvSpPr txBox="1"/>
            <p:nvPr/>
          </p:nvSpPr>
          <p:spPr>
            <a:xfrm>
              <a:off x="4464909" y="5227780"/>
              <a:ext cx="4336922" cy="703717"/>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Conclusion and Future Work</a:t>
              </a:r>
            </a:p>
          </p:txBody>
        </p:sp>
        <p:sp>
          <p:nvSpPr>
            <p:cNvPr id="45" name="Rectangle 56">
              <a:extLst>
                <a:ext uri="{FF2B5EF4-FFF2-40B4-BE49-F238E27FC236}">
                  <a16:creationId xmlns:a16="http://schemas.microsoft.com/office/drawing/2014/main" id="{8323DF60-0F44-BB19-D628-E976C376BBC1}"/>
                </a:ext>
              </a:extLst>
            </p:cNvPr>
            <p:cNvSpPr/>
            <p:nvPr/>
          </p:nvSpPr>
          <p:spPr>
            <a:xfrm>
              <a:off x="4464910" y="5812555"/>
              <a:ext cx="3991528" cy="4222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Effectiveness of the Model, &amp; Future work.</a:t>
              </a:r>
            </a:p>
          </p:txBody>
        </p:sp>
      </p:grpSp>
      <p:grpSp>
        <p:nvGrpSpPr>
          <p:cNvPr id="38" name="Group 37">
            <a:extLst>
              <a:ext uri="{FF2B5EF4-FFF2-40B4-BE49-F238E27FC236}">
                <a16:creationId xmlns:a16="http://schemas.microsoft.com/office/drawing/2014/main" id="{CE43FC7C-5DF5-BAEC-F11B-626B3CF2A3F0}"/>
              </a:ext>
            </a:extLst>
          </p:cNvPr>
          <p:cNvGrpSpPr/>
          <p:nvPr/>
        </p:nvGrpSpPr>
        <p:grpSpPr>
          <a:xfrm>
            <a:off x="13888682" y="4962731"/>
            <a:ext cx="3088099" cy="954107"/>
            <a:chOff x="4464909" y="5227780"/>
            <a:chExt cx="3991529" cy="954107"/>
          </a:xfrm>
        </p:grpSpPr>
        <p:sp>
          <p:nvSpPr>
            <p:cNvPr id="42" name="CuadroTexto 395">
              <a:extLst>
                <a:ext uri="{FF2B5EF4-FFF2-40B4-BE49-F238E27FC236}">
                  <a16:creationId xmlns:a16="http://schemas.microsoft.com/office/drawing/2014/main" id="{F69FC14F-295B-FAF4-7FEB-709A66537818}"/>
                </a:ext>
              </a:extLst>
            </p:cNvPr>
            <p:cNvSpPr txBox="1"/>
            <p:nvPr/>
          </p:nvSpPr>
          <p:spPr>
            <a:xfrm>
              <a:off x="4464909" y="5227780"/>
              <a:ext cx="3589307"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Questions</a:t>
              </a:r>
            </a:p>
          </p:txBody>
        </p:sp>
        <p:sp>
          <p:nvSpPr>
            <p:cNvPr id="43" name="Rectangle 56">
              <a:extLst>
                <a:ext uri="{FF2B5EF4-FFF2-40B4-BE49-F238E27FC236}">
                  <a16:creationId xmlns:a16="http://schemas.microsoft.com/office/drawing/2014/main" id="{19CFE611-A026-8121-827F-7BE79ECA3BA7}"/>
                </a:ext>
              </a:extLst>
            </p:cNvPr>
            <p:cNvSpPr/>
            <p:nvPr/>
          </p:nvSpPr>
          <p:spPr>
            <a:xfrm>
              <a:off x="4464910" y="5812555"/>
              <a:ext cx="3991528" cy="369332"/>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Q&amp;A Opened space</a:t>
              </a:r>
            </a:p>
          </p:txBody>
        </p:sp>
      </p:grpSp>
      <p:grpSp>
        <p:nvGrpSpPr>
          <p:cNvPr id="107" name="Group 106">
            <a:extLst>
              <a:ext uri="{FF2B5EF4-FFF2-40B4-BE49-F238E27FC236}">
                <a16:creationId xmlns:a16="http://schemas.microsoft.com/office/drawing/2014/main" id="{99A7C10B-7369-C332-4C7B-ABCD03D1BEF6}"/>
              </a:ext>
            </a:extLst>
          </p:cNvPr>
          <p:cNvGrpSpPr/>
          <p:nvPr/>
        </p:nvGrpSpPr>
        <p:grpSpPr>
          <a:xfrm>
            <a:off x="1031949" y="4649294"/>
            <a:ext cx="1632555" cy="1980852"/>
            <a:chOff x="1028702" y="1800762"/>
            <a:chExt cx="1632555" cy="1980852"/>
          </a:xfrm>
        </p:grpSpPr>
        <p:sp>
          <p:nvSpPr>
            <p:cNvPr id="108" name="Freeform 3">
              <a:extLst>
                <a:ext uri="{FF2B5EF4-FFF2-40B4-BE49-F238E27FC236}">
                  <a16:creationId xmlns:a16="http://schemas.microsoft.com/office/drawing/2014/main" id="{9A1983D8-3493-0E68-DE16-A013D1F59AEE}"/>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09" name="Freeform 4">
              <a:extLst>
                <a:ext uri="{FF2B5EF4-FFF2-40B4-BE49-F238E27FC236}">
                  <a16:creationId xmlns:a16="http://schemas.microsoft.com/office/drawing/2014/main" id="{72182AC5-FC0E-D9CF-3B5E-F6BB29B3EBFF}"/>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0" name="Freeform 5">
              <a:extLst>
                <a:ext uri="{FF2B5EF4-FFF2-40B4-BE49-F238E27FC236}">
                  <a16:creationId xmlns:a16="http://schemas.microsoft.com/office/drawing/2014/main" id="{56BAE895-956C-656D-0992-BDC9C84D1CE7}"/>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1" name="Freeform 6">
              <a:extLst>
                <a:ext uri="{FF2B5EF4-FFF2-40B4-BE49-F238E27FC236}">
                  <a16:creationId xmlns:a16="http://schemas.microsoft.com/office/drawing/2014/main" id="{D1AB8292-7345-6B27-DD83-E7DFD7D338CD}"/>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2" name="Freeform 7">
              <a:extLst>
                <a:ext uri="{FF2B5EF4-FFF2-40B4-BE49-F238E27FC236}">
                  <a16:creationId xmlns:a16="http://schemas.microsoft.com/office/drawing/2014/main" id="{4A8CECB2-7E44-8214-EC01-B7C5A83D862B}"/>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3" name="Freeform 8">
              <a:extLst>
                <a:ext uri="{FF2B5EF4-FFF2-40B4-BE49-F238E27FC236}">
                  <a16:creationId xmlns:a16="http://schemas.microsoft.com/office/drawing/2014/main" id="{838FCD91-B4E6-1EF2-1788-8FB81C7957F2}"/>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2</a:t>
              </a:r>
            </a:p>
          </p:txBody>
        </p:sp>
        <p:sp>
          <p:nvSpPr>
            <p:cNvPr id="114" name="Freeform 9">
              <a:extLst>
                <a:ext uri="{FF2B5EF4-FFF2-40B4-BE49-F238E27FC236}">
                  <a16:creationId xmlns:a16="http://schemas.microsoft.com/office/drawing/2014/main" id="{BC7AD95F-4C39-87A4-2DC0-6C82589A26F0}"/>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15" name="Group 114">
            <a:extLst>
              <a:ext uri="{FF2B5EF4-FFF2-40B4-BE49-F238E27FC236}">
                <a16:creationId xmlns:a16="http://schemas.microsoft.com/office/drawing/2014/main" id="{547D9EA2-6D75-8200-DD3C-C2B1759FB2D0}"/>
              </a:ext>
            </a:extLst>
          </p:cNvPr>
          <p:cNvGrpSpPr/>
          <p:nvPr/>
        </p:nvGrpSpPr>
        <p:grpSpPr>
          <a:xfrm>
            <a:off x="1031949" y="7496137"/>
            <a:ext cx="1632555" cy="1980852"/>
            <a:chOff x="1028702" y="1800762"/>
            <a:chExt cx="1632555" cy="1980852"/>
          </a:xfrm>
        </p:grpSpPr>
        <p:sp>
          <p:nvSpPr>
            <p:cNvPr id="116" name="Freeform 3">
              <a:extLst>
                <a:ext uri="{FF2B5EF4-FFF2-40B4-BE49-F238E27FC236}">
                  <a16:creationId xmlns:a16="http://schemas.microsoft.com/office/drawing/2014/main" id="{C09788F4-7F70-D4F7-EBE6-AC7DBFB2054D}"/>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7" name="Freeform 4">
              <a:extLst>
                <a:ext uri="{FF2B5EF4-FFF2-40B4-BE49-F238E27FC236}">
                  <a16:creationId xmlns:a16="http://schemas.microsoft.com/office/drawing/2014/main" id="{9E880B1C-CB2F-640D-D69E-A77E84E722AC}"/>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8" name="Freeform 5">
              <a:extLst>
                <a:ext uri="{FF2B5EF4-FFF2-40B4-BE49-F238E27FC236}">
                  <a16:creationId xmlns:a16="http://schemas.microsoft.com/office/drawing/2014/main" id="{A38955D0-CD6B-03DD-90B5-91C5929C5925}"/>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9" name="Freeform 6">
              <a:extLst>
                <a:ext uri="{FF2B5EF4-FFF2-40B4-BE49-F238E27FC236}">
                  <a16:creationId xmlns:a16="http://schemas.microsoft.com/office/drawing/2014/main" id="{8FC0CB97-D12E-3461-C2E5-5C49CF0AA302}"/>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0" name="Freeform 7">
              <a:extLst>
                <a:ext uri="{FF2B5EF4-FFF2-40B4-BE49-F238E27FC236}">
                  <a16:creationId xmlns:a16="http://schemas.microsoft.com/office/drawing/2014/main" id="{E541F53B-C69D-D27C-2F69-FE54F46DB907}"/>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1" name="Freeform 8">
              <a:extLst>
                <a:ext uri="{FF2B5EF4-FFF2-40B4-BE49-F238E27FC236}">
                  <a16:creationId xmlns:a16="http://schemas.microsoft.com/office/drawing/2014/main" id="{70F4F49B-7B4D-0AB4-4E46-364667236C95}"/>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3</a:t>
              </a:r>
            </a:p>
          </p:txBody>
        </p:sp>
        <p:sp>
          <p:nvSpPr>
            <p:cNvPr id="122" name="Freeform 9">
              <a:extLst>
                <a:ext uri="{FF2B5EF4-FFF2-40B4-BE49-F238E27FC236}">
                  <a16:creationId xmlns:a16="http://schemas.microsoft.com/office/drawing/2014/main" id="{3E4EE857-A68E-C8CF-C06F-010A19F7EB17}"/>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23" name="Group 122">
            <a:extLst>
              <a:ext uri="{FF2B5EF4-FFF2-40B4-BE49-F238E27FC236}">
                <a16:creationId xmlns:a16="http://schemas.microsoft.com/office/drawing/2014/main" id="{1BF1E302-5B90-CB2F-958C-37FFC3470E92}"/>
              </a:ext>
            </a:extLst>
          </p:cNvPr>
          <p:cNvGrpSpPr/>
          <p:nvPr/>
        </p:nvGrpSpPr>
        <p:grpSpPr>
          <a:xfrm>
            <a:off x="6659113" y="1800762"/>
            <a:ext cx="1632555" cy="1980852"/>
            <a:chOff x="1028702" y="1800762"/>
            <a:chExt cx="1632555" cy="1980852"/>
          </a:xfrm>
        </p:grpSpPr>
        <p:sp>
          <p:nvSpPr>
            <p:cNvPr id="124" name="Freeform 3">
              <a:extLst>
                <a:ext uri="{FF2B5EF4-FFF2-40B4-BE49-F238E27FC236}">
                  <a16:creationId xmlns:a16="http://schemas.microsoft.com/office/drawing/2014/main" id="{3C5D2E3E-539B-0C99-AB24-395F0773062F}"/>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5" name="Freeform 4">
              <a:extLst>
                <a:ext uri="{FF2B5EF4-FFF2-40B4-BE49-F238E27FC236}">
                  <a16:creationId xmlns:a16="http://schemas.microsoft.com/office/drawing/2014/main" id="{3CB80269-395B-73AA-C0E6-FD4179196651}"/>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6" name="Freeform 5">
              <a:extLst>
                <a:ext uri="{FF2B5EF4-FFF2-40B4-BE49-F238E27FC236}">
                  <a16:creationId xmlns:a16="http://schemas.microsoft.com/office/drawing/2014/main" id="{97B4FA1C-6278-1FC6-3EB1-F5FD5BE068E2}"/>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7" name="Freeform 6">
              <a:extLst>
                <a:ext uri="{FF2B5EF4-FFF2-40B4-BE49-F238E27FC236}">
                  <a16:creationId xmlns:a16="http://schemas.microsoft.com/office/drawing/2014/main" id="{74034F03-3683-7D4B-AF6E-88595806843A}"/>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8" name="Freeform 7">
              <a:extLst>
                <a:ext uri="{FF2B5EF4-FFF2-40B4-BE49-F238E27FC236}">
                  <a16:creationId xmlns:a16="http://schemas.microsoft.com/office/drawing/2014/main" id="{415A86CD-9288-9FDF-8453-A09A892E3F21}"/>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9" name="Freeform 8">
              <a:extLst>
                <a:ext uri="{FF2B5EF4-FFF2-40B4-BE49-F238E27FC236}">
                  <a16:creationId xmlns:a16="http://schemas.microsoft.com/office/drawing/2014/main" id="{1165E415-EAF0-AABD-FDA9-755B5924D9EC}"/>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4</a:t>
              </a:r>
            </a:p>
          </p:txBody>
        </p:sp>
        <p:sp>
          <p:nvSpPr>
            <p:cNvPr id="130" name="Freeform 9">
              <a:extLst>
                <a:ext uri="{FF2B5EF4-FFF2-40B4-BE49-F238E27FC236}">
                  <a16:creationId xmlns:a16="http://schemas.microsoft.com/office/drawing/2014/main" id="{3A5F6E20-8BAB-EE32-1C94-DC32A614F58C}"/>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31" name="Group 130">
            <a:extLst>
              <a:ext uri="{FF2B5EF4-FFF2-40B4-BE49-F238E27FC236}">
                <a16:creationId xmlns:a16="http://schemas.microsoft.com/office/drawing/2014/main" id="{9024C5B8-469C-5E82-F904-6C6643FD080A}"/>
              </a:ext>
            </a:extLst>
          </p:cNvPr>
          <p:cNvGrpSpPr/>
          <p:nvPr/>
        </p:nvGrpSpPr>
        <p:grpSpPr>
          <a:xfrm>
            <a:off x="6659113" y="4649294"/>
            <a:ext cx="1632555" cy="1980852"/>
            <a:chOff x="1028702" y="1800762"/>
            <a:chExt cx="1632555" cy="1980852"/>
          </a:xfrm>
        </p:grpSpPr>
        <p:sp>
          <p:nvSpPr>
            <p:cNvPr id="132" name="Freeform 3">
              <a:extLst>
                <a:ext uri="{FF2B5EF4-FFF2-40B4-BE49-F238E27FC236}">
                  <a16:creationId xmlns:a16="http://schemas.microsoft.com/office/drawing/2014/main" id="{CFF0FAEA-3EA1-55E9-81A8-60D8C6E3E560}"/>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3" name="Freeform 4">
              <a:extLst>
                <a:ext uri="{FF2B5EF4-FFF2-40B4-BE49-F238E27FC236}">
                  <a16:creationId xmlns:a16="http://schemas.microsoft.com/office/drawing/2014/main" id="{FA810D05-E80A-B5E8-5B20-D53086174170}"/>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4" name="Freeform 5">
              <a:extLst>
                <a:ext uri="{FF2B5EF4-FFF2-40B4-BE49-F238E27FC236}">
                  <a16:creationId xmlns:a16="http://schemas.microsoft.com/office/drawing/2014/main" id="{8D6BCF59-1F0F-BEAB-2153-F3E80241BA0D}"/>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5" name="Freeform 6">
              <a:extLst>
                <a:ext uri="{FF2B5EF4-FFF2-40B4-BE49-F238E27FC236}">
                  <a16:creationId xmlns:a16="http://schemas.microsoft.com/office/drawing/2014/main" id="{14A57D0A-FCBE-32DB-1F81-ED6339B35655}"/>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6" name="Freeform 7">
              <a:extLst>
                <a:ext uri="{FF2B5EF4-FFF2-40B4-BE49-F238E27FC236}">
                  <a16:creationId xmlns:a16="http://schemas.microsoft.com/office/drawing/2014/main" id="{EEDE7457-9145-A7C0-B7CA-824F52E5D746}"/>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7" name="Freeform 8">
              <a:extLst>
                <a:ext uri="{FF2B5EF4-FFF2-40B4-BE49-F238E27FC236}">
                  <a16:creationId xmlns:a16="http://schemas.microsoft.com/office/drawing/2014/main" id="{533272C1-46B5-15FE-9782-5F3C4E28B375}"/>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5</a:t>
              </a:r>
            </a:p>
          </p:txBody>
        </p:sp>
        <p:sp>
          <p:nvSpPr>
            <p:cNvPr id="138" name="Freeform 9">
              <a:extLst>
                <a:ext uri="{FF2B5EF4-FFF2-40B4-BE49-F238E27FC236}">
                  <a16:creationId xmlns:a16="http://schemas.microsoft.com/office/drawing/2014/main" id="{E4D1EEC0-D3EB-07DB-F42E-ABD4E8D7511A}"/>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39" name="Group 138">
            <a:extLst>
              <a:ext uri="{FF2B5EF4-FFF2-40B4-BE49-F238E27FC236}">
                <a16:creationId xmlns:a16="http://schemas.microsoft.com/office/drawing/2014/main" id="{C5603CDB-21D3-734A-F0FC-16DAF5C165F5}"/>
              </a:ext>
            </a:extLst>
          </p:cNvPr>
          <p:cNvGrpSpPr/>
          <p:nvPr/>
        </p:nvGrpSpPr>
        <p:grpSpPr>
          <a:xfrm>
            <a:off x="6659113" y="7496137"/>
            <a:ext cx="1632555" cy="1980852"/>
            <a:chOff x="1028702" y="1800762"/>
            <a:chExt cx="1632555" cy="1980852"/>
          </a:xfrm>
        </p:grpSpPr>
        <p:sp>
          <p:nvSpPr>
            <p:cNvPr id="140" name="Freeform 3">
              <a:extLst>
                <a:ext uri="{FF2B5EF4-FFF2-40B4-BE49-F238E27FC236}">
                  <a16:creationId xmlns:a16="http://schemas.microsoft.com/office/drawing/2014/main" id="{35642193-8B05-139A-BC00-3331D4CE9483}"/>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1" name="Freeform 4">
              <a:extLst>
                <a:ext uri="{FF2B5EF4-FFF2-40B4-BE49-F238E27FC236}">
                  <a16:creationId xmlns:a16="http://schemas.microsoft.com/office/drawing/2014/main" id="{B56D6673-AA91-C83F-3250-FD27F4E4D819}"/>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2" name="Freeform 5">
              <a:extLst>
                <a:ext uri="{FF2B5EF4-FFF2-40B4-BE49-F238E27FC236}">
                  <a16:creationId xmlns:a16="http://schemas.microsoft.com/office/drawing/2014/main" id="{EC38E89E-9CF6-49B6-9F0D-B64A1896ABF7}"/>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3" name="Freeform 6">
              <a:extLst>
                <a:ext uri="{FF2B5EF4-FFF2-40B4-BE49-F238E27FC236}">
                  <a16:creationId xmlns:a16="http://schemas.microsoft.com/office/drawing/2014/main" id="{A33A5AE1-14D7-8BFB-BE69-1A150FE207FD}"/>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4" name="Freeform 7">
              <a:extLst>
                <a:ext uri="{FF2B5EF4-FFF2-40B4-BE49-F238E27FC236}">
                  <a16:creationId xmlns:a16="http://schemas.microsoft.com/office/drawing/2014/main" id="{A17F28B8-73E7-A669-F974-682FCDD3FABF}"/>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5" name="Freeform 8">
              <a:extLst>
                <a:ext uri="{FF2B5EF4-FFF2-40B4-BE49-F238E27FC236}">
                  <a16:creationId xmlns:a16="http://schemas.microsoft.com/office/drawing/2014/main" id="{E84FFEBB-2419-35D5-5000-17189DB71094}"/>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6</a:t>
              </a:r>
            </a:p>
          </p:txBody>
        </p:sp>
        <p:sp>
          <p:nvSpPr>
            <p:cNvPr id="146" name="Freeform 9">
              <a:extLst>
                <a:ext uri="{FF2B5EF4-FFF2-40B4-BE49-F238E27FC236}">
                  <a16:creationId xmlns:a16="http://schemas.microsoft.com/office/drawing/2014/main" id="{19C4F3C0-8B1F-E73A-BA03-D12A8BF70AE2}"/>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47" name="Group 146">
            <a:extLst>
              <a:ext uri="{FF2B5EF4-FFF2-40B4-BE49-F238E27FC236}">
                <a16:creationId xmlns:a16="http://schemas.microsoft.com/office/drawing/2014/main" id="{EDD30B15-82E4-5D46-55C1-CF6CDE66839B}"/>
              </a:ext>
            </a:extLst>
          </p:cNvPr>
          <p:cNvGrpSpPr/>
          <p:nvPr/>
        </p:nvGrpSpPr>
        <p:grpSpPr>
          <a:xfrm>
            <a:off x="12039600" y="1800762"/>
            <a:ext cx="1632555" cy="1980852"/>
            <a:chOff x="1028702" y="1800762"/>
            <a:chExt cx="1632555" cy="1980852"/>
          </a:xfrm>
        </p:grpSpPr>
        <p:sp>
          <p:nvSpPr>
            <p:cNvPr id="148" name="Freeform 3">
              <a:extLst>
                <a:ext uri="{FF2B5EF4-FFF2-40B4-BE49-F238E27FC236}">
                  <a16:creationId xmlns:a16="http://schemas.microsoft.com/office/drawing/2014/main" id="{C2427C9D-28F2-FE2B-4028-342AE77C9905}"/>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9" name="Freeform 4">
              <a:extLst>
                <a:ext uri="{FF2B5EF4-FFF2-40B4-BE49-F238E27FC236}">
                  <a16:creationId xmlns:a16="http://schemas.microsoft.com/office/drawing/2014/main" id="{8114AF5B-C4E6-F2CF-4580-3B0515A81D91}"/>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0" name="Freeform 5">
              <a:extLst>
                <a:ext uri="{FF2B5EF4-FFF2-40B4-BE49-F238E27FC236}">
                  <a16:creationId xmlns:a16="http://schemas.microsoft.com/office/drawing/2014/main" id="{77BD0B21-FBB9-18FB-D9C2-808FB581FE0D}"/>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1" name="Freeform 6">
              <a:extLst>
                <a:ext uri="{FF2B5EF4-FFF2-40B4-BE49-F238E27FC236}">
                  <a16:creationId xmlns:a16="http://schemas.microsoft.com/office/drawing/2014/main" id="{C2F1D121-4868-9C1D-0327-6630628224FC}"/>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2" name="Freeform 7">
              <a:extLst>
                <a:ext uri="{FF2B5EF4-FFF2-40B4-BE49-F238E27FC236}">
                  <a16:creationId xmlns:a16="http://schemas.microsoft.com/office/drawing/2014/main" id="{ECD0AD22-B1EF-A474-BF2A-F248FB990336}"/>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3" name="Freeform 8">
              <a:extLst>
                <a:ext uri="{FF2B5EF4-FFF2-40B4-BE49-F238E27FC236}">
                  <a16:creationId xmlns:a16="http://schemas.microsoft.com/office/drawing/2014/main" id="{574CED06-D3A7-AB37-2DC5-7A06AA87B0E2}"/>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7</a:t>
              </a:r>
            </a:p>
          </p:txBody>
        </p:sp>
        <p:sp>
          <p:nvSpPr>
            <p:cNvPr id="154" name="Freeform 9">
              <a:extLst>
                <a:ext uri="{FF2B5EF4-FFF2-40B4-BE49-F238E27FC236}">
                  <a16:creationId xmlns:a16="http://schemas.microsoft.com/office/drawing/2014/main" id="{F4422CCD-56F2-105A-2FEC-1C997AF2D897}"/>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55" name="Group 154">
            <a:extLst>
              <a:ext uri="{FF2B5EF4-FFF2-40B4-BE49-F238E27FC236}">
                <a16:creationId xmlns:a16="http://schemas.microsoft.com/office/drawing/2014/main" id="{F91B6BAF-9816-3B4A-D2F8-816648E6E45C}"/>
              </a:ext>
            </a:extLst>
          </p:cNvPr>
          <p:cNvGrpSpPr/>
          <p:nvPr/>
        </p:nvGrpSpPr>
        <p:grpSpPr>
          <a:xfrm>
            <a:off x="12039600" y="4649294"/>
            <a:ext cx="1632555" cy="1980852"/>
            <a:chOff x="1028702" y="1800762"/>
            <a:chExt cx="1632555" cy="1980852"/>
          </a:xfrm>
        </p:grpSpPr>
        <p:sp>
          <p:nvSpPr>
            <p:cNvPr id="156" name="Freeform 3">
              <a:extLst>
                <a:ext uri="{FF2B5EF4-FFF2-40B4-BE49-F238E27FC236}">
                  <a16:creationId xmlns:a16="http://schemas.microsoft.com/office/drawing/2014/main" id="{25AFD12D-FC2F-34E9-50A7-996E9C75AE44}"/>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7" name="Freeform 4">
              <a:extLst>
                <a:ext uri="{FF2B5EF4-FFF2-40B4-BE49-F238E27FC236}">
                  <a16:creationId xmlns:a16="http://schemas.microsoft.com/office/drawing/2014/main" id="{1CD9B1B4-0895-6E65-10DB-23A42E5992D1}"/>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8" name="Freeform 5">
              <a:extLst>
                <a:ext uri="{FF2B5EF4-FFF2-40B4-BE49-F238E27FC236}">
                  <a16:creationId xmlns:a16="http://schemas.microsoft.com/office/drawing/2014/main" id="{91B7A254-6335-C044-36AC-74CA2E38EE3F}"/>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9" name="Freeform 6">
              <a:extLst>
                <a:ext uri="{FF2B5EF4-FFF2-40B4-BE49-F238E27FC236}">
                  <a16:creationId xmlns:a16="http://schemas.microsoft.com/office/drawing/2014/main" id="{3EC2B2DA-D5E7-7D08-8B64-56179B826FD9}"/>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0" name="Freeform 7">
              <a:extLst>
                <a:ext uri="{FF2B5EF4-FFF2-40B4-BE49-F238E27FC236}">
                  <a16:creationId xmlns:a16="http://schemas.microsoft.com/office/drawing/2014/main" id="{E296235C-2707-80CC-CA74-98D2D973545E}"/>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1" name="Freeform 8">
              <a:extLst>
                <a:ext uri="{FF2B5EF4-FFF2-40B4-BE49-F238E27FC236}">
                  <a16:creationId xmlns:a16="http://schemas.microsoft.com/office/drawing/2014/main" id="{63F4491D-A5B7-5178-E553-AF133DB822A7}"/>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8</a:t>
              </a:r>
            </a:p>
          </p:txBody>
        </p:sp>
        <p:sp>
          <p:nvSpPr>
            <p:cNvPr id="162" name="Freeform 9">
              <a:extLst>
                <a:ext uri="{FF2B5EF4-FFF2-40B4-BE49-F238E27FC236}">
                  <a16:creationId xmlns:a16="http://schemas.microsoft.com/office/drawing/2014/main" id="{1E4704DF-744B-9FBA-D1B5-C9AAB9CF02A9}"/>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435161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74180" y="380617"/>
            <a:ext cx="7117080" cy="756920"/>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Methodology</a:t>
            </a:r>
          </a:p>
        </p:txBody>
      </p:sp>
      <p:pic>
        <p:nvPicPr>
          <p:cNvPr id="3" name="object 3"/>
          <p:cNvPicPr/>
          <p:nvPr/>
        </p:nvPicPr>
        <p:blipFill>
          <a:blip r:embed="rId2" cstate="print"/>
          <a:stretch>
            <a:fillRect/>
          </a:stretch>
        </p:blipFill>
        <p:spPr>
          <a:xfrm>
            <a:off x="323088" y="1360932"/>
            <a:ext cx="17641824" cy="68579"/>
          </a:xfrm>
          <a:prstGeom prst="rect">
            <a:avLst/>
          </a:prstGeom>
        </p:spPr>
      </p:pic>
      <p:grpSp>
        <p:nvGrpSpPr>
          <p:cNvPr id="5" name="Group 4">
            <a:extLst>
              <a:ext uri="{FF2B5EF4-FFF2-40B4-BE49-F238E27FC236}">
                <a16:creationId xmlns:a16="http://schemas.microsoft.com/office/drawing/2014/main" id="{580A028C-8D43-C2FB-FA11-7437308E6208}"/>
              </a:ext>
            </a:extLst>
          </p:cNvPr>
          <p:cNvGrpSpPr/>
          <p:nvPr/>
        </p:nvGrpSpPr>
        <p:grpSpPr>
          <a:xfrm>
            <a:off x="1924248" y="3214383"/>
            <a:ext cx="14439504" cy="5747972"/>
            <a:chOff x="1261663" y="5180176"/>
            <a:chExt cx="15293566" cy="4909772"/>
          </a:xfrm>
        </p:grpSpPr>
        <p:pic>
          <p:nvPicPr>
            <p:cNvPr id="6" name="Graphic 5" descr="Database">
              <a:extLst>
                <a:ext uri="{FF2B5EF4-FFF2-40B4-BE49-F238E27FC236}">
                  <a16:creationId xmlns:a16="http://schemas.microsoft.com/office/drawing/2014/main" id="{400669D6-0204-8561-142A-F7B4A2DF5D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1663" y="6234736"/>
              <a:ext cx="1885171" cy="1783084"/>
            </a:xfrm>
            <a:prstGeom prst="rect">
              <a:avLst/>
            </a:prstGeom>
          </p:spPr>
        </p:pic>
        <p:pic>
          <p:nvPicPr>
            <p:cNvPr id="21" name="Graphic 20" descr="Gears">
              <a:extLst>
                <a:ext uri="{FF2B5EF4-FFF2-40B4-BE49-F238E27FC236}">
                  <a16:creationId xmlns:a16="http://schemas.microsoft.com/office/drawing/2014/main" id="{7F471F90-AD6D-3A58-27D6-36D764B1CC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24600" y="6326178"/>
              <a:ext cx="1600200" cy="1600200"/>
            </a:xfrm>
            <a:prstGeom prst="rect">
              <a:avLst/>
            </a:prstGeom>
          </p:spPr>
        </p:pic>
        <p:pic>
          <p:nvPicPr>
            <p:cNvPr id="22" name="Picture 21">
              <a:extLst>
                <a:ext uri="{FF2B5EF4-FFF2-40B4-BE49-F238E27FC236}">
                  <a16:creationId xmlns:a16="http://schemas.microsoft.com/office/drawing/2014/main" id="{128C93AF-E14B-7743-FD3B-2D0326042DFC}"/>
                </a:ext>
              </a:extLst>
            </p:cNvPr>
            <p:cNvPicPr>
              <a:picLocks noChangeAspect="1"/>
            </p:cNvPicPr>
            <p:nvPr/>
          </p:nvPicPr>
          <p:blipFill>
            <a:blip r:embed="rId7"/>
            <a:stretch>
              <a:fillRect/>
            </a:stretch>
          </p:blipFill>
          <p:spPr>
            <a:xfrm>
              <a:off x="9357257" y="6379695"/>
              <a:ext cx="1846386" cy="1600201"/>
            </a:xfrm>
            <a:prstGeom prst="rect">
              <a:avLst/>
            </a:prstGeom>
          </p:spPr>
        </p:pic>
        <p:pic>
          <p:nvPicPr>
            <p:cNvPr id="23" name="Picture 22">
              <a:extLst>
                <a:ext uri="{FF2B5EF4-FFF2-40B4-BE49-F238E27FC236}">
                  <a16:creationId xmlns:a16="http://schemas.microsoft.com/office/drawing/2014/main" id="{215307B6-E9AB-9A29-8F8B-63478019E016}"/>
                </a:ext>
              </a:extLst>
            </p:cNvPr>
            <p:cNvPicPr>
              <a:picLocks noChangeAspect="1"/>
            </p:cNvPicPr>
            <p:nvPr/>
          </p:nvPicPr>
          <p:blipFill>
            <a:blip r:embed="rId8"/>
            <a:stretch>
              <a:fillRect/>
            </a:stretch>
          </p:blipFill>
          <p:spPr>
            <a:xfrm>
              <a:off x="8109252" y="8621877"/>
              <a:ext cx="1133633" cy="1133633"/>
            </a:xfrm>
            <a:prstGeom prst="rect">
              <a:avLst/>
            </a:prstGeom>
          </p:spPr>
        </p:pic>
        <p:sp>
          <p:nvSpPr>
            <p:cNvPr id="24" name="Arrow: Up 23">
              <a:extLst>
                <a:ext uri="{FF2B5EF4-FFF2-40B4-BE49-F238E27FC236}">
                  <a16:creationId xmlns:a16="http://schemas.microsoft.com/office/drawing/2014/main" id="{24CA0E86-731B-20C5-AC1C-7761937E8EA7}"/>
                </a:ext>
              </a:extLst>
            </p:cNvPr>
            <p:cNvSpPr/>
            <p:nvPr/>
          </p:nvSpPr>
          <p:spPr>
            <a:xfrm rot="5400000">
              <a:off x="8296223" y="6301742"/>
              <a:ext cx="609600" cy="914400"/>
            </a:xfrm>
            <a:prstGeom prst="up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Up 24">
              <a:extLst>
                <a:ext uri="{FF2B5EF4-FFF2-40B4-BE49-F238E27FC236}">
                  <a16:creationId xmlns:a16="http://schemas.microsoft.com/office/drawing/2014/main" id="{C98FB8A9-E06C-9F7B-0C59-826062C9C7BA}"/>
                </a:ext>
              </a:extLst>
            </p:cNvPr>
            <p:cNvSpPr/>
            <p:nvPr/>
          </p:nvSpPr>
          <p:spPr>
            <a:xfrm rot="13231744">
              <a:off x="9320240" y="8179054"/>
              <a:ext cx="609600" cy="914400"/>
            </a:xfrm>
            <a:prstGeom prst="up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Arrow: Up 25">
              <a:extLst>
                <a:ext uri="{FF2B5EF4-FFF2-40B4-BE49-F238E27FC236}">
                  <a16:creationId xmlns:a16="http://schemas.microsoft.com/office/drawing/2014/main" id="{3640C144-15D2-C3E1-45B9-1B4295F3B1EE}"/>
                </a:ext>
              </a:extLst>
            </p:cNvPr>
            <p:cNvSpPr/>
            <p:nvPr/>
          </p:nvSpPr>
          <p:spPr>
            <a:xfrm rot="18884881">
              <a:off x="7310393" y="7899077"/>
              <a:ext cx="609600" cy="914400"/>
            </a:xfrm>
            <a:prstGeom prst="up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7" name="Picture 26">
              <a:extLst>
                <a:ext uri="{FF2B5EF4-FFF2-40B4-BE49-F238E27FC236}">
                  <a16:creationId xmlns:a16="http://schemas.microsoft.com/office/drawing/2014/main" id="{5D20889B-E536-56D1-1C91-774BA2445F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897629" y="5645316"/>
              <a:ext cx="3657600" cy="2886075"/>
            </a:xfrm>
            <a:prstGeom prst="rect">
              <a:avLst/>
            </a:prstGeom>
          </p:spPr>
        </p:pic>
        <p:pic>
          <p:nvPicPr>
            <p:cNvPr id="28" name="Picture 27">
              <a:extLst>
                <a:ext uri="{FF2B5EF4-FFF2-40B4-BE49-F238E27FC236}">
                  <a16:creationId xmlns:a16="http://schemas.microsoft.com/office/drawing/2014/main" id="{EA60B809-B250-A990-A152-8C067B69BE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72237" y="6208513"/>
              <a:ext cx="1885171" cy="1885171"/>
            </a:xfrm>
            <a:prstGeom prst="rect">
              <a:avLst/>
            </a:prstGeom>
          </p:spPr>
        </p:pic>
        <p:sp>
          <p:nvSpPr>
            <p:cNvPr id="29" name="Arrow: Bent-Up 28">
              <a:extLst>
                <a:ext uri="{FF2B5EF4-FFF2-40B4-BE49-F238E27FC236}">
                  <a16:creationId xmlns:a16="http://schemas.microsoft.com/office/drawing/2014/main" id="{ED10E9E2-5725-0A63-912E-8A204E279931}"/>
                </a:ext>
              </a:extLst>
            </p:cNvPr>
            <p:cNvSpPr/>
            <p:nvPr/>
          </p:nvSpPr>
          <p:spPr>
            <a:xfrm>
              <a:off x="9448800" y="8621877"/>
              <a:ext cx="5448167" cy="750723"/>
            </a:xfrm>
            <a:prstGeom prst="bentUp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Up 29">
              <a:extLst>
                <a:ext uri="{FF2B5EF4-FFF2-40B4-BE49-F238E27FC236}">
                  <a16:creationId xmlns:a16="http://schemas.microsoft.com/office/drawing/2014/main" id="{12BC7F70-F4CD-A1D4-9597-4F3077C269EB}"/>
                </a:ext>
              </a:extLst>
            </p:cNvPr>
            <p:cNvSpPr/>
            <p:nvPr/>
          </p:nvSpPr>
          <p:spPr>
            <a:xfrm rot="5400000">
              <a:off x="5785649" y="6722595"/>
              <a:ext cx="609600" cy="914400"/>
            </a:xfrm>
            <a:prstGeom prst="up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Arrow: Up 30">
              <a:extLst>
                <a:ext uri="{FF2B5EF4-FFF2-40B4-BE49-F238E27FC236}">
                  <a16:creationId xmlns:a16="http://schemas.microsoft.com/office/drawing/2014/main" id="{A5E920B0-C42B-6CC0-8F0D-F93EC1CC29A8}"/>
                </a:ext>
              </a:extLst>
            </p:cNvPr>
            <p:cNvSpPr/>
            <p:nvPr/>
          </p:nvSpPr>
          <p:spPr>
            <a:xfrm rot="5400000">
              <a:off x="3030124" y="6722595"/>
              <a:ext cx="609600" cy="914400"/>
            </a:xfrm>
            <a:prstGeom prst="up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8B0DE68C-341E-BB85-1CF0-E9BE8C19381B}"/>
                </a:ext>
              </a:extLst>
            </p:cNvPr>
            <p:cNvSpPr txBox="1"/>
            <p:nvPr/>
          </p:nvSpPr>
          <p:spPr>
            <a:xfrm>
              <a:off x="3731988" y="8147631"/>
              <a:ext cx="1739283" cy="369332"/>
            </a:xfrm>
            <a:prstGeom prst="rect">
              <a:avLst/>
            </a:prstGeom>
            <a:noFill/>
          </p:spPr>
          <p:txBody>
            <a:bodyPr wrap="square" rtlCol="0">
              <a:spAutoFit/>
            </a:bodyPr>
            <a:lstStyle/>
            <a:p>
              <a:pPr algn="ctr"/>
              <a:r>
                <a:rPr lang="en-US" b="1" dirty="0"/>
                <a:t>Augmentation</a:t>
              </a:r>
            </a:p>
          </p:txBody>
        </p:sp>
        <p:sp>
          <p:nvSpPr>
            <p:cNvPr id="33" name="TextBox 32">
              <a:extLst>
                <a:ext uri="{FF2B5EF4-FFF2-40B4-BE49-F238E27FC236}">
                  <a16:creationId xmlns:a16="http://schemas.microsoft.com/office/drawing/2014/main" id="{CC736871-8BF3-BCAF-6E93-26C62583C6C0}"/>
                </a:ext>
              </a:extLst>
            </p:cNvPr>
            <p:cNvSpPr txBox="1"/>
            <p:nvPr/>
          </p:nvSpPr>
          <p:spPr>
            <a:xfrm>
              <a:off x="1632939" y="7906011"/>
              <a:ext cx="1044417" cy="315474"/>
            </a:xfrm>
            <a:prstGeom prst="rect">
              <a:avLst/>
            </a:prstGeom>
            <a:noFill/>
          </p:spPr>
          <p:txBody>
            <a:bodyPr wrap="square" rtlCol="0">
              <a:spAutoFit/>
            </a:bodyPr>
            <a:lstStyle/>
            <a:p>
              <a:pPr algn="ctr"/>
              <a:r>
                <a:rPr lang="en-US" b="1" dirty="0"/>
                <a:t>Dataset</a:t>
              </a:r>
            </a:p>
          </p:txBody>
        </p:sp>
        <p:sp>
          <p:nvSpPr>
            <p:cNvPr id="34" name="TextBox 33">
              <a:extLst>
                <a:ext uri="{FF2B5EF4-FFF2-40B4-BE49-F238E27FC236}">
                  <a16:creationId xmlns:a16="http://schemas.microsoft.com/office/drawing/2014/main" id="{7B8D1832-1932-100C-F0F9-7D57B42D2335}"/>
                </a:ext>
              </a:extLst>
            </p:cNvPr>
            <p:cNvSpPr txBox="1"/>
            <p:nvPr/>
          </p:nvSpPr>
          <p:spPr>
            <a:xfrm>
              <a:off x="8012082" y="9720616"/>
              <a:ext cx="1345175" cy="369332"/>
            </a:xfrm>
            <a:prstGeom prst="rect">
              <a:avLst/>
            </a:prstGeom>
            <a:noFill/>
          </p:spPr>
          <p:txBody>
            <a:bodyPr wrap="square" rtlCol="0">
              <a:spAutoFit/>
            </a:bodyPr>
            <a:lstStyle/>
            <a:p>
              <a:pPr algn="ctr"/>
              <a:r>
                <a:rPr lang="en-US" b="1" dirty="0"/>
                <a:t>Evaluation</a:t>
              </a:r>
            </a:p>
          </p:txBody>
        </p:sp>
        <p:sp>
          <p:nvSpPr>
            <p:cNvPr id="35" name="TextBox 34">
              <a:extLst>
                <a:ext uri="{FF2B5EF4-FFF2-40B4-BE49-F238E27FC236}">
                  <a16:creationId xmlns:a16="http://schemas.microsoft.com/office/drawing/2014/main" id="{355F9F82-C3E0-FEFD-BDE7-5EDB7F25030B}"/>
                </a:ext>
              </a:extLst>
            </p:cNvPr>
            <p:cNvSpPr txBox="1"/>
            <p:nvPr/>
          </p:nvSpPr>
          <p:spPr>
            <a:xfrm>
              <a:off x="9584186" y="6063730"/>
              <a:ext cx="1312414" cy="369332"/>
            </a:xfrm>
            <a:prstGeom prst="rect">
              <a:avLst/>
            </a:prstGeom>
            <a:noFill/>
          </p:spPr>
          <p:txBody>
            <a:bodyPr wrap="square" rtlCol="0">
              <a:spAutoFit/>
            </a:bodyPr>
            <a:lstStyle/>
            <a:p>
              <a:pPr algn="ctr"/>
              <a:r>
                <a:rPr lang="en-US" b="1" dirty="0"/>
                <a:t>Validation</a:t>
              </a:r>
            </a:p>
          </p:txBody>
        </p:sp>
        <p:sp>
          <p:nvSpPr>
            <p:cNvPr id="36" name="TextBox 35">
              <a:extLst>
                <a:ext uri="{FF2B5EF4-FFF2-40B4-BE49-F238E27FC236}">
                  <a16:creationId xmlns:a16="http://schemas.microsoft.com/office/drawing/2014/main" id="{A5BF2C50-33EE-8279-D42E-5186997D1AAD}"/>
                </a:ext>
              </a:extLst>
            </p:cNvPr>
            <p:cNvSpPr txBox="1"/>
            <p:nvPr/>
          </p:nvSpPr>
          <p:spPr>
            <a:xfrm>
              <a:off x="13421114" y="5180176"/>
              <a:ext cx="2610629" cy="369332"/>
            </a:xfrm>
            <a:prstGeom prst="rect">
              <a:avLst/>
            </a:prstGeom>
            <a:noFill/>
          </p:spPr>
          <p:txBody>
            <a:bodyPr wrap="square" rtlCol="0">
              <a:spAutoFit/>
            </a:bodyPr>
            <a:lstStyle/>
            <a:p>
              <a:pPr algn="ctr"/>
              <a:r>
                <a:rPr lang="en-US" b="1" dirty="0"/>
                <a:t>Object Detection Model</a:t>
              </a:r>
            </a:p>
          </p:txBody>
        </p:sp>
      </p:grpSp>
      <p:sp>
        <p:nvSpPr>
          <p:cNvPr id="37" name="TextBox 36">
            <a:extLst>
              <a:ext uri="{FF2B5EF4-FFF2-40B4-BE49-F238E27FC236}">
                <a16:creationId xmlns:a16="http://schemas.microsoft.com/office/drawing/2014/main" id="{6B6AD023-997D-6088-E351-EDCCC334299B}"/>
              </a:ext>
            </a:extLst>
          </p:cNvPr>
          <p:cNvSpPr txBox="1"/>
          <p:nvPr/>
        </p:nvSpPr>
        <p:spPr>
          <a:xfrm>
            <a:off x="4360720" y="1620635"/>
            <a:ext cx="9144000" cy="707886"/>
          </a:xfrm>
          <a:prstGeom prst="rect">
            <a:avLst/>
          </a:prstGeom>
          <a:noFill/>
        </p:spPr>
        <p:txBody>
          <a:bodyPr wrap="square">
            <a:spAutoFit/>
          </a:bodyPr>
          <a:lstStyle/>
          <a:p>
            <a:pPr algn="ctr"/>
            <a:r>
              <a:rPr lang="en-US" sz="4000" b="1" i="0" u="none" strike="noStrike" baseline="0" dirty="0">
                <a:latin typeface="URWPalladioL-Roma"/>
              </a:rPr>
              <a:t>Methodology </a:t>
            </a:r>
            <a:r>
              <a:rPr lang="en-US" sz="4000" b="1" dirty="0">
                <a:latin typeface="URWPalladioL-Roma"/>
              </a:rPr>
              <a:t>C</a:t>
            </a:r>
            <a:r>
              <a:rPr lang="en-US" sz="4000" b="1" i="0" u="none" strike="noStrike" baseline="0" dirty="0">
                <a:latin typeface="URWPalladioL-Roma"/>
              </a:rPr>
              <a:t>omplete </a:t>
            </a:r>
            <a:r>
              <a:rPr lang="en-US" sz="4000" b="1" dirty="0">
                <a:latin typeface="URWPalladioL-Roma"/>
              </a:rPr>
              <a:t>C</a:t>
            </a:r>
            <a:r>
              <a:rPr lang="en-US" sz="4000" b="1" i="0" u="none" strike="noStrike" baseline="0" dirty="0">
                <a:latin typeface="URWPalladioL-Roma"/>
              </a:rPr>
              <a:t>ycle.</a:t>
            </a:r>
            <a:endParaRPr lang="en-US" sz="4000" b="1" dirty="0"/>
          </a:p>
        </p:txBody>
      </p:sp>
      <p:sp>
        <p:nvSpPr>
          <p:cNvPr id="38" name="Rectangle 37">
            <a:extLst>
              <a:ext uri="{FF2B5EF4-FFF2-40B4-BE49-F238E27FC236}">
                <a16:creationId xmlns:a16="http://schemas.microsoft.com/office/drawing/2014/main" id="{CEEB77A8-0271-363A-E5B4-AA19015F7E1E}"/>
              </a:ext>
            </a:extLst>
          </p:cNvPr>
          <p:cNvSpPr/>
          <p:nvPr/>
        </p:nvSpPr>
        <p:spPr>
          <a:xfrm>
            <a:off x="1752600" y="3102220"/>
            <a:ext cx="4525588" cy="5860135"/>
          </a:xfrm>
          <a:prstGeom prst="rect">
            <a:avLst/>
          </a:prstGeom>
          <a:noFill/>
          <a:ln w="50800">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CF107B4-2AF0-9434-97BD-33DAFCC6EBE0}"/>
              </a:ext>
            </a:extLst>
          </p:cNvPr>
          <p:cNvSpPr/>
          <p:nvPr/>
        </p:nvSpPr>
        <p:spPr>
          <a:xfrm>
            <a:off x="6800378" y="3102220"/>
            <a:ext cx="4525588" cy="5860135"/>
          </a:xfrm>
          <a:prstGeom prst="rect">
            <a:avLst/>
          </a:prstGeom>
          <a:noFill/>
          <a:ln w="50800">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E517357-2284-974E-A76B-D6C05979DBF0}"/>
              </a:ext>
            </a:extLst>
          </p:cNvPr>
          <p:cNvSpPr/>
          <p:nvPr/>
        </p:nvSpPr>
        <p:spPr>
          <a:xfrm>
            <a:off x="11795604" y="3102220"/>
            <a:ext cx="4739795" cy="5860136"/>
          </a:xfrm>
          <a:prstGeom prst="rect">
            <a:avLst/>
          </a:prstGeom>
          <a:noFill/>
          <a:ln w="50800">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C5D3E9F-81B4-0B2C-6406-6A610254BCF2}"/>
              </a:ext>
            </a:extLst>
          </p:cNvPr>
          <p:cNvSpPr txBox="1"/>
          <p:nvPr/>
        </p:nvSpPr>
        <p:spPr>
          <a:xfrm>
            <a:off x="2590800" y="9162616"/>
            <a:ext cx="3105589" cy="369332"/>
          </a:xfrm>
          <a:prstGeom prst="rect">
            <a:avLst/>
          </a:prstGeom>
          <a:noFill/>
        </p:spPr>
        <p:txBody>
          <a:bodyPr wrap="square">
            <a:spAutoFit/>
          </a:bodyPr>
          <a:lstStyle/>
          <a:p>
            <a:pPr marL="12700" algn="ctr">
              <a:lnSpc>
                <a:spcPct val="100000"/>
              </a:lnSpc>
              <a:spcBef>
                <a:spcPts val="100"/>
              </a:spcBef>
            </a:pPr>
            <a:r>
              <a:rPr lang="en-US" sz="1800" b="1" spc="130" dirty="0">
                <a:solidFill>
                  <a:srgbClr val="0C0C0C"/>
                </a:solidFill>
                <a:latin typeface="Tahoma"/>
                <a:cs typeface="Tahoma"/>
              </a:rPr>
              <a:t>Dataset Construction</a:t>
            </a:r>
          </a:p>
        </p:txBody>
      </p:sp>
      <p:sp>
        <p:nvSpPr>
          <p:cNvPr id="46" name="TextBox 45">
            <a:extLst>
              <a:ext uri="{FF2B5EF4-FFF2-40B4-BE49-F238E27FC236}">
                <a16:creationId xmlns:a16="http://schemas.microsoft.com/office/drawing/2014/main" id="{67DA6464-4959-D893-6637-5A4E60655242}"/>
              </a:ext>
            </a:extLst>
          </p:cNvPr>
          <p:cNvSpPr txBox="1"/>
          <p:nvPr/>
        </p:nvSpPr>
        <p:spPr>
          <a:xfrm>
            <a:off x="7452940" y="9162616"/>
            <a:ext cx="3105589" cy="646331"/>
          </a:xfrm>
          <a:prstGeom prst="rect">
            <a:avLst/>
          </a:prstGeom>
          <a:noFill/>
        </p:spPr>
        <p:txBody>
          <a:bodyPr wrap="square">
            <a:spAutoFit/>
          </a:bodyPr>
          <a:lstStyle/>
          <a:p>
            <a:pPr marL="12700" algn="ctr">
              <a:lnSpc>
                <a:spcPct val="100000"/>
              </a:lnSpc>
              <a:spcBef>
                <a:spcPts val="100"/>
              </a:spcBef>
            </a:pPr>
            <a:r>
              <a:rPr lang="en-US" sz="1800" b="1" spc="130" dirty="0">
                <a:solidFill>
                  <a:srgbClr val="0C0C0C"/>
                </a:solidFill>
                <a:latin typeface="Tahoma"/>
                <a:cs typeface="Tahoma"/>
              </a:rPr>
              <a:t>Model Training &amp; Evaluation</a:t>
            </a:r>
          </a:p>
        </p:txBody>
      </p:sp>
      <p:sp>
        <p:nvSpPr>
          <p:cNvPr id="47" name="TextBox 46">
            <a:extLst>
              <a:ext uri="{FF2B5EF4-FFF2-40B4-BE49-F238E27FC236}">
                <a16:creationId xmlns:a16="http://schemas.microsoft.com/office/drawing/2014/main" id="{7C5FD071-6B6B-9B22-E021-714FD456EED0}"/>
              </a:ext>
            </a:extLst>
          </p:cNvPr>
          <p:cNvSpPr txBox="1"/>
          <p:nvPr/>
        </p:nvSpPr>
        <p:spPr>
          <a:xfrm>
            <a:off x="12532004" y="9162616"/>
            <a:ext cx="3105589" cy="369332"/>
          </a:xfrm>
          <a:prstGeom prst="rect">
            <a:avLst/>
          </a:prstGeom>
          <a:noFill/>
        </p:spPr>
        <p:txBody>
          <a:bodyPr wrap="square">
            <a:spAutoFit/>
          </a:bodyPr>
          <a:lstStyle/>
          <a:p>
            <a:pPr marL="12700" algn="ctr">
              <a:lnSpc>
                <a:spcPct val="100000"/>
              </a:lnSpc>
              <a:spcBef>
                <a:spcPts val="100"/>
              </a:spcBef>
            </a:pPr>
            <a:r>
              <a:rPr lang="en-US" b="1" spc="130" dirty="0">
                <a:solidFill>
                  <a:srgbClr val="0C0C0C"/>
                </a:solidFill>
                <a:latin typeface="Tahoma"/>
                <a:cs typeface="Tahoma"/>
              </a:rPr>
              <a:t>After Evaluation</a:t>
            </a:r>
            <a:endParaRPr lang="en-US" sz="1800" b="1" spc="130" dirty="0">
              <a:solidFill>
                <a:srgbClr val="0C0C0C"/>
              </a:solidFill>
              <a:latin typeface="Tahoma"/>
              <a:cs typeface="Tahoma"/>
            </a:endParaRPr>
          </a:p>
        </p:txBody>
      </p:sp>
    </p:spTree>
    <p:extLst>
      <p:ext uri="{BB962C8B-B14F-4D97-AF65-F5344CB8AC3E}">
        <p14:creationId xmlns:p14="http://schemas.microsoft.com/office/powerpoint/2010/main" val="3479625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3923" y="446238"/>
            <a:ext cx="7117080" cy="756920"/>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Methodology</a:t>
            </a: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4" name="object 5">
            <a:extLst>
              <a:ext uri="{FF2B5EF4-FFF2-40B4-BE49-F238E27FC236}">
                <a16:creationId xmlns:a16="http://schemas.microsoft.com/office/drawing/2014/main" id="{A1E743E4-2FE9-2163-DA82-21DBC9026E9F}"/>
              </a:ext>
            </a:extLst>
          </p:cNvPr>
          <p:cNvSpPr txBox="1"/>
          <p:nvPr/>
        </p:nvSpPr>
        <p:spPr>
          <a:xfrm>
            <a:off x="2057400" y="2005247"/>
            <a:ext cx="10664190" cy="574040"/>
          </a:xfrm>
          <a:prstGeom prst="rect">
            <a:avLst/>
          </a:prstGeom>
        </p:spPr>
        <p:txBody>
          <a:bodyPr vert="horz" wrap="square" lIns="0" tIns="12700" rIns="0" bIns="0" rtlCol="0">
            <a:spAutoFit/>
          </a:bodyPr>
          <a:lstStyle/>
          <a:p>
            <a:pPr marL="12700">
              <a:lnSpc>
                <a:spcPct val="100000"/>
              </a:lnSpc>
              <a:spcBef>
                <a:spcPts val="100"/>
              </a:spcBef>
            </a:pPr>
            <a:r>
              <a:rPr lang="en-US" sz="3600" b="1" spc="130" dirty="0">
                <a:solidFill>
                  <a:srgbClr val="0C0C0C"/>
                </a:solidFill>
                <a:latin typeface="Tahoma"/>
                <a:cs typeface="Tahoma"/>
              </a:rPr>
              <a:t>Dataset Construction</a:t>
            </a:r>
          </a:p>
        </p:txBody>
      </p:sp>
      <p:sp>
        <p:nvSpPr>
          <p:cNvPr id="8" name="object 9">
            <a:extLst>
              <a:ext uri="{FF2B5EF4-FFF2-40B4-BE49-F238E27FC236}">
                <a16:creationId xmlns:a16="http://schemas.microsoft.com/office/drawing/2014/main" id="{F62411AA-99A3-1C4B-D232-9F79AF372D7B}"/>
              </a:ext>
            </a:extLst>
          </p:cNvPr>
          <p:cNvSpPr txBox="1"/>
          <p:nvPr/>
        </p:nvSpPr>
        <p:spPr>
          <a:xfrm>
            <a:off x="2505260" y="2849818"/>
            <a:ext cx="13015594" cy="384721"/>
          </a:xfrm>
          <a:prstGeom prst="rect">
            <a:avLst/>
          </a:prstGeom>
        </p:spPr>
        <p:txBody>
          <a:bodyPr vert="horz" wrap="square" lIns="0" tIns="12700" rIns="0" bIns="0" rtlCol="0">
            <a:spAutoFit/>
          </a:bodyPr>
          <a:lstStyle>
            <a:defPPr>
              <a:defRPr lang="en-US"/>
            </a:defPPr>
            <a:lvl1pPr marL="697865" marR="5080" indent="-685800">
              <a:lnSpc>
                <a:spcPts val="2860"/>
              </a:lnSpc>
              <a:spcBef>
                <a:spcPts val="210"/>
              </a:spcBef>
              <a:buClr>
                <a:srgbClr val="000000"/>
              </a:buClr>
              <a:buFont typeface="Arial MT"/>
              <a:buChar char="•"/>
              <a:tabLst>
                <a:tab pos="697865" algn="l"/>
                <a:tab pos="698500" algn="l"/>
              </a:tabLst>
              <a:defRPr sz="2800" b="0" i="0" spc="-200">
                <a:solidFill>
                  <a:srgbClr val="0C0C0C"/>
                </a:solidFill>
                <a:latin typeface="Tahoma" panose="020B0604030504040204" pitchFamily="34" charset="0"/>
                <a:ea typeface="Tahoma" panose="020B0604030504040204" pitchFamily="34" charset="0"/>
                <a:cs typeface="Tahoma" panose="020B0604030504040204" pitchFamily="34" charset="0"/>
              </a:defRPr>
            </a:lvl1pPr>
          </a:lstStyle>
          <a:p>
            <a:r>
              <a:rPr lang="en-US" dirty="0"/>
              <a:t>Develop a real-time object detection model for PPE using YOLO</a:t>
            </a:r>
          </a:p>
        </p:txBody>
      </p:sp>
      <p:grpSp>
        <p:nvGrpSpPr>
          <p:cNvPr id="9" name="object 13">
            <a:extLst>
              <a:ext uri="{FF2B5EF4-FFF2-40B4-BE49-F238E27FC236}">
                <a16:creationId xmlns:a16="http://schemas.microsoft.com/office/drawing/2014/main" id="{B7F33770-671E-E64C-6E93-CC96C9AB630C}"/>
              </a:ext>
            </a:extLst>
          </p:cNvPr>
          <p:cNvGrpSpPr/>
          <p:nvPr/>
        </p:nvGrpSpPr>
        <p:grpSpPr>
          <a:xfrm>
            <a:off x="894460" y="1850181"/>
            <a:ext cx="904240" cy="799465"/>
            <a:chOff x="1386839" y="7518654"/>
            <a:chExt cx="904240" cy="799465"/>
          </a:xfrm>
        </p:grpSpPr>
        <p:pic>
          <p:nvPicPr>
            <p:cNvPr id="13" name="object 14">
              <a:extLst>
                <a:ext uri="{FF2B5EF4-FFF2-40B4-BE49-F238E27FC236}">
                  <a16:creationId xmlns:a16="http://schemas.microsoft.com/office/drawing/2014/main" id="{8687FAC3-7472-D304-F1E3-441A3BC06B39}"/>
                </a:ext>
              </a:extLst>
            </p:cNvPr>
            <p:cNvPicPr/>
            <p:nvPr/>
          </p:nvPicPr>
          <p:blipFill>
            <a:blip r:embed="rId3" cstate="print"/>
            <a:stretch>
              <a:fillRect/>
            </a:stretch>
          </p:blipFill>
          <p:spPr>
            <a:xfrm>
              <a:off x="1386839" y="7597140"/>
              <a:ext cx="720852" cy="720852"/>
            </a:xfrm>
            <a:prstGeom prst="rect">
              <a:avLst/>
            </a:prstGeom>
          </p:spPr>
        </p:pic>
        <p:pic>
          <p:nvPicPr>
            <p:cNvPr id="15" name="object 15">
              <a:extLst>
                <a:ext uri="{FF2B5EF4-FFF2-40B4-BE49-F238E27FC236}">
                  <a16:creationId xmlns:a16="http://schemas.microsoft.com/office/drawing/2014/main" id="{B0A53EC8-DDC8-0A40-54C3-32A4A4D88569}"/>
                </a:ext>
              </a:extLst>
            </p:cNvPr>
            <p:cNvPicPr/>
            <p:nvPr/>
          </p:nvPicPr>
          <p:blipFill>
            <a:blip r:embed="rId4" cstate="print"/>
            <a:stretch>
              <a:fillRect/>
            </a:stretch>
          </p:blipFill>
          <p:spPr>
            <a:xfrm>
              <a:off x="1474025" y="7518654"/>
              <a:ext cx="817054" cy="647191"/>
            </a:xfrm>
            <a:prstGeom prst="rect">
              <a:avLst/>
            </a:prstGeom>
          </p:spPr>
        </p:pic>
      </p:grpSp>
      <p:graphicFrame>
        <p:nvGraphicFramePr>
          <p:cNvPr id="22" name="Diagram 21">
            <a:extLst>
              <a:ext uri="{FF2B5EF4-FFF2-40B4-BE49-F238E27FC236}">
                <a16:creationId xmlns:a16="http://schemas.microsoft.com/office/drawing/2014/main" id="{9F34A55D-A1BF-C8F6-66C2-0A360B233048}"/>
              </a:ext>
            </a:extLst>
          </p:cNvPr>
          <p:cNvGraphicFramePr/>
          <p:nvPr>
            <p:extLst>
              <p:ext uri="{D42A27DB-BD31-4B8C-83A1-F6EECF244321}">
                <p14:modId xmlns:p14="http://schemas.microsoft.com/office/powerpoint/2010/main" val="417155212"/>
              </p:ext>
            </p:extLst>
          </p:nvPr>
        </p:nvGraphicFramePr>
        <p:xfrm>
          <a:off x="323088" y="3506398"/>
          <a:ext cx="11411712" cy="6535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6" name="Picture 25">
            <a:extLst>
              <a:ext uri="{FF2B5EF4-FFF2-40B4-BE49-F238E27FC236}">
                <a16:creationId xmlns:a16="http://schemas.microsoft.com/office/drawing/2014/main" id="{F926A11A-A209-E0DB-113C-6949DC30BB74}"/>
              </a:ext>
            </a:extLst>
          </p:cNvPr>
          <p:cNvPicPr>
            <a:picLocks noChangeAspect="1"/>
          </p:cNvPicPr>
          <p:nvPr/>
        </p:nvPicPr>
        <p:blipFill>
          <a:blip r:embed="rId10"/>
          <a:stretch>
            <a:fillRect/>
          </a:stretch>
        </p:blipFill>
        <p:spPr>
          <a:xfrm>
            <a:off x="12011003" y="5638800"/>
            <a:ext cx="1849694" cy="1524000"/>
          </a:xfrm>
          <a:prstGeom prst="rect">
            <a:avLst/>
          </a:prstGeom>
        </p:spPr>
      </p:pic>
      <p:pic>
        <p:nvPicPr>
          <p:cNvPr id="27" name="Picture 26">
            <a:extLst>
              <a:ext uri="{FF2B5EF4-FFF2-40B4-BE49-F238E27FC236}">
                <a16:creationId xmlns:a16="http://schemas.microsoft.com/office/drawing/2014/main" id="{38C76344-6DC8-CF7B-77D0-9AD9FA35202E}"/>
              </a:ext>
            </a:extLst>
          </p:cNvPr>
          <p:cNvPicPr>
            <a:picLocks noChangeAspect="1"/>
          </p:cNvPicPr>
          <p:nvPr/>
        </p:nvPicPr>
        <p:blipFill>
          <a:blip r:embed="rId11"/>
          <a:stretch>
            <a:fillRect/>
          </a:stretch>
        </p:blipFill>
        <p:spPr>
          <a:xfrm>
            <a:off x="13944600" y="5638799"/>
            <a:ext cx="1849694" cy="1523999"/>
          </a:xfrm>
          <a:prstGeom prst="rect">
            <a:avLst/>
          </a:prstGeom>
        </p:spPr>
      </p:pic>
      <p:pic>
        <p:nvPicPr>
          <p:cNvPr id="28" name="Picture 27">
            <a:extLst>
              <a:ext uri="{FF2B5EF4-FFF2-40B4-BE49-F238E27FC236}">
                <a16:creationId xmlns:a16="http://schemas.microsoft.com/office/drawing/2014/main" id="{C8129DED-A5F9-4FD1-BBE7-E0CF5876925C}"/>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011003" y="7779385"/>
            <a:ext cx="1849695" cy="1524000"/>
          </a:xfrm>
          <a:prstGeom prst="rect">
            <a:avLst/>
          </a:prstGeom>
          <a:noFill/>
          <a:ln>
            <a:noFill/>
          </a:ln>
        </p:spPr>
      </p:pic>
      <p:pic>
        <p:nvPicPr>
          <p:cNvPr id="29" name="Picture 28">
            <a:extLst>
              <a:ext uri="{FF2B5EF4-FFF2-40B4-BE49-F238E27FC236}">
                <a16:creationId xmlns:a16="http://schemas.microsoft.com/office/drawing/2014/main" id="{36899F06-C59E-3624-FACC-27C5C7D36835}"/>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944601" y="7779385"/>
            <a:ext cx="1849694" cy="1524000"/>
          </a:xfrm>
          <a:prstGeom prst="rect">
            <a:avLst/>
          </a:prstGeom>
          <a:noFill/>
          <a:ln>
            <a:noFill/>
          </a:ln>
        </p:spPr>
      </p:pic>
      <p:pic>
        <p:nvPicPr>
          <p:cNvPr id="30" name="Picture 29">
            <a:extLst>
              <a:ext uri="{FF2B5EF4-FFF2-40B4-BE49-F238E27FC236}">
                <a16:creationId xmlns:a16="http://schemas.microsoft.com/office/drawing/2014/main" id="{E35A9DA9-6114-AA00-8175-D277D5BDBB1F}"/>
              </a:ext>
            </a:extLst>
          </p:cNvPr>
          <p:cNvPicPr>
            <a:picLocks noChangeAspect="1"/>
          </p:cNvPicPr>
          <p:nvPr/>
        </p:nvPicPr>
        <p:blipFill>
          <a:blip r:embed="rId14"/>
          <a:stretch>
            <a:fillRect/>
          </a:stretch>
        </p:blipFill>
        <p:spPr>
          <a:xfrm>
            <a:off x="15878198" y="7779385"/>
            <a:ext cx="1849694" cy="1524000"/>
          </a:xfrm>
          <a:prstGeom prst="rect">
            <a:avLst/>
          </a:prstGeom>
        </p:spPr>
      </p:pic>
      <p:pic>
        <p:nvPicPr>
          <p:cNvPr id="31" name="Picture 30">
            <a:extLst>
              <a:ext uri="{FF2B5EF4-FFF2-40B4-BE49-F238E27FC236}">
                <a16:creationId xmlns:a16="http://schemas.microsoft.com/office/drawing/2014/main" id="{0DB093F7-6750-4CF9-D26E-39083D4E820C}"/>
              </a:ext>
            </a:extLst>
          </p:cNvPr>
          <p:cNvPicPr>
            <a:picLocks noChangeAspect="1"/>
          </p:cNvPicPr>
          <p:nvPr/>
        </p:nvPicPr>
        <p:blipFill>
          <a:blip r:embed="rId15"/>
          <a:stretch>
            <a:fillRect/>
          </a:stretch>
        </p:blipFill>
        <p:spPr>
          <a:xfrm>
            <a:off x="12011004" y="9399587"/>
            <a:ext cx="1849694" cy="1040765"/>
          </a:xfrm>
          <a:prstGeom prst="rect">
            <a:avLst/>
          </a:prstGeom>
        </p:spPr>
      </p:pic>
      <p:sp>
        <p:nvSpPr>
          <p:cNvPr id="32" name="TextBox 31">
            <a:extLst>
              <a:ext uri="{FF2B5EF4-FFF2-40B4-BE49-F238E27FC236}">
                <a16:creationId xmlns:a16="http://schemas.microsoft.com/office/drawing/2014/main" id="{5D0B3C76-708B-4268-5E42-27F37B51A1F6}"/>
              </a:ext>
            </a:extLst>
          </p:cNvPr>
          <p:cNvSpPr txBox="1"/>
          <p:nvPr/>
        </p:nvSpPr>
        <p:spPr>
          <a:xfrm>
            <a:off x="11959550" y="8971768"/>
            <a:ext cx="1295400" cy="400110"/>
          </a:xfrm>
          <a:prstGeom prst="rect">
            <a:avLst/>
          </a:prstGeom>
          <a:noFill/>
        </p:spPr>
        <p:txBody>
          <a:bodyPr wrap="square" rtlCol="0">
            <a:spAutoFit/>
          </a:bodyPr>
          <a:lstStyle/>
          <a:p>
            <a:r>
              <a:rPr lang="en-US" sz="2000" b="1" dirty="0">
                <a:solidFill>
                  <a:schemeClr val="bg1"/>
                </a:solidFill>
              </a:rPr>
              <a:t>NOISE</a:t>
            </a:r>
          </a:p>
        </p:txBody>
      </p:sp>
      <p:sp>
        <p:nvSpPr>
          <p:cNvPr id="33" name="TextBox 32">
            <a:extLst>
              <a:ext uri="{FF2B5EF4-FFF2-40B4-BE49-F238E27FC236}">
                <a16:creationId xmlns:a16="http://schemas.microsoft.com/office/drawing/2014/main" id="{C50FC3CF-FC9D-C0E1-BEC5-C5DFE2157684}"/>
              </a:ext>
            </a:extLst>
          </p:cNvPr>
          <p:cNvSpPr txBox="1"/>
          <p:nvPr/>
        </p:nvSpPr>
        <p:spPr>
          <a:xfrm>
            <a:off x="13912150" y="8903275"/>
            <a:ext cx="1608703" cy="400110"/>
          </a:xfrm>
          <a:prstGeom prst="rect">
            <a:avLst/>
          </a:prstGeom>
          <a:noFill/>
        </p:spPr>
        <p:txBody>
          <a:bodyPr wrap="square" rtlCol="0">
            <a:spAutoFit/>
          </a:bodyPr>
          <a:lstStyle/>
          <a:p>
            <a:r>
              <a:rPr lang="en-US" sz="2000" b="1" dirty="0"/>
              <a:t>GRAY SCALE</a:t>
            </a:r>
          </a:p>
        </p:txBody>
      </p:sp>
      <p:sp>
        <p:nvSpPr>
          <p:cNvPr id="34" name="TextBox 33">
            <a:extLst>
              <a:ext uri="{FF2B5EF4-FFF2-40B4-BE49-F238E27FC236}">
                <a16:creationId xmlns:a16="http://schemas.microsoft.com/office/drawing/2014/main" id="{B509EC46-7081-9B50-C424-D28B53B50E09}"/>
              </a:ext>
            </a:extLst>
          </p:cNvPr>
          <p:cNvSpPr txBox="1"/>
          <p:nvPr/>
        </p:nvSpPr>
        <p:spPr>
          <a:xfrm>
            <a:off x="15878198" y="8903275"/>
            <a:ext cx="1608703" cy="400110"/>
          </a:xfrm>
          <a:prstGeom prst="rect">
            <a:avLst/>
          </a:prstGeom>
          <a:noFill/>
        </p:spPr>
        <p:txBody>
          <a:bodyPr wrap="square" rtlCol="0">
            <a:spAutoFit/>
          </a:bodyPr>
          <a:lstStyle/>
          <a:p>
            <a:r>
              <a:rPr lang="en-US" sz="2000" b="1" dirty="0">
                <a:solidFill>
                  <a:schemeClr val="bg1"/>
                </a:solidFill>
              </a:rPr>
              <a:t>FLIPPING</a:t>
            </a:r>
          </a:p>
        </p:txBody>
      </p:sp>
      <p:sp>
        <p:nvSpPr>
          <p:cNvPr id="35" name="TextBox 34">
            <a:extLst>
              <a:ext uri="{FF2B5EF4-FFF2-40B4-BE49-F238E27FC236}">
                <a16:creationId xmlns:a16="http://schemas.microsoft.com/office/drawing/2014/main" id="{38CB9AE5-4ECA-2553-10EC-D9332117B16A}"/>
              </a:ext>
            </a:extLst>
          </p:cNvPr>
          <p:cNvSpPr txBox="1"/>
          <p:nvPr/>
        </p:nvSpPr>
        <p:spPr>
          <a:xfrm>
            <a:off x="12024858" y="10035044"/>
            <a:ext cx="1608703" cy="400110"/>
          </a:xfrm>
          <a:prstGeom prst="rect">
            <a:avLst/>
          </a:prstGeom>
          <a:noFill/>
        </p:spPr>
        <p:txBody>
          <a:bodyPr wrap="square" rtlCol="0">
            <a:spAutoFit/>
          </a:bodyPr>
          <a:lstStyle/>
          <a:p>
            <a:r>
              <a:rPr lang="en-US" sz="2000" b="1" dirty="0">
                <a:solidFill>
                  <a:schemeClr val="bg1"/>
                </a:solidFill>
              </a:rPr>
              <a:t>SCALING</a:t>
            </a:r>
          </a:p>
        </p:txBody>
      </p:sp>
      <p:sp>
        <p:nvSpPr>
          <p:cNvPr id="36" name="TextBox 35">
            <a:extLst>
              <a:ext uri="{FF2B5EF4-FFF2-40B4-BE49-F238E27FC236}">
                <a16:creationId xmlns:a16="http://schemas.microsoft.com/office/drawing/2014/main" id="{99422D89-D22E-F602-44C3-7B2C2AEFCFC2}"/>
              </a:ext>
            </a:extLst>
          </p:cNvPr>
          <p:cNvSpPr txBox="1"/>
          <p:nvPr/>
        </p:nvSpPr>
        <p:spPr>
          <a:xfrm>
            <a:off x="16119189" y="6200743"/>
            <a:ext cx="1608703" cy="400110"/>
          </a:xfrm>
          <a:prstGeom prst="rect">
            <a:avLst/>
          </a:prstGeom>
          <a:noFill/>
        </p:spPr>
        <p:txBody>
          <a:bodyPr wrap="square" rtlCol="0">
            <a:spAutoFit/>
          </a:bodyPr>
          <a:lstStyle/>
          <a:p>
            <a:r>
              <a:rPr lang="en-US" sz="2000" b="1" dirty="0"/>
              <a:t>ANNOTATION</a:t>
            </a:r>
          </a:p>
        </p:txBody>
      </p:sp>
    </p:spTree>
    <p:extLst>
      <p:ext uri="{BB962C8B-B14F-4D97-AF65-F5344CB8AC3E}">
        <p14:creationId xmlns:p14="http://schemas.microsoft.com/office/powerpoint/2010/main" val="4115640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3923" y="446238"/>
            <a:ext cx="7117080" cy="756920"/>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Methodology</a:t>
            </a: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4" name="object 5">
            <a:extLst>
              <a:ext uri="{FF2B5EF4-FFF2-40B4-BE49-F238E27FC236}">
                <a16:creationId xmlns:a16="http://schemas.microsoft.com/office/drawing/2014/main" id="{A1E743E4-2FE9-2163-DA82-21DBC9026E9F}"/>
              </a:ext>
            </a:extLst>
          </p:cNvPr>
          <p:cNvSpPr txBox="1"/>
          <p:nvPr/>
        </p:nvSpPr>
        <p:spPr>
          <a:xfrm>
            <a:off x="2057400" y="2005247"/>
            <a:ext cx="10664190" cy="574040"/>
          </a:xfrm>
          <a:prstGeom prst="rect">
            <a:avLst/>
          </a:prstGeom>
        </p:spPr>
        <p:txBody>
          <a:bodyPr vert="horz" wrap="square" lIns="0" tIns="12700" rIns="0" bIns="0" rtlCol="0">
            <a:spAutoFit/>
          </a:bodyPr>
          <a:lstStyle/>
          <a:p>
            <a:pPr marL="12700">
              <a:lnSpc>
                <a:spcPct val="100000"/>
              </a:lnSpc>
              <a:spcBef>
                <a:spcPts val="100"/>
              </a:spcBef>
            </a:pPr>
            <a:r>
              <a:rPr lang="en-US" sz="3600" b="1" spc="130" dirty="0">
                <a:solidFill>
                  <a:srgbClr val="0C0C0C"/>
                </a:solidFill>
                <a:latin typeface="Tahoma"/>
                <a:cs typeface="Tahoma"/>
              </a:rPr>
              <a:t>YOLOV8 Model</a:t>
            </a:r>
          </a:p>
        </p:txBody>
      </p:sp>
      <p:sp>
        <p:nvSpPr>
          <p:cNvPr id="8" name="object 9">
            <a:extLst>
              <a:ext uri="{FF2B5EF4-FFF2-40B4-BE49-F238E27FC236}">
                <a16:creationId xmlns:a16="http://schemas.microsoft.com/office/drawing/2014/main" id="{F62411AA-99A3-1C4B-D232-9F79AF372D7B}"/>
              </a:ext>
            </a:extLst>
          </p:cNvPr>
          <p:cNvSpPr txBox="1"/>
          <p:nvPr/>
        </p:nvSpPr>
        <p:spPr>
          <a:xfrm>
            <a:off x="2505260" y="2849818"/>
            <a:ext cx="13015594" cy="384721"/>
          </a:xfrm>
          <a:prstGeom prst="rect">
            <a:avLst/>
          </a:prstGeom>
        </p:spPr>
        <p:txBody>
          <a:bodyPr vert="horz" wrap="square" lIns="0" tIns="12700" rIns="0" bIns="0" rtlCol="0">
            <a:spAutoFit/>
          </a:bodyPr>
          <a:lstStyle>
            <a:defPPr>
              <a:defRPr lang="en-US"/>
            </a:defPPr>
            <a:lvl1pPr marL="697865" marR="5080" indent="-685800">
              <a:lnSpc>
                <a:spcPts val="2860"/>
              </a:lnSpc>
              <a:spcBef>
                <a:spcPts val="210"/>
              </a:spcBef>
              <a:buClr>
                <a:srgbClr val="000000"/>
              </a:buClr>
              <a:buFont typeface="Arial MT"/>
              <a:buChar char="•"/>
              <a:tabLst>
                <a:tab pos="697865" algn="l"/>
                <a:tab pos="698500" algn="l"/>
              </a:tabLst>
              <a:defRPr sz="2800" b="0" i="0" spc="-200">
                <a:solidFill>
                  <a:srgbClr val="0C0C0C"/>
                </a:solidFill>
                <a:latin typeface="Tahoma" panose="020B0604030504040204" pitchFamily="34" charset="0"/>
                <a:ea typeface="Tahoma" panose="020B0604030504040204" pitchFamily="34" charset="0"/>
                <a:cs typeface="Tahoma" panose="020B0604030504040204" pitchFamily="34" charset="0"/>
              </a:defRPr>
            </a:lvl1pPr>
          </a:lstStyle>
          <a:p>
            <a:r>
              <a:rPr lang="en-US" dirty="0"/>
              <a:t>Develop a real-time object detection model for PPE using YOLO</a:t>
            </a:r>
          </a:p>
        </p:txBody>
      </p:sp>
      <p:grpSp>
        <p:nvGrpSpPr>
          <p:cNvPr id="9" name="object 13">
            <a:extLst>
              <a:ext uri="{FF2B5EF4-FFF2-40B4-BE49-F238E27FC236}">
                <a16:creationId xmlns:a16="http://schemas.microsoft.com/office/drawing/2014/main" id="{B7F33770-671E-E64C-6E93-CC96C9AB630C}"/>
              </a:ext>
            </a:extLst>
          </p:cNvPr>
          <p:cNvGrpSpPr/>
          <p:nvPr/>
        </p:nvGrpSpPr>
        <p:grpSpPr>
          <a:xfrm>
            <a:off x="894460" y="1850181"/>
            <a:ext cx="904240" cy="799465"/>
            <a:chOff x="1386839" y="7518654"/>
            <a:chExt cx="904240" cy="799465"/>
          </a:xfrm>
        </p:grpSpPr>
        <p:pic>
          <p:nvPicPr>
            <p:cNvPr id="13" name="object 14">
              <a:extLst>
                <a:ext uri="{FF2B5EF4-FFF2-40B4-BE49-F238E27FC236}">
                  <a16:creationId xmlns:a16="http://schemas.microsoft.com/office/drawing/2014/main" id="{8687FAC3-7472-D304-F1E3-441A3BC06B39}"/>
                </a:ext>
              </a:extLst>
            </p:cNvPr>
            <p:cNvPicPr/>
            <p:nvPr/>
          </p:nvPicPr>
          <p:blipFill>
            <a:blip r:embed="rId3" cstate="print"/>
            <a:stretch>
              <a:fillRect/>
            </a:stretch>
          </p:blipFill>
          <p:spPr>
            <a:xfrm>
              <a:off x="1386839" y="7597140"/>
              <a:ext cx="720852" cy="720852"/>
            </a:xfrm>
            <a:prstGeom prst="rect">
              <a:avLst/>
            </a:prstGeom>
          </p:spPr>
        </p:pic>
        <p:pic>
          <p:nvPicPr>
            <p:cNvPr id="15" name="object 15">
              <a:extLst>
                <a:ext uri="{FF2B5EF4-FFF2-40B4-BE49-F238E27FC236}">
                  <a16:creationId xmlns:a16="http://schemas.microsoft.com/office/drawing/2014/main" id="{B0A53EC8-DDC8-0A40-54C3-32A4A4D88569}"/>
                </a:ext>
              </a:extLst>
            </p:cNvPr>
            <p:cNvPicPr/>
            <p:nvPr/>
          </p:nvPicPr>
          <p:blipFill>
            <a:blip r:embed="rId4" cstate="print"/>
            <a:stretch>
              <a:fillRect/>
            </a:stretch>
          </p:blipFill>
          <p:spPr>
            <a:xfrm>
              <a:off x="1474025" y="7518654"/>
              <a:ext cx="817054" cy="647191"/>
            </a:xfrm>
            <a:prstGeom prst="rect">
              <a:avLst/>
            </a:prstGeom>
          </p:spPr>
        </p:pic>
      </p:grpSp>
      <p:pic>
        <p:nvPicPr>
          <p:cNvPr id="5" name="Picture 4">
            <a:extLst>
              <a:ext uri="{FF2B5EF4-FFF2-40B4-BE49-F238E27FC236}">
                <a16:creationId xmlns:a16="http://schemas.microsoft.com/office/drawing/2014/main" id="{33C51431-6DB0-3C1C-B72D-DF415001ACB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7707" y="4206984"/>
            <a:ext cx="4241694" cy="4303369"/>
          </a:xfrm>
          <a:prstGeom prst="rect">
            <a:avLst/>
          </a:prstGeom>
          <a:noFill/>
          <a:ln>
            <a:noFill/>
          </a:ln>
        </p:spPr>
      </p:pic>
      <p:graphicFrame>
        <p:nvGraphicFramePr>
          <p:cNvPr id="12" name="Diagram 11">
            <a:extLst>
              <a:ext uri="{FF2B5EF4-FFF2-40B4-BE49-F238E27FC236}">
                <a16:creationId xmlns:a16="http://schemas.microsoft.com/office/drawing/2014/main" id="{9D09EDCB-E2F3-86E5-473B-19C58C188FBE}"/>
              </a:ext>
            </a:extLst>
          </p:cNvPr>
          <p:cNvGraphicFramePr/>
          <p:nvPr>
            <p:extLst>
              <p:ext uri="{D42A27DB-BD31-4B8C-83A1-F6EECF244321}">
                <p14:modId xmlns:p14="http://schemas.microsoft.com/office/powerpoint/2010/main" val="2798564738"/>
              </p:ext>
            </p:extLst>
          </p:nvPr>
        </p:nvGraphicFramePr>
        <p:xfrm>
          <a:off x="323088" y="4206984"/>
          <a:ext cx="5163312" cy="555087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4" name="TextBox 13">
            <a:extLst>
              <a:ext uri="{FF2B5EF4-FFF2-40B4-BE49-F238E27FC236}">
                <a16:creationId xmlns:a16="http://schemas.microsoft.com/office/drawing/2014/main" id="{BC5D527E-C636-7D10-EB07-5EE609F6A55B}"/>
              </a:ext>
            </a:extLst>
          </p:cNvPr>
          <p:cNvSpPr txBox="1"/>
          <p:nvPr/>
        </p:nvSpPr>
        <p:spPr>
          <a:xfrm>
            <a:off x="390144" y="3709657"/>
            <a:ext cx="5029200" cy="369332"/>
          </a:xfrm>
          <a:prstGeom prst="rect">
            <a:avLst/>
          </a:prstGeom>
          <a:noFill/>
        </p:spPr>
        <p:txBody>
          <a:bodyPr wrap="square" rtlCol="0">
            <a:spAutoFit/>
          </a:bodyPr>
          <a:lstStyle/>
          <a:p>
            <a:r>
              <a:rPr lang="en-US" dirty="0"/>
              <a:t>Object Detection based on detection Stage count</a:t>
            </a:r>
          </a:p>
        </p:txBody>
      </p:sp>
      <p:cxnSp>
        <p:nvCxnSpPr>
          <p:cNvPr id="17" name="Straight Connector 16">
            <a:extLst>
              <a:ext uri="{FF2B5EF4-FFF2-40B4-BE49-F238E27FC236}">
                <a16:creationId xmlns:a16="http://schemas.microsoft.com/office/drawing/2014/main" id="{E2204373-CCF9-D23A-CB56-82A96A1FC6FF}"/>
              </a:ext>
            </a:extLst>
          </p:cNvPr>
          <p:cNvCxnSpPr/>
          <p:nvPr/>
        </p:nvCxnSpPr>
        <p:spPr>
          <a:xfrm>
            <a:off x="5943600" y="3709657"/>
            <a:ext cx="0" cy="54450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16416190-5716-5E31-04C2-CCC2A562B3D8}"/>
              </a:ext>
            </a:extLst>
          </p:cNvPr>
          <p:cNvSpPr/>
          <p:nvPr/>
        </p:nvSpPr>
        <p:spPr>
          <a:xfrm>
            <a:off x="10591800" y="3505070"/>
            <a:ext cx="304787" cy="5791330"/>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067526BE-47BB-E9C1-9454-B68D7A14BAC1}"/>
              </a:ext>
            </a:extLst>
          </p:cNvPr>
          <p:cNvSpPr txBox="1"/>
          <p:nvPr/>
        </p:nvSpPr>
        <p:spPr>
          <a:xfrm>
            <a:off x="11129912" y="3364974"/>
            <a:ext cx="6835000" cy="6001643"/>
          </a:xfrm>
          <a:prstGeom prst="rect">
            <a:avLst/>
          </a:prstGeom>
          <a:noFill/>
        </p:spPr>
        <p:txBody>
          <a:bodyPr wrap="square">
            <a:spAutoFit/>
          </a:bodyPr>
          <a:lstStyle/>
          <a:p>
            <a:pPr marL="457200" indent="-457200">
              <a:buFont typeface="+mj-lt"/>
              <a:buAutoNum type="arabicPeriod"/>
            </a:pPr>
            <a:r>
              <a:rPr lang="en-US" sz="2400" b="1" dirty="0"/>
              <a:t>Input and Preprocessing</a:t>
            </a:r>
            <a:r>
              <a:rPr lang="en-US" sz="2400" dirty="0"/>
              <a:t>: The image is resized and normalized, preparing it for feature extraction.</a:t>
            </a:r>
          </a:p>
          <a:p>
            <a:pPr marL="457200" indent="-457200">
              <a:buFont typeface="+mj-lt"/>
              <a:buAutoNum type="arabicPeriod"/>
            </a:pPr>
            <a:r>
              <a:rPr lang="en-US" sz="2400" b="1" dirty="0"/>
              <a:t>Backbone</a:t>
            </a:r>
            <a:r>
              <a:rPr lang="en-US" sz="2400" dirty="0"/>
              <a:t>: Extracts features using convolutional layers from the input image, generating feature maps.</a:t>
            </a:r>
          </a:p>
          <a:p>
            <a:pPr marL="457200" indent="-457200">
              <a:buFont typeface="+mj-lt"/>
              <a:buAutoNum type="arabicPeriod"/>
            </a:pPr>
            <a:r>
              <a:rPr lang="en-US" sz="2400" b="1" dirty="0"/>
              <a:t>Neck</a:t>
            </a:r>
            <a:r>
              <a:rPr lang="en-US" sz="2400" dirty="0"/>
              <a:t>: Aggregates features from multiple scales, making the model robust to objects of various sizes, and So, the neck is crucial for refining and improving the features before they are passed on to the head for the final detection tasks.</a:t>
            </a:r>
          </a:p>
          <a:p>
            <a:pPr marL="457200" indent="-457200">
              <a:buFont typeface="+mj-lt"/>
              <a:buAutoNum type="arabicPeriod"/>
            </a:pPr>
            <a:r>
              <a:rPr lang="en-US" sz="2400" b="1" dirty="0"/>
              <a:t>Head</a:t>
            </a:r>
            <a:r>
              <a:rPr lang="en-US" sz="2400" dirty="0"/>
              <a:t>: After the neck, the head of the network takes the refined features and produces the final outputs, including the object class (classification, or "CLS") and the object location (localization, or "LOC").</a:t>
            </a:r>
          </a:p>
        </p:txBody>
      </p:sp>
    </p:spTree>
    <p:extLst>
      <p:ext uri="{BB962C8B-B14F-4D97-AF65-F5344CB8AC3E}">
        <p14:creationId xmlns:p14="http://schemas.microsoft.com/office/powerpoint/2010/main" val="248655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3923" y="446238"/>
            <a:ext cx="7117080" cy="756920"/>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Methodology</a:t>
            </a: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17" name="object 8">
            <a:extLst>
              <a:ext uri="{FF2B5EF4-FFF2-40B4-BE49-F238E27FC236}">
                <a16:creationId xmlns:a16="http://schemas.microsoft.com/office/drawing/2014/main" id="{EE100C2D-834C-DE7E-81BC-5ADE8178D408}"/>
              </a:ext>
            </a:extLst>
          </p:cNvPr>
          <p:cNvSpPr txBox="1"/>
          <p:nvPr/>
        </p:nvSpPr>
        <p:spPr>
          <a:xfrm>
            <a:off x="2011023" y="2439495"/>
            <a:ext cx="12882880" cy="384721"/>
          </a:xfrm>
          <a:prstGeom prst="rect">
            <a:avLst/>
          </a:prstGeom>
        </p:spPr>
        <p:txBody>
          <a:bodyPr vert="horz" wrap="square" lIns="0" tIns="12700" rIns="0" bIns="0" rtlCol="0">
            <a:spAutoFit/>
          </a:bodyPr>
          <a:lstStyle>
            <a:defPPr>
              <a:defRPr lang="en-US"/>
            </a:defPPr>
            <a:lvl1pPr marL="697865" marR="5080" indent="-685800">
              <a:lnSpc>
                <a:spcPts val="2860"/>
              </a:lnSpc>
              <a:spcBef>
                <a:spcPts val="210"/>
              </a:spcBef>
              <a:buClr>
                <a:srgbClr val="000000"/>
              </a:buClr>
              <a:buFont typeface="Arial MT"/>
              <a:buChar char="•"/>
              <a:tabLst>
                <a:tab pos="697865" algn="l"/>
                <a:tab pos="698500" algn="l"/>
              </a:tabLst>
              <a:defRPr sz="2400" b="1" i="0" spc="-200">
                <a:solidFill>
                  <a:srgbClr val="0C0C0C"/>
                </a:solidFill>
                <a:latin typeface="Tahoma" panose="020B0604030504040204" pitchFamily="34" charset="0"/>
                <a:ea typeface="Tahoma" panose="020B0604030504040204" pitchFamily="34" charset="0"/>
                <a:cs typeface="Tahoma" panose="020B0604030504040204" pitchFamily="34" charset="0"/>
              </a:defRPr>
            </a:lvl1pPr>
          </a:lstStyle>
          <a:p>
            <a:r>
              <a:rPr lang="en-US" sz="2800" b="0" dirty="0"/>
              <a:t>Confusion Matrix, it is table layout allows visualization of the performance of an algorithm</a:t>
            </a:r>
          </a:p>
        </p:txBody>
      </p:sp>
      <p:grpSp>
        <p:nvGrpSpPr>
          <p:cNvPr id="18" name="object 16">
            <a:extLst>
              <a:ext uri="{FF2B5EF4-FFF2-40B4-BE49-F238E27FC236}">
                <a16:creationId xmlns:a16="http://schemas.microsoft.com/office/drawing/2014/main" id="{7029FE9D-D5BF-E2E9-4480-0442395BDC54}"/>
              </a:ext>
            </a:extLst>
          </p:cNvPr>
          <p:cNvGrpSpPr/>
          <p:nvPr/>
        </p:nvGrpSpPr>
        <p:grpSpPr>
          <a:xfrm>
            <a:off x="668273" y="1674545"/>
            <a:ext cx="904240" cy="798830"/>
            <a:chOff x="1386839" y="4963540"/>
            <a:chExt cx="904240" cy="798830"/>
          </a:xfrm>
        </p:grpSpPr>
        <p:pic>
          <p:nvPicPr>
            <p:cNvPr id="19" name="object 17">
              <a:extLst>
                <a:ext uri="{FF2B5EF4-FFF2-40B4-BE49-F238E27FC236}">
                  <a16:creationId xmlns:a16="http://schemas.microsoft.com/office/drawing/2014/main" id="{89110DD6-01C8-67D5-F164-9080DC77B263}"/>
                </a:ext>
              </a:extLst>
            </p:cNvPr>
            <p:cNvPicPr/>
            <p:nvPr/>
          </p:nvPicPr>
          <p:blipFill>
            <a:blip r:embed="rId3" cstate="print"/>
            <a:stretch>
              <a:fillRect/>
            </a:stretch>
          </p:blipFill>
          <p:spPr>
            <a:xfrm>
              <a:off x="1386839" y="5042915"/>
              <a:ext cx="720852" cy="719327"/>
            </a:xfrm>
            <a:prstGeom prst="rect">
              <a:avLst/>
            </a:prstGeom>
          </p:spPr>
        </p:pic>
        <p:pic>
          <p:nvPicPr>
            <p:cNvPr id="20" name="object 18">
              <a:extLst>
                <a:ext uri="{FF2B5EF4-FFF2-40B4-BE49-F238E27FC236}">
                  <a16:creationId xmlns:a16="http://schemas.microsoft.com/office/drawing/2014/main" id="{97036B38-E5AD-764F-3D71-6CB5A13A7C9F}"/>
                </a:ext>
              </a:extLst>
            </p:cNvPr>
            <p:cNvPicPr/>
            <p:nvPr/>
          </p:nvPicPr>
          <p:blipFill>
            <a:blip r:embed="rId4" cstate="print"/>
            <a:stretch>
              <a:fillRect/>
            </a:stretch>
          </p:blipFill>
          <p:spPr>
            <a:xfrm>
              <a:off x="1474025" y="4963540"/>
              <a:ext cx="817054" cy="647192"/>
            </a:xfrm>
            <a:prstGeom prst="rect">
              <a:avLst/>
            </a:prstGeom>
          </p:spPr>
        </p:pic>
      </p:grpSp>
      <p:pic>
        <p:nvPicPr>
          <p:cNvPr id="4" name="Picture 3">
            <a:extLst>
              <a:ext uri="{FF2B5EF4-FFF2-40B4-BE49-F238E27FC236}">
                <a16:creationId xmlns:a16="http://schemas.microsoft.com/office/drawing/2014/main" id="{13EE24C3-6575-C369-F9CB-065BA540408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21942" y="2978747"/>
            <a:ext cx="8085566" cy="6858000"/>
          </a:xfrm>
          <a:prstGeom prst="rect">
            <a:avLst/>
          </a:prstGeom>
          <a:noFill/>
          <a:ln w="25400">
            <a:solidFill>
              <a:schemeClr val="tx1"/>
            </a:solidFill>
          </a:ln>
        </p:spPr>
      </p:pic>
      <p:sp>
        <p:nvSpPr>
          <p:cNvPr id="5" name="object 4">
            <a:extLst>
              <a:ext uri="{FF2B5EF4-FFF2-40B4-BE49-F238E27FC236}">
                <a16:creationId xmlns:a16="http://schemas.microsoft.com/office/drawing/2014/main" id="{461FFC64-A516-D986-6EEB-4459C9394A7B}"/>
              </a:ext>
            </a:extLst>
          </p:cNvPr>
          <p:cNvSpPr txBox="1"/>
          <p:nvPr/>
        </p:nvSpPr>
        <p:spPr>
          <a:xfrm>
            <a:off x="1828800" y="1710925"/>
            <a:ext cx="10000615" cy="574040"/>
          </a:xfrm>
          <a:prstGeom prst="rect">
            <a:avLst/>
          </a:prstGeom>
        </p:spPr>
        <p:txBody>
          <a:bodyPr vert="horz" wrap="square" lIns="0" tIns="12700" rIns="0" bIns="0" rtlCol="0">
            <a:spAutoFit/>
          </a:bodyPr>
          <a:lstStyle>
            <a:defPPr>
              <a:defRPr lang="en-US"/>
            </a:defPPr>
            <a:lvl1pPr marL="12700">
              <a:lnSpc>
                <a:spcPct val="100000"/>
              </a:lnSpc>
              <a:spcBef>
                <a:spcPts val="100"/>
              </a:spcBef>
              <a:defRPr sz="3600" b="1" spc="130">
                <a:solidFill>
                  <a:srgbClr val="0C0C0C"/>
                </a:solidFill>
                <a:latin typeface="Tahoma"/>
                <a:cs typeface="Tahoma"/>
              </a:defRPr>
            </a:lvl1pPr>
          </a:lstStyle>
          <a:p>
            <a:r>
              <a:rPr lang="en-US" dirty="0"/>
              <a:t>Evaluation</a:t>
            </a:r>
            <a:endParaRPr dirty="0"/>
          </a:p>
        </p:txBody>
      </p:sp>
      <p:pic>
        <p:nvPicPr>
          <p:cNvPr id="6" name="Picture 5">
            <a:extLst>
              <a:ext uri="{FF2B5EF4-FFF2-40B4-BE49-F238E27FC236}">
                <a16:creationId xmlns:a16="http://schemas.microsoft.com/office/drawing/2014/main" id="{380DBC8C-8E93-3786-4232-A7F0BF7DDDF3}"/>
              </a:ext>
            </a:extLst>
          </p:cNvPr>
          <p:cNvPicPr>
            <a:picLocks noChangeAspect="1"/>
          </p:cNvPicPr>
          <p:nvPr/>
        </p:nvPicPr>
        <p:blipFill>
          <a:blip r:embed="rId6"/>
          <a:stretch>
            <a:fillRect/>
          </a:stretch>
        </p:blipFill>
        <p:spPr>
          <a:xfrm>
            <a:off x="1219200" y="2978747"/>
            <a:ext cx="7503076" cy="6858000"/>
          </a:xfrm>
          <a:prstGeom prst="rect">
            <a:avLst/>
          </a:prstGeom>
        </p:spPr>
      </p:pic>
      <p:sp>
        <p:nvSpPr>
          <p:cNvPr id="9" name="TextBox 8">
            <a:extLst>
              <a:ext uri="{FF2B5EF4-FFF2-40B4-BE49-F238E27FC236}">
                <a16:creationId xmlns:a16="http://schemas.microsoft.com/office/drawing/2014/main" id="{ABFAE99A-0D36-008A-3996-FEB11602C3C5}"/>
              </a:ext>
            </a:extLst>
          </p:cNvPr>
          <p:cNvSpPr txBox="1"/>
          <p:nvPr/>
        </p:nvSpPr>
        <p:spPr>
          <a:xfrm>
            <a:off x="2563896" y="9991278"/>
            <a:ext cx="3886200" cy="369332"/>
          </a:xfrm>
          <a:prstGeom prst="rect">
            <a:avLst/>
          </a:prstGeom>
          <a:noFill/>
        </p:spPr>
        <p:txBody>
          <a:bodyPr wrap="square" rtlCol="0">
            <a:spAutoFit/>
          </a:bodyPr>
          <a:lstStyle/>
          <a:p>
            <a:pPr algn="ctr"/>
            <a:r>
              <a:rPr lang="en-US" dirty="0"/>
              <a:t>Theoretical Confusion Matrix</a:t>
            </a:r>
          </a:p>
        </p:txBody>
      </p:sp>
      <p:sp>
        <p:nvSpPr>
          <p:cNvPr id="10" name="TextBox 9">
            <a:extLst>
              <a:ext uri="{FF2B5EF4-FFF2-40B4-BE49-F238E27FC236}">
                <a16:creationId xmlns:a16="http://schemas.microsoft.com/office/drawing/2014/main" id="{FE57CBCD-CB83-FFC5-F4B6-FB419D5EB190}"/>
              </a:ext>
            </a:extLst>
          </p:cNvPr>
          <p:cNvSpPr txBox="1"/>
          <p:nvPr/>
        </p:nvSpPr>
        <p:spPr>
          <a:xfrm>
            <a:off x="10557883" y="9991278"/>
            <a:ext cx="3886200" cy="369332"/>
          </a:xfrm>
          <a:prstGeom prst="rect">
            <a:avLst/>
          </a:prstGeom>
          <a:noFill/>
        </p:spPr>
        <p:txBody>
          <a:bodyPr wrap="square" rtlCol="0">
            <a:spAutoFit/>
          </a:bodyPr>
          <a:lstStyle/>
          <a:p>
            <a:pPr algn="ctr"/>
            <a:r>
              <a:rPr lang="en-US" dirty="0"/>
              <a:t>Model Performance Confusion Matrix</a:t>
            </a:r>
          </a:p>
        </p:txBody>
      </p:sp>
    </p:spTree>
    <p:extLst>
      <p:ext uri="{BB962C8B-B14F-4D97-AF65-F5344CB8AC3E}">
        <p14:creationId xmlns:p14="http://schemas.microsoft.com/office/powerpoint/2010/main" val="518767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3923" y="446238"/>
            <a:ext cx="7117080" cy="756920"/>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Methodology</a:t>
            </a:r>
          </a:p>
        </p:txBody>
      </p:sp>
      <p:pic>
        <p:nvPicPr>
          <p:cNvPr id="3" name="object 3"/>
          <p:cNvPicPr/>
          <p:nvPr/>
        </p:nvPicPr>
        <p:blipFill>
          <a:blip r:embed="rId2" cstate="print"/>
          <a:stretch>
            <a:fillRect/>
          </a:stretch>
        </p:blipFill>
        <p:spPr>
          <a:xfrm>
            <a:off x="323088" y="1360932"/>
            <a:ext cx="17641824" cy="68579"/>
          </a:xfrm>
          <a:prstGeom prst="rect">
            <a:avLst/>
          </a:prstGeom>
        </p:spPr>
      </p:pic>
      <p:grpSp>
        <p:nvGrpSpPr>
          <p:cNvPr id="18" name="object 16">
            <a:extLst>
              <a:ext uri="{FF2B5EF4-FFF2-40B4-BE49-F238E27FC236}">
                <a16:creationId xmlns:a16="http://schemas.microsoft.com/office/drawing/2014/main" id="{7029FE9D-D5BF-E2E9-4480-0442395BDC54}"/>
              </a:ext>
            </a:extLst>
          </p:cNvPr>
          <p:cNvGrpSpPr/>
          <p:nvPr/>
        </p:nvGrpSpPr>
        <p:grpSpPr>
          <a:xfrm>
            <a:off x="668273" y="1674545"/>
            <a:ext cx="904240" cy="798830"/>
            <a:chOff x="1386839" y="4963540"/>
            <a:chExt cx="904240" cy="798830"/>
          </a:xfrm>
        </p:grpSpPr>
        <p:pic>
          <p:nvPicPr>
            <p:cNvPr id="19" name="object 17">
              <a:extLst>
                <a:ext uri="{FF2B5EF4-FFF2-40B4-BE49-F238E27FC236}">
                  <a16:creationId xmlns:a16="http://schemas.microsoft.com/office/drawing/2014/main" id="{89110DD6-01C8-67D5-F164-9080DC77B263}"/>
                </a:ext>
              </a:extLst>
            </p:cNvPr>
            <p:cNvPicPr/>
            <p:nvPr/>
          </p:nvPicPr>
          <p:blipFill>
            <a:blip r:embed="rId3" cstate="print"/>
            <a:stretch>
              <a:fillRect/>
            </a:stretch>
          </p:blipFill>
          <p:spPr>
            <a:xfrm>
              <a:off x="1386839" y="5042915"/>
              <a:ext cx="720852" cy="719327"/>
            </a:xfrm>
            <a:prstGeom prst="rect">
              <a:avLst/>
            </a:prstGeom>
          </p:spPr>
        </p:pic>
        <p:pic>
          <p:nvPicPr>
            <p:cNvPr id="20" name="object 18">
              <a:extLst>
                <a:ext uri="{FF2B5EF4-FFF2-40B4-BE49-F238E27FC236}">
                  <a16:creationId xmlns:a16="http://schemas.microsoft.com/office/drawing/2014/main" id="{97036B38-E5AD-764F-3D71-6CB5A13A7C9F}"/>
                </a:ext>
              </a:extLst>
            </p:cNvPr>
            <p:cNvPicPr/>
            <p:nvPr/>
          </p:nvPicPr>
          <p:blipFill>
            <a:blip r:embed="rId4" cstate="print"/>
            <a:stretch>
              <a:fillRect/>
            </a:stretch>
          </p:blipFill>
          <p:spPr>
            <a:xfrm>
              <a:off x="1474025" y="4963540"/>
              <a:ext cx="817054" cy="647192"/>
            </a:xfrm>
            <a:prstGeom prst="rect">
              <a:avLst/>
            </a:prstGeom>
          </p:spPr>
        </p:pic>
      </p:grpSp>
      <p:sp>
        <p:nvSpPr>
          <p:cNvPr id="38" name="TextBox 37">
            <a:extLst>
              <a:ext uri="{FF2B5EF4-FFF2-40B4-BE49-F238E27FC236}">
                <a16:creationId xmlns:a16="http://schemas.microsoft.com/office/drawing/2014/main" id="{421E86CE-C6AB-628C-D9FE-5B3F6531A3E7}"/>
              </a:ext>
            </a:extLst>
          </p:cNvPr>
          <p:cNvSpPr txBox="1"/>
          <p:nvPr/>
        </p:nvSpPr>
        <p:spPr>
          <a:xfrm>
            <a:off x="4572000" y="3267436"/>
            <a:ext cx="9144000" cy="2031325"/>
          </a:xfrm>
          <a:prstGeom prst="rect">
            <a:avLst/>
          </a:prstGeom>
          <a:noFill/>
        </p:spPr>
        <p:txBody>
          <a:bodyPr wrap="square">
            <a:spAutoFit/>
          </a:bodyPr>
          <a:lstStyle/>
          <a:p>
            <a:r>
              <a:rPr lang="en-US" dirty="0"/>
              <a:t>Model Training for PPE Detection: Model training involves feeding the annotated dataset into a deep learning model, YOLOv8, on Google </a:t>
            </a:r>
            <a:r>
              <a:rPr lang="en-US" dirty="0" err="1"/>
              <a:t>Colab</a:t>
            </a:r>
            <a:r>
              <a:rPr lang="en-US" dirty="0"/>
              <a:t> platform using GPU acceleration. </a:t>
            </a:r>
          </a:p>
          <a:p>
            <a:endParaRPr lang="en-US" dirty="0"/>
          </a:p>
          <a:p>
            <a:r>
              <a:rPr lang="en-US" dirty="0"/>
              <a:t>The model learns to detect PPE items by iterating over the data multiple times (epochs) in our case we are using 50 epochs and optimizing its accuracy, precision, and recall.</a:t>
            </a:r>
          </a:p>
          <a:p>
            <a:endParaRPr lang="en-US" dirty="0"/>
          </a:p>
          <a:p>
            <a:r>
              <a:rPr lang="en-US" dirty="0"/>
              <a:t>Below training Model Results</a:t>
            </a:r>
          </a:p>
        </p:txBody>
      </p:sp>
      <p:graphicFrame>
        <p:nvGraphicFramePr>
          <p:cNvPr id="39" name="Table 38">
            <a:extLst>
              <a:ext uri="{FF2B5EF4-FFF2-40B4-BE49-F238E27FC236}">
                <a16:creationId xmlns:a16="http://schemas.microsoft.com/office/drawing/2014/main" id="{CAAD6851-0F8D-C9B8-D21E-58FB7FDBE143}"/>
              </a:ext>
            </a:extLst>
          </p:cNvPr>
          <p:cNvGraphicFramePr>
            <a:graphicFrameLocks noGrp="1"/>
          </p:cNvGraphicFramePr>
          <p:nvPr>
            <p:extLst>
              <p:ext uri="{D42A27DB-BD31-4B8C-83A1-F6EECF244321}">
                <p14:modId xmlns:p14="http://schemas.microsoft.com/office/powerpoint/2010/main" val="3930339316"/>
              </p:ext>
            </p:extLst>
          </p:nvPr>
        </p:nvGraphicFramePr>
        <p:xfrm>
          <a:off x="323087" y="5503640"/>
          <a:ext cx="8116888" cy="4257582"/>
        </p:xfrm>
        <a:graphic>
          <a:graphicData uri="http://schemas.openxmlformats.org/drawingml/2006/table">
            <a:tbl>
              <a:tblPr firstRow="1" firstCol="1" bandRow="1">
                <a:tableStyleId>{5C22544A-7EE6-4342-B048-85BDC9FD1C3A}</a:tableStyleId>
              </a:tblPr>
              <a:tblGrid>
                <a:gridCol w="1259669">
                  <a:extLst>
                    <a:ext uri="{9D8B030D-6E8A-4147-A177-3AD203B41FA5}">
                      <a16:colId xmlns:a16="http://schemas.microsoft.com/office/drawing/2014/main" val="2136555055"/>
                    </a:ext>
                  </a:extLst>
                </a:gridCol>
                <a:gridCol w="1592812">
                  <a:extLst>
                    <a:ext uri="{9D8B030D-6E8A-4147-A177-3AD203B41FA5}">
                      <a16:colId xmlns:a16="http://schemas.microsoft.com/office/drawing/2014/main" val="2593225069"/>
                    </a:ext>
                  </a:extLst>
                </a:gridCol>
                <a:gridCol w="1849656">
                  <a:extLst>
                    <a:ext uri="{9D8B030D-6E8A-4147-A177-3AD203B41FA5}">
                      <a16:colId xmlns:a16="http://schemas.microsoft.com/office/drawing/2014/main" val="3734705744"/>
                    </a:ext>
                  </a:extLst>
                </a:gridCol>
                <a:gridCol w="1707376">
                  <a:extLst>
                    <a:ext uri="{9D8B030D-6E8A-4147-A177-3AD203B41FA5}">
                      <a16:colId xmlns:a16="http://schemas.microsoft.com/office/drawing/2014/main" val="3802882423"/>
                    </a:ext>
                  </a:extLst>
                </a:gridCol>
                <a:gridCol w="1707375">
                  <a:extLst>
                    <a:ext uri="{9D8B030D-6E8A-4147-A177-3AD203B41FA5}">
                      <a16:colId xmlns:a16="http://schemas.microsoft.com/office/drawing/2014/main" val="436288829"/>
                    </a:ext>
                  </a:extLst>
                </a:gridCol>
              </a:tblGrid>
              <a:tr h="608226">
                <a:tc>
                  <a:txBody>
                    <a:bodyPr/>
                    <a:lstStyle/>
                    <a:p>
                      <a:pPr marL="0" marR="0" indent="0" algn="ctr">
                        <a:lnSpc>
                          <a:spcPct val="150000"/>
                        </a:lnSpc>
                        <a:spcBef>
                          <a:spcPts val="0"/>
                        </a:spcBef>
                        <a:spcAft>
                          <a:spcPts val="0"/>
                        </a:spcAft>
                      </a:pPr>
                      <a:r>
                        <a:rPr lang="en-US" sz="2800" b="1" dirty="0">
                          <a:solidFill>
                            <a:schemeClr val="tx1"/>
                          </a:solidFill>
                          <a:effectLst/>
                        </a:rPr>
                        <a:t>Class</a:t>
                      </a:r>
                      <a:endParaRPr lang="en-US" sz="3200" b="1"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solidFill>
                      <a:srgbClr val="23E2D6"/>
                    </a:solidFill>
                  </a:tcPr>
                </a:tc>
                <a:tc>
                  <a:txBody>
                    <a:bodyPr/>
                    <a:lstStyle/>
                    <a:p>
                      <a:pPr marL="0" marR="0" indent="0" algn="ctr">
                        <a:lnSpc>
                          <a:spcPct val="150000"/>
                        </a:lnSpc>
                        <a:spcBef>
                          <a:spcPts val="0"/>
                        </a:spcBef>
                        <a:spcAft>
                          <a:spcPts val="0"/>
                        </a:spcAft>
                      </a:pPr>
                      <a:r>
                        <a:rPr lang="en-US" sz="2800" b="1" dirty="0">
                          <a:solidFill>
                            <a:schemeClr val="tx1"/>
                          </a:solidFill>
                          <a:effectLst/>
                        </a:rPr>
                        <a:t>Images</a:t>
                      </a:r>
                      <a:endParaRPr lang="en-US" sz="3200" b="1"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solidFill>
                      <a:srgbClr val="23E2D6"/>
                    </a:solidFill>
                  </a:tcPr>
                </a:tc>
                <a:tc>
                  <a:txBody>
                    <a:bodyPr/>
                    <a:lstStyle/>
                    <a:p>
                      <a:pPr marL="0" marR="0" indent="0" algn="ctr">
                        <a:lnSpc>
                          <a:spcPct val="150000"/>
                        </a:lnSpc>
                        <a:spcBef>
                          <a:spcPts val="0"/>
                        </a:spcBef>
                        <a:spcAft>
                          <a:spcPts val="0"/>
                        </a:spcAft>
                      </a:pPr>
                      <a:r>
                        <a:rPr lang="en-US" sz="2800" b="1" dirty="0">
                          <a:solidFill>
                            <a:schemeClr val="tx1"/>
                          </a:solidFill>
                          <a:effectLst/>
                        </a:rPr>
                        <a:t>Instances</a:t>
                      </a:r>
                      <a:endParaRPr lang="en-US" sz="3200" b="1"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solidFill>
                      <a:srgbClr val="23E2D6"/>
                    </a:solidFill>
                  </a:tcPr>
                </a:tc>
                <a:tc>
                  <a:txBody>
                    <a:bodyPr/>
                    <a:lstStyle/>
                    <a:p>
                      <a:pPr marL="0" marR="0" indent="0" algn="ctr">
                        <a:lnSpc>
                          <a:spcPct val="150000"/>
                        </a:lnSpc>
                        <a:spcBef>
                          <a:spcPts val="0"/>
                        </a:spcBef>
                        <a:spcAft>
                          <a:spcPts val="0"/>
                        </a:spcAft>
                      </a:pPr>
                      <a:r>
                        <a:rPr lang="en-US" sz="2800" b="1" dirty="0">
                          <a:solidFill>
                            <a:schemeClr val="tx1"/>
                          </a:solidFill>
                          <a:effectLst/>
                        </a:rPr>
                        <a:t>Recall</a:t>
                      </a:r>
                      <a:endParaRPr lang="en-US" sz="3200" b="1"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solidFill>
                      <a:srgbClr val="23E2D6"/>
                    </a:solidFill>
                  </a:tcPr>
                </a:tc>
                <a:tc>
                  <a:txBody>
                    <a:bodyPr/>
                    <a:lstStyle/>
                    <a:p>
                      <a:pPr marL="0" marR="0" indent="0" algn="ctr">
                        <a:lnSpc>
                          <a:spcPct val="150000"/>
                        </a:lnSpc>
                        <a:spcBef>
                          <a:spcPts val="0"/>
                        </a:spcBef>
                        <a:spcAft>
                          <a:spcPts val="0"/>
                        </a:spcAft>
                      </a:pPr>
                      <a:r>
                        <a:rPr lang="en-US" sz="2800" b="1" dirty="0">
                          <a:solidFill>
                            <a:schemeClr val="tx1"/>
                          </a:solidFill>
                          <a:effectLst/>
                        </a:rPr>
                        <a:t>mAP50</a:t>
                      </a:r>
                      <a:endParaRPr lang="en-US" sz="3200" b="1"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solidFill>
                      <a:srgbClr val="23E2D6"/>
                    </a:solidFill>
                  </a:tcPr>
                </a:tc>
                <a:extLst>
                  <a:ext uri="{0D108BD9-81ED-4DB2-BD59-A6C34878D82A}">
                    <a16:rowId xmlns:a16="http://schemas.microsoft.com/office/drawing/2014/main" val="2227101767"/>
                  </a:ext>
                </a:extLst>
              </a:tr>
              <a:tr h="608226">
                <a:tc>
                  <a:txBody>
                    <a:bodyPr/>
                    <a:lstStyle/>
                    <a:p>
                      <a:pPr marL="0" marR="0" indent="0" algn="l">
                        <a:lnSpc>
                          <a:spcPct val="150000"/>
                        </a:lnSpc>
                        <a:spcBef>
                          <a:spcPts val="0"/>
                        </a:spcBef>
                        <a:spcAft>
                          <a:spcPts val="0"/>
                        </a:spcAft>
                      </a:pPr>
                      <a:r>
                        <a:rPr lang="en-US" sz="2800" b="1" dirty="0">
                          <a:solidFill>
                            <a:schemeClr val="tx1"/>
                          </a:solidFill>
                          <a:effectLst/>
                        </a:rPr>
                        <a:t>all</a:t>
                      </a:r>
                      <a:endParaRPr lang="en-US" sz="3200" b="1"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solidFill>
                      <a:srgbClr val="1FE1D7"/>
                    </a:solidFill>
                  </a:tcPr>
                </a:tc>
                <a:tc>
                  <a:txBody>
                    <a:bodyPr/>
                    <a:lstStyle/>
                    <a:p>
                      <a:pPr marL="0" marR="0" indent="0" algn="ctr">
                        <a:lnSpc>
                          <a:spcPct val="150000"/>
                        </a:lnSpc>
                        <a:spcBef>
                          <a:spcPts val="0"/>
                        </a:spcBef>
                        <a:spcAft>
                          <a:spcPts val="0"/>
                        </a:spcAft>
                      </a:pPr>
                      <a:r>
                        <a:rPr lang="en-US" sz="2800" b="1" dirty="0">
                          <a:effectLst/>
                        </a:rPr>
                        <a:t>236</a:t>
                      </a:r>
                      <a:endParaRPr lang="en-US" sz="32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a:effectLst/>
                        </a:rPr>
                        <a:t>1461</a:t>
                      </a:r>
                      <a:endParaRPr lang="en-US" sz="32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a:effectLst/>
                        </a:rPr>
                        <a:t>98.20%</a:t>
                      </a:r>
                      <a:endParaRPr lang="en-US" sz="32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a:effectLst/>
                        </a:rPr>
                        <a:t>98.40%</a:t>
                      </a:r>
                      <a:endParaRPr lang="en-US" sz="32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3658495153"/>
                  </a:ext>
                </a:extLst>
              </a:tr>
              <a:tr h="608226">
                <a:tc>
                  <a:txBody>
                    <a:bodyPr/>
                    <a:lstStyle/>
                    <a:p>
                      <a:pPr marL="0" marR="0" indent="0" algn="l">
                        <a:lnSpc>
                          <a:spcPct val="150000"/>
                        </a:lnSpc>
                        <a:spcBef>
                          <a:spcPts val="0"/>
                        </a:spcBef>
                        <a:spcAft>
                          <a:spcPts val="0"/>
                        </a:spcAft>
                      </a:pPr>
                      <a:r>
                        <a:rPr lang="en-US" sz="2800" b="1" dirty="0">
                          <a:solidFill>
                            <a:schemeClr val="tx1"/>
                          </a:solidFill>
                          <a:effectLst/>
                        </a:rPr>
                        <a:t>boots</a:t>
                      </a:r>
                      <a:endParaRPr lang="en-US" sz="3200" b="1"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solidFill>
                      <a:srgbClr val="1FE1D7"/>
                    </a:solidFill>
                  </a:tcPr>
                </a:tc>
                <a:tc>
                  <a:txBody>
                    <a:bodyPr/>
                    <a:lstStyle/>
                    <a:p>
                      <a:pPr marL="0" marR="0" indent="0" algn="ctr">
                        <a:lnSpc>
                          <a:spcPct val="150000"/>
                        </a:lnSpc>
                        <a:spcBef>
                          <a:spcPts val="0"/>
                        </a:spcBef>
                        <a:spcAft>
                          <a:spcPts val="0"/>
                        </a:spcAft>
                      </a:pPr>
                      <a:r>
                        <a:rPr lang="en-US" sz="2800" b="1">
                          <a:effectLst/>
                        </a:rPr>
                        <a:t>212</a:t>
                      </a:r>
                      <a:endParaRPr lang="en-US" sz="32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dirty="0">
                          <a:effectLst/>
                        </a:rPr>
                        <a:t>434</a:t>
                      </a:r>
                      <a:endParaRPr lang="en-US" sz="32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a:effectLst/>
                        </a:rPr>
                        <a:t>100.00%</a:t>
                      </a:r>
                      <a:endParaRPr lang="en-US" sz="32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dirty="0">
                          <a:effectLst/>
                        </a:rPr>
                        <a:t>99.50%</a:t>
                      </a:r>
                      <a:endParaRPr lang="en-US" sz="32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1524481299"/>
                  </a:ext>
                </a:extLst>
              </a:tr>
              <a:tr h="608226">
                <a:tc>
                  <a:txBody>
                    <a:bodyPr/>
                    <a:lstStyle/>
                    <a:p>
                      <a:pPr marL="0" marR="0" indent="0" algn="l">
                        <a:lnSpc>
                          <a:spcPct val="150000"/>
                        </a:lnSpc>
                        <a:spcBef>
                          <a:spcPts val="0"/>
                        </a:spcBef>
                        <a:spcAft>
                          <a:spcPts val="0"/>
                        </a:spcAft>
                      </a:pPr>
                      <a:r>
                        <a:rPr lang="en-US" sz="2800" b="1" dirty="0">
                          <a:solidFill>
                            <a:schemeClr val="tx1"/>
                          </a:solidFill>
                          <a:effectLst/>
                        </a:rPr>
                        <a:t>glasses</a:t>
                      </a:r>
                      <a:endParaRPr lang="en-US" sz="3200" b="1"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solidFill>
                      <a:srgbClr val="1FE1D7"/>
                    </a:solidFill>
                  </a:tcPr>
                </a:tc>
                <a:tc>
                  <a:txBody>
                    <a:bodyPr/>
                    <a:lstStyle/>
                    <a:p>
                      <a:pPr marL="0" marR="0" indent="0" algn="ctr">
                        <a:lnSpc>
                          <a:spcPct val="150000"/>
                        </a:lnSpc>
                        <a:spcBef>
                          <a:spcPts val="0"/>
                        </a:spcBef>
                        <a:spcAft>
                          <a:spcPts val="0"/>
                        </a:spcAft>
                      </a:pPr>
                      <a:r>
                        <a:rPr lang="en-US" sz="2800" b="1">
                          <a:effectLst/>
                        </a:rPr>
                        <a:t>176</a:t>
                      </a:r>
                      <a:endParaRPr lang="en-US" sz="32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a:effectLst/>
                        </a:rPr>
                        <a:t>179</a:t>
                      </a:r>
                      <a:endParaRPr lang="en-US" sz="32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dirty="0">
                          <a:effectLst/>
                        </a:rPr>
                        <a:t>93.70%</a:t>
                      </a:r>
                      <a:endParaRPr lang="en-US" sz="32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a:effectLst/>
                        </a:rPr>
                        <a:t>95.90%</a:t>
                      </a:r>
                      <a:endParaRPr lang="en-US" sz="32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4199583488"/>
                  </a:ext>
                </a:extLst>
              </a:tr>
              <a:tr h="608226">
                <a:tc>
                  <a:txBody>
                    <a:bodyPr/>
                    <a:lstStyle/>
                    <a:p>
                      <a:pPr marL="0" marR="0" indent="0" algn="l">
                        <a:lnSpc>
                          <a:spcPct val="150000"/>
                        </a:lnSpc>
                        <a:spcBef>
                          <a:spcPts val="0"/>
                        </a:spcBef>
                        <a:spcAft>
                          <a:spcPts val="0"/>
                        </a:spcAft>
                      </a:pPr>
                      <a:r>
                        <a:rPr lang="en-US" sz="2800" b="1" dirty="0">
                          <a:solidFill>
                            <a:schemeClr val="tx1"/>
                          </a:solidFill>
                          <a:effectLst/>
                        </a:rPr>
                        <a:t>gloves</a:t>
                      </a:r>
                      <a:endParaRPr lang="en-US" sz="3200" b="1"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solidFill>
                      <a:srgbClr val="1FE1D7"/>
                    </a:solidFill>
                  </a:tcPr>
                </a:tc>
                <a:tc>
                  <a:txBody>
                    <a:bodyPr/>
                    <a:lstStyle/>
                    <a:p>
                      <a:pPr marL="0" marR="0" indent="0" algn="ctr">
                        <a:lnSpc>
                          <a:spcPct val="150000"/>
                        </a:lnSpc>
                        <a:spcBef>
                          <a:spcPts val="0"/>
                        </a:spcBef>
                        <a:spcAft>
                          <a:spcPts val="0"/>
                        </a:spcAft>
                      </a:pPr>
                      <a:r>
                        <a:rPr lang="en-US" sz="2800" b="1">
                          <a:effectLst/>
                        </a:rPr>
                        <a:t>205</a:t>
                      </a:r>
                      <a:endParaRPr lang="en-US" sz="32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a:effectLst/>
                        </a:rPr>
                        <a:t>384</a:t>
                      </a:r>
                      <a:endParaRPr lang="en-US" sz="32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a:effectLst/>
                        </a:rPr>
                        <a:t>97.10%</a:t>
                      </a:r>
                      <a:endParaRPr lang="en-US" sz="32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dirty="0">
                          <a:effectLst/>
                        </a:rPr>
                        <a:t>97.70%</a:t>
                      </a:r>
                      <a:endParaRPr lang="en-US" sz="32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196929672"/>
                  </a:ext>
                </a:extLst>
              </a:tr>
              <a:tr h="608226">
                <a:tc>
                  <a:txBody>
                    <a:bodyPr/>
                    <a:lstStyle/>
                    <a:p>
                      <a:pPr marL="0" marR="0" indent="0" algn="l">
                        <a:lnSpc>
                          <a:spcPct val="150000"/>
                        </a:lnSpc>
                        <a:spcBef>
                          <a:spcPts val="0"/>
                        </a:spcBef>
                        <a:spcAft>
                          <a:spcPts val="0"/>
                        </a:spcAft>
                      </a:pPr>
                      <a:r>
                        <a:rPr lang="en-US" sz="2800" b="1" dirty="0">
                          <a:solidFill>
                            <a:schemeClr val="tx1"/>
                          </a:solidFill>
                          <a:effectLst/>
                        </a:rPr>
                        <a:t>helmet</a:t>
                      </a:r>
                      <a:endParaRPr lang="en-US" sz="3200" b="1"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solidFill>
                      <a:srgbClr val="1FE1D7"/>
                    </a:solidFill>
                  </a:tcPr>
                </a:tc>
                <a:tc>
                  <a:txBody>
                    <a:bodyPr/>
                    <a:lstStyle/>
                    <a:p>
                      <a:pPr marL="0" marR="0" indent="0" algn="ctr">
                        <a:lnSpc>
                          <a:spcPct val="150000"/>
                        </a:lnSpc>
                        <a:spcBef>
                          <a:spcPts val="0"/>
                        </a:spcBef>
                        <a:spcAft>
                          <a:spcPts val="0"/>
                        </a:spcAft>
                      </a:pPr>
                      <a:r>
                        <a:rPr lang="en-US" sz="2800" b="1">
                          <a:effectLst/>
                        </a:rPr>
                        <a:t>211</a:t>
                      </a:r>
                      <a:endParaRPr lang="en-US" sz="32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a:effectLst/>
                        </a:rPr>
                        <a:t>225</a:t>
                      </a:r>
                      <a:endParaRPr lang="en-US" sz="32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a:effectLst/>
                        </a:rPr>
                        <a:t>100.00%</a:t>
                      </a:r>
                      <a:endParaRPr lang="en-US" sz="32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dirty="0">
                          <a:effectLst/>
                        </a:rPr>
                        <a:t>99.50%</a:t>
                      </a:r>
                      <a:endParaRPr lang="en-US" sz="32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479349293"/>
                  </a:ext>
                </a:extLst>
              </a:tr>
              <a:tr h="608226">
                <a:tc>
                  <a:txBody>
                    <a:bodyPr/>
                    <a:lstStyle/>
                    <a:p>
                      <a:pPr marL="0" marR="0" indent="0" algn="l">
                        <a:lnSpc>
                          <a:spcPct val="150000"/>
                        </a:lnSpc>
                        <a:spcBef>
                          <a:spcPts val="0"/>
                        </a:spcBef>
                        <a:spcAft>
                          <a:spcPts val="0"/>
                        </a:spcAft>
                      </a:pPr>
                      <a:r>
                        <a:rPr lang="en-US" sz="2800" b="1" dirty="0">
                          <a:solidFill>
                            <a:schemeClr val="tx1"/>
                          </a:solidFill>
                          <a:effectLst/>
                        </a:rPr>
                        <a:t>vest</a:t>
                      </a:r>
                      <a:endParaRPr lang="en-US" sz="3200" b="1"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solidFill>
                      <a:srgbClr val="1FE1D7"/>
                    </a:solidFill>
                  </a:tcPr>
                </a:tc>
                <a:tc>
                  <a:txBody>
                    <a:bodyPr/>
                    <a:lstStyle/>
                    <a:p>
                      <a:pPr marL="0" marR="0" indent="0" algn="ctr">
                        <a:lnSpc>
                          <a:spcPct val="150000"/>
                        </a:lnSpc>
                        <a:spcBef>
                          <a:spcPts val="0"/>
                        </a:spcBef>
                        <a:spcAft>
                          <a:spcPts val="0"/>
                        </a:spcAft>
                      </a:pPr>
                      <a:r>
                        <a:rPr lang="en-US" sz="2800" b="1">
                          <a:effectLst/>
                        </a:rPr>
                        <a:t>228</a:t>
                      </a:r>
                      <a:endParaRPr lang="en-US" sz="32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a:effectLst/>
                        </a:rPr>
                        <a:t>239</a:t>
                      </a:r>
                      <a:endParaRPr lang="en-US" sz="32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a:effectLst/>
                        </a:rPr>
                        <a:t>100.00%</a:t>
                      </a:r>
                      <a:endParaRPr lang="en-US" sz="32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dirty="0">
                          <a:effectLst/>
                        </a:rPr>
                        <a:t>99.50%</a:t>
                      </a:r>
                      <a:endParaRPr lang="en-US" sz="32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4185426480"/>
                  </a:ext>
                </a:extLst>
              </a:tr>
            </a:tbl>
          </a:graphicData>
        </a:graphic>
      </p:graphicFrame>
      <p:sp>
        <p:nvSpPr>
          <p:cNvPr id="43" name="object 4">
            <a:extLst>
              <a:ext uri="{FF2B5EF4-FFF2-40B4-BE49-F238E27FC236}">
                <a16:creationId xmlns:a16="http://schemas.microsoft.com/office/drawing/2014/main" id="{46249FF7-65BD-0D1E-B65C-7BAF70BC06EF}"/>
              </a:ext>
            </a:extLst>
          </p:cNvPr>
          <p:cNvSpPr txBox="1"/>
          <p:nvPr/>
        </p:nvSpPr>
        <p:spPr>
          <a:xfrm>
            <a:off x="1828800" y="1710925"/>
            <a:ext cx="10000615" cy="574040"/>
          </a:xfrm>
          <a:prstGeom prst="rect">
            <a:avLst/>
          </a:prstGeom>
        </p:spPr>
        <p:txBody>
          <a:bodyPr vert="horz" wrap="square" lIns="0" tIns="12700" rIns="0" bIns="0" rtlCol="0">
            <a:spAutoFit/>
          </a:bodyPr>
          <a:lstStyle>
            <a:defPPr>
              <a:defRPr lang="en-US"/>
            </a:defPPr>
            <a:lvl1pPr marL="12700">
              <a:lnSpc>
                <a:spcPct val="100000"/>
              </a:lnSpc>
              <a:spcBef>
                <a:spcPts val="100"/>
              </a:spcBef>
              <a:defRPr sz="3600" b="1" spc="130">
                <a:solidFill>
                  <a:srgbClr val="0C0C0C"/>
                </a:solidFill>
                <a:latin typeface="Tahoma"/>
                <a:cs typeface="Tahoma"/>
              </a:defRPr>
            </a:lvl1pPr>
          </a:lstStyle>
          <a:p>
            <a:r>
              <a:rPr lang="en-US" dirty="0"/>
              <a:t>Evaluation</a:t>
            </a:r>
            <a:endParaRPr dirty="0"/>
          </a:p>
        </p:txBody>
      </p:sp>
      <p:sp>
        <p:nvSpPr>
          <p:cNvPr id="44" name="object 8">
            <a:extLst>
              <a:ext uri="{FF2B5EF4-FFF2-40B4-BE49-F238E27FC236}">
                <a16:creationId xmlns:a16="http://schemas.microsoft.com/office/drawing/2014/main" id="{B8E1B441-F516-7DD5-99B3-9D8E4E636BA9}"/>
              </a:ext>
            </a:extLst>
          </p:cNvPr>
          <p:cNvSpPr txBox="1"/>
          <p:nvPr/>
        </p:nvSpPr>
        <p:spPr>
          <a:xfrm>
            <a:off x="2175619" y="2552891"/>
            <a:ext cx="12882880" cy="384721"/>
          </a:xfrm>
          <a:prstGeom prst="rect">
            <a:avLst/>
          </a:prstGeom>
        </p:spPr>
        <p:txBody>
          <a:bodyPr vert="horz" wrap="square" lIns="0" tIns="12700" rIns="0" bIns="0" rtlCol="0">
            <a:spAutoFit/>
          </a:bodyPr>
          <a:lstStyle>
            <a:defPPr>
              <a:defRPr lang="en-US"/>
            </a:defPPr>
            <a:lvl1pPr marL="697865" marR="5080" indent="-685800">
              <a:lnSpc>
                <a:spcPts val="2860"/>
              </a:lnSpc>
              <a:spcBef>
                <a:spcPts val="210"/>
              </a:spcBef>
              <a:buClr>
                <a:srgbClr val="000000"/>
              </a:buClr>
              <a:buFont typeface="Arial MT"/>
              <a:buChar char="•"/>
              <a:tabLst>
                <a:tab pos="697865" algn="l"/>
                <a:tab pos="698500" algn="l"/>
              </a:tabLst>
              <a:defRPr sz="2400" b="1" i="0" spc="-200">
                <a:solidFill>
                  <a:srgbClr val="0C0C0C"/>
                </a:solidFill>
                <a:latin typeface="Tahoma" panose="020B0604030504040204" pitchFamily="34" charset="0"/>
                <a:ea typeface="Tahoma" panose="020B0604030504040204" pitchFamily="34" charset="0"/>
                <a:cs typeface="Tahoma" panose="020B0604030504040204" pitchFamily="34" charset="0"/>
              </a:defRPr>
            </a:lvl1pPr>
          </a:lstStyle>
          <a:p>
            <a:r>
              <a:rPr lang="en-US" sz="2800" b="0" dirty="0"/>
              <a:t>Performance assessment using metrics like </a:t>
            </a:r>
            <a:r>
              <a:rPr lang="en-US" sz="2800" b="0" dirty="0" err="1"/>
              <a:t>mAP</a:t>
            </a:r>
            <a:r>
              <a:rPr lang="en-US" sz="2800" b="0" dirty="0"/>
              <a:t>, precision, recall, &amp; F1 score.</a:t>
            </a:r>
          </a:p>
        </p:txBody>
      </p:sp>
      <p:graphicFrame>
        <p:nvGraphicFramePr>
          <p:cNvPr id="45" name="Table 44">
            <a:extLst>
              <a:ext uri="{FF2B5EF4-FFF2-40B4-BE49-F238E27FC236}">
                <a16:creationId xmlns:a16="http://schemas.microsoft.com/office/drawing/2014/main" id="{D768DD25-838B-4A6E-7673-D48ED34C1631}"/>
              </a:ext>
            </a:extLst>
          </p:cNvPr>
          <p:cNvGraphicFramePr>
            <a:graphicFrameLocks noGrp="1"/>
          </p:cNvGraphicFramePr>
          <p:nvPr>
            <p:extLst>
              <p:ext uri="{D42A27DB-BD31-4B8C-83A1-F6EECF244321}">
                <p14:modId xmlns:p14="http://schemas.microsoft.com/office/powerpoint/2010/main" val="2456963508"/>
              </p:ext>
            </p:extLst>
          </p:nvPr>
        </p:nvGraphicFramePr>
        <p:xfrm>
          <a:off x="9296400" y="5503640"/>
          <a:ext cx="8116888" cy="4326161"/>
        </p:xfrm>
        <a:graphic>
          <a:graphicData uri="http://schemas.openxmlformats.org/drawingml/2006/table">
            <a:tbl>
              <a:tblPr firstRow="1" firstCol="1" bandRow="1">
                <a:tableStyleId>{5C22544A-7EE6-4342-B048-85BDC9FD1C3A}</a:tableStyleId>
              </a:tblPr>
              <a:tblGrid>
                <a:gridCol w="2029222">
                  <a:extLst>
                    <a:ext uri="{9D8B030D-6E8A-4147-A177-3AD203B41FA5}">
                      <a16:colId xmlns:a16="http://schemas.microsoft.com/office/drawing/2014/main" val="2932249599"/>
                    </a:ext>
                  </a:extLst>
                </a:gridCol>
                <a:gridCol w="2029222">
                  <a:extLst>
                    <a:ext uri="{9D8B030D-6E8A-4147-A177-3AD203B41FA5}">
                      <a16:colId xmlns:a16="http://schemas.microsoft.com/office/drawing/2014/main" val="1515699751"/>
                    </a:ext>
                  </a:extLst>
                </a:gridCol>
                <a:gridCol w="2029222">
                  <a:extLst>
                    <a:ext uri="{9D8B030D-6E8A-4147-A177-3AD203B41FA5}">
                      <a16:colId xmlns:a16="http://schemas.microsoft.com/office/drawing/2014/main" val="4253819150"/>
                    </a:ext>
                  </a:extLst>
                </a:gridCol>
                <a:gridCol w="2029222">
                  <a:extLst>
                    <a:ext uri="{9D8B030D-6E8A-4147-A177-3AD203B41FA5}">
                      <a16:colId xmlns:a16="http://schemas.microsoft.com/office/drawing/2014/main" val="1829005540"/>
                    </a:ext>
                  </a:extLst>
                </a:gridCol>
              </a:tblGrid>
              <a:tr h="618023">
                <a:tc>
                  <a:txBody>
                    <a:bodyPr/>
                    <a:lstStyle/>
                    <a:p>
                      <a:pPr marL="0" marR="0" indent="0" algn="ctr">
                        <a:lnSpc>
                          <a:spcPct val="150000"/>
                        </a:lnSpc>
                        <a:spcBef>
                          <a:spcPts val="0"/>
                        </a:spcBef>
                        <a:spcAft>
                          <a:spcPts val="0"/>
                        </a:spcAft>
                      </a:pPr>
                      <a:r>
                        <a:rPr lang="en-US" sz="2800" b="1" dirty="0">
                          <a:solidFill>
                            <a:schemeClr val="tx1"/>
                          </a:solidFill>
                          <a:effectLst/>
                          <a:latin typeface="+mn-lt"/>
                          <a:ea typeface="+mn-ea"/>
                          <a:cs typeface="+mn-cs"/>
                        </a:rPr>
                        <a:t>Class</a:t>
                      </a:r>
                    </a:p>
                  </a:txBody>
                  <a:tcPr marL="68580" marR="68580" marT="0" marB="0" anchor="b">
                    <a:solidFill>
                      <a:srgbClr val="1FE1D7"/>
                    </a:solidFill>
                  </a:tcPr>
                </a:tc>
                <a:tc>
                  <a:txBody>
                    <a:bodyPr/>
                    <a:lstStyle/>
                    <a:p>
                      <a:pPr marL="0" marR="0" indent="0" algn="ctr">
                        <a:lnSpc>
                          <a:spcPct val="150000"/>
                        </a:lnSpc>
                        <a:spcBef>
                          <a:spcPts val="0"/>
                        </a:spcBef>
                        <a:spcAft>
                          <a:spcPts val="0"/>
                        </a:spcAft>
                      </a:pPr>
                      <a:r>
                        <a:rPr lang="en-US" sz="2800" b="1" dirty="0">
                          <a:solidFill>
                            <a:schemeClr val="tx1"/>
                          </a:solidFill>
                          <a:effectLst/>
                          <a:latin typeface="+mn-lt"/>
                          <a:ea typeface="+mn-ea"/>
                          <a:cs typeface="+mn-cs"/>
                        </a:rPr>
                        <a:t>Images</a:t>
                      </a:r>
                    </a:p>
                  </a:txBody>
                  <a:tcPr marL="68580" marR="68580" marT="0" marB="0" anchor="b">
                    <a:solidFill>
                      <a:srgbClr val="1FE1D7"/>
                    </a:solidFill>
                  </a:tcPr>
                </a:tc>
                <a:tc>
                  <a:txBody>
                    <a:bodyPr/>
                    <a:lstStyle/>
                    <a:p>
                      <a:pPr marL="0" marR="0" indent="0" algn="ctr">
                        <a:lnSpc>
                          <a:spcPct val="150000"/>
                        </a:lnSpc>
                        <a:spcBef>
                          <a:spcPts val="0"/>
                        </a:spcBef>
                        <a:spcAft>
                          <a:spcPts val="0"/>
                        </a:spcAft>
                      </a:pPr>
                      <a:r>
                        <a:rPr lang="en-US" sz="2800" b="1" dirty="0">
                          <a:solidFill>
                            <a:schemeClr val="tx1"/>
                          </a:solidFill>
                          <a:effectLst/>
                          <a:latin typeface="+mn-lt"/>
                          <a:ea typeface="+mn-ea"/>
                          <a:cs typeface="+mn-cs"/>
                        </a:rPr>
                        <a:t>Instances</a:t>
                      </a:r>
                    </a:p>
                  </a:txBody>
                  <a:tcPr marL="68580" marR="68580" marT="0" marB="0" anchor="b">
                    <a:solidFill>
                      <a:srgbClr val="1FE1D7"/>
                    </a:solidFill>
                  </a:tcPr>
                </a:tc>
                <a:tc>
                  <a:txBody>
                    <a:bodyPr/>
                    <a:lstStyle/>
                    <a:p>
                      <a:pPr marL="0" marR="0" indent="0" algn="ctr">
                        <a:lnSpc>
                          <a:spcPct val="150000"/>
                        </a:lnSpc>
                        <a:spcBef>
                          <a:spcPts val="0"/>
                        </a:spcBef>
                        <a:spcAft>
                          <a:spcPts val="0"/>
                        </a:spcAft>
                      </a:pPr>
                      <a:r>
                        <a:rPr lang="en-US" sz="2800" b="1" dirty="0">
                          <a:solidFill>
                            <a:schemeClr val="tx1"/>
                          </a:solidFill>
                          <a:effectLst/>
                          <a:latin typeface="+mn-lt"/>
                          <a:ea typeface="+mn-ea"/>
                          <a:cs typeface="+mn-cs"/>
                        </a:rPr>
                        <a:t>F1 Score</a:t>
                      </a:r>
                    </a:p>
                  </a:txBody>
                  <a:tcPr marL="68580" marR="68580" marT="0" marB="0" anchor="b">
                    <a:solidFill>
                      <a:srgbClr val="1FE1D7"/>
                    </a:solidFill>
                  </a:tcPr>
                </a:tc>
                <a:extLst>
                  <a:ext uri="{0D108BD9-81ED-4DB2-BD59-A6C34878D82A}">
                    <a16:rowId xmlns:a16="http://schemas.microsoft.com/office/drawing/2014/main" val="1446195165"/>
                  </a:ext>
                </a:extLst>
              </a:tr>
              <a:tr h="618023">
                <a:tc>
                  <a:txBody>
                    <a:bodyPr/>
                    <a:lstStyle/>
                    <a:p>
                      <a:pPr marL="0" marR="0" indent="0" algn="ctr">
                        <a:lnSpc>
                          <a:spcPct val="150000"/>
                        </a:lnSpc>
                        <a:spcBef>
                          <a:spcPts val="0"/>
                        </a:spcBef>
                        <a:spcAft>
                          <a:spcPts val="0"/>
                        </a:spcAft>
                      </a:pPr>
                      <a:r>
                        <a:rPr lang="en-US" sz="2800" b="1">
                          <a:solidFill>
                            <a:schemeClr val="tx1"/>
                          </a:solidFill>
                          <a:effectLst/>
                          <a:latin typeface="+mn-lt"/>
                          <a:ea typeface="+mn-ea"/>
                          <a:cs typeface="+mn-cs"/>
                        </a:rPr>
                        <a:t>all</a:t>
                      </a:r>
                    </a:p>
                  </a:txBody>
                  <a:tcPr marL="68580" marR="68580" marT="0" marB="0" anchor="b">
                    <a:solidFill>
                      <a:srgbClr val="1FE1D7"/>
                    </a:solidFill>
                  </a:tcPr>
                </a:tc>
                <a:tc>
                  <a:txBody>
                    <a:bodyPr/>
                    <a:lstStyle/>
                    <a:p>
                      <a:pPr marL="0" marR="0" indent="0" algn="ctr">
                        <a:lnSpc>
                          <a:spcPct val="150000"/>
                        </a:lnSpc>
                        <a:spcBef>
                          <a:spcPts val="0"/>
                        </a:spcBef>
                        <a:spcAft>
                          <a:spcPts val="0"/>
                        </a:spcAft>
                      </a:pPr>
                      <a:r>
                        <a:rPr lang="en-US" sz="2800" b="1" dirty="0">
                          <a:effectLst/>
                        </a:rPr>
                        <a:t>236</a:t>
                      </a:r>
                      <a:endParaRPr lang="en-US" sz="2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a:effectLst/>
                        </a:rPr>
                        <a:t>1461</a:t>
                      </a:r>
                      <a:endParaRPr lang="en-US" sz="28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dirty="0">
                          <a:effectLst/>
                        </a:rPr>
                        <a:t>98.30%</a:t>
                      </a:r>
                      <a:endParaRPr lang="en-US" sz="2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669418618"/>
                  </a:ext>
                </a:extLst>
              </a:tr>
              <a:tr h="618023">
                <a:tc>
                  <a:txBody>
                    <a:bodyPr/>
                    <a:lstStyle/>
                    <a:p>
                      <a:pPr marL="0" marR="0" indent="0" algn="ctr">
                        <a:lnSpc>
                          <a:spcPct val="150000"/>
                        </a:lnSpc>
                        <a:spcBef>
                          <a:spcPts val="0"/>
                        </a:spcBef>
                        <a:spcAft>
                          <a:spcPts val="0"/>
                        </a:spcAft>
                      </a:pPr>
                      <a:r>
                        <a:rPr lang="en-US" sz="2800" b="1">
                          <a:solidFill>
                            <a:schemeClr val="tx1"/>
                          </a:solidFill>
                          <a:effectLst/>
                          <a:latin typeface="+mn-lt"/>
                          <a:ea typeface="+mn-ea"/>
                          <a:cs typeface="+mn-cs"/>
                        </a:rPr>
                        <a:t>boots</a:t>
                      </a:r>
                    </a:p>
                  </a:txBody>
                  <a:tcPr marL="68580" marR="68580" marT="0" marB="0" anchor="b">
                    <a:solidFill>
                      <a:srgbClr val="1FE1D7"/>
                    </a:solidFill>
                  </a:tcPr>
                </a:tc>
                <a:tc>
                  <a:txBody>
                    <a:bodyPr/>
                    <a:lstStyle/>
                    <a:p>
                      <a:pPr marL="0" marR="0" indent="0" algn="ctr">
                        <a:lnSpc>
                          <a:spcPct val="150000"/>
                        </a:lnSpc>
                        <a:spcBef>
                          <a:spcPts val="0"/>
                        </a:spcBef>
                        <a:spcAft>
                          <a:spcPts val="0"/>
                        </a:spcAft>
                      </a:pPr>
                      <a:r>
                        <a:rPr lang="en-US" sz="2800" b="1">
                          <a:effectLst/>
                        </a:rPr>
                        <a:t>212</a:t>
                      </a:r>
                      <a:endParaRPr lang="en-US" sz="28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dirty="0">
                          <a:effectLst/>
                        </a:rPr>
                        <a:t>434</a:t>
                      </a:r>
                      <a:endParaRPr lang="en-US" sz="2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a:effectLst/>
                        </a:rPr>
                        <a:t>99.70%</a:t>
                      </a:r>
                      <a:endParaRPr lang="en-US" sz="28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291217525"/>
                  </a:ext>
                </a:extLst>
              </a:tr>
              <a:tr h="618023">
                <a:tc>
                  <a:txBody>
                    <a:bodyPr/>
                    <a:lstStyle/>
                    <a:p>
                      <a:pPr marL="0" marR="0" indent="0" algn="ctr">
                        <a:lnSpc>
                          <a:spcPct val="150000"/>
                        </a:lnSpc>
                        <a:spcBef>
                          <a:spcPts val="0"/>
                        </a:spcBef>
                        <a:spcAft>
                          <a:spcPts val="0"/>
                        </a:spcAft>
                      </a:pPr>
                      <a:r>
                        <a:rPr lang="en-US" sz="2800" b="1">
                          <a:solidFill>
                            <a:schemeClr val="tx1"/>
                          </a:solidFill>
                          <a:effectLst/>
                          <a:latin typeface="+mn-lt"/>
                          <a:ea typeface="+mn-ea"/>
                          <a:cs typeface="+mn-cs"/>
                        </a:rPr>
                        <a:t>glasses</a:t>
                      </a:r>
                    </a:p>
                  </a:txBody>
                  <a:tcPr marL="68580" marR="68580" marT="0" marB="0" anchor="b">
                    <a:solidFill>
                      <a:srgbClr val="1FE1D7"/>
                    </a:solidFill>
                  </a:tcPr>
                </a:tc>
                <a:tc>
                  <a:txBody>
                    <a:bodyPr/>
                    <a:lstStyle/>
                    <a:p>
                      <a:pPr marL="0" marR="0" indent="0" algn="ctr">
                        <a:lnSpc>
                          <a:spcPct val="150000"/>
                        </a:lnSpc>
                        <a:spcBef>
                          <a:spcPts val="0"/>
                        </a:spcBef>
                        <a:spcAft>
                          <a:spcPts val="0"/>
                        </a:spcAft>
                      </a:pPr>
                      <a:r>
                        <a:rPr lang="en-US" sz="2800" b="1">
                          <a:effectLst/>
                        </a:rPr>
                        <a:t>176</a:t>
                      </a:r>
                      <a:endParaRPr lang="en-US" sz="28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dirty="0">
                          <a:effectLst/>
                        </a:rPr>
                        <a:t>179</a:t>
                      </a:r>
                      <a:endParaRPr lang="en-US" sz="2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dirty="0">
                          <a:effectLst/>
                        </a:rPr>
                        <a:t>94.84%</a:t>
                      </a:r>
                      <a:endParaRPr lang="en-US" sz="2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435140790"/>
                  </a:ext>
                </a:extLst>
              </a:tr>
              <a:tr h="618023">
                <a:tc>
                  <a:txBody>
                    <a:bodyPr/>
                    <a:lstStyle/>
                    <a:p>
                      <a:pPr marL="0" marR="0" indent="0" algn="ctr">
                        <a:lnSpc>
                          <a:spcPct val="150000"/>
                        </a:lnSpc>
                        <a:spcBef>
                          <a:spcPts val="0"/>
                        </a:spcBef>
                        <a:spcAft>
                          <a:spcPts val="0"/>
                        </a:spcAft>
                      </a:pPr>
                      <a:r>
                        <a:rPr lang="en-US" sz="2800" b="1">
                          <a:solidFill>
                            <a:schemeClr val="tx1"/>
                          </a:solidFill>
                          <a:effectLst/>
                          <a:latin typeface="+mn-lt"/>
                          <a:ea typeface="+mn-ea"/>
                          <a:cs typeface="+mn-cs"/>
                        </a:rPr>
                        <a:t>gloves</a:t>
                      </a:r>
                    </a:p>
                  </a:txBody>
                  <a:tcPr marL="68580" marR="68580" marT="0" marB="0" anchor="b">
                    <a:solidFill>
                      <a:srgbClr val="1FE1D7"/>
                    </a:solidFill>
                  </a:tcPr>
                </a:tc>
                <a:tc>
                  <a:txBody>
                    <a:bodyPr/>
                    <a:lstStyle/>
                    <a:p>
                      <a:pPr marL="0" marR="0" indent="0" algn="ctr">
                        <a:lnSpc>
                          <a:spcPct val="150000"/>
                        </a:lnSpc>
                        <a:spcBef>
                          <a:spcPts val="0"/>
                        </a:spcBef>
                        <a:spcAft>
                          <a:spcPts val="0"/>
                        </a:spcAft>
                      </a:pPr>
                      <a:r>
                        <a:rPr lang="en-US" sz="2800" b="1">
                          <a:effectLst/>
                        </a:rPr>
                        <a:t>205</a:t>
                      </a:r>
                      <a:endParaRPr lang="en-US" sz="28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a:effectLst/>
                        </a:rPr>
                        <a:t>384</a:t>
                      </a:r>
                      <a:endParaRPr lang="en-US" sz="28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dirty="0">
                          <a:effectLst/>
                        </a:rPr>
                        <a:t>97.55%</a:t>
                      </a:r>
                      <a:endParaRPr lang="en-US" sz="2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13836282"/>
                  </a:ext>
                </a:extLst>
              </a:tr>
              <a:tr h="618023">
                <a:tc>
                  <a:txBody>
                    <a:bodyPr/>
                    <a:lstStyle/>
                    <a:p>
                      <a:pPr marL="0" marR="0" indent="0" algn="ctr">
                        <a:lnSpc>
                          <a:spcPct val="150000"/>
                        </a:lnSpc>
                        <a:spcBef>
                          <a:spcPts val="0"/>
                        </a:spcBef>
                        <a:spcAft>
                          <a:spcPts val="0"/>
                        </a:spcAft>
                      </a:pPr>
                      <a:r>
                        <a:rPr lang="en-US" sz="2800" b="1">
                          <a:solidFill>
                            <a:schemeClr val="tx1"/>
                          </a:solidFill>
                          <a:effectLst/>
                          <a:latin typeface="+mn-lt"/>
                          <a:ea typeface="+mn-ea"/>
                          <a:cs typeface="+mn-cs"/>
                        </a:rPr>
                        <a:t>helmet</a:t>
                      </a:r>
                    </a:p>
                  </a:txBody>
                  <a:tcPr marL="68580" marR="68580" marT="0" marB="0" anchor="b">
                    <a:solidFill>
                      <a:srgbClr val="1FE1D7"/>
                    </a:solidFill>
                  </a:tcPr>
                </a:tc>
                <a:tc>
                  <a:txBody>
                    <a:bodyPr/>
                    <a:lstStyle/>
                    <a:p>
                      <a:pPr marL="0" marR="0" indent="0" algn="ctr">
                        <a:lnSpc>
                          <a:spcPct val="150000"/>
                        </a:lnSpc>
                        <a:spcBef>
                          <a:spcPts val="0"/>
                        </a:spcBef>
                        <a:spcAft>
                          <a:spcPts val="0"/>
                        </a:spcAft>
                      </a:pPr>
                      <a:r>
                        <a:rPr lang="en-US" sz="2800" b="1">
                          <a:effectLst/>
                        </a:rPr>
                        <a:t>211</a:t>
                      </a:r>
                      <a:endParaRPr lang="en-US" sz="28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a:effectLst/>
                        </a:rPr>
                        <a:t>225</a:t>
                      </a:r>
                      <a:endParaRPr lang="en-US" sz="28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dirty="0">
                          <a:effectLst/>
                        </a:rPr>
                        <a:t>99.95%</a:t>
                      </a:r>
                      <a:endParaRPr lang="en-US" sz="2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504328556"/>
                  </a:ext>
                </a:extLst>
              </a:tr>
              <a:tr h="618023">
                <a:tc>
                  <a:txBody>
                    <a:bodyPr/>
                    <a:lstStyle/>
                    <a:p>
                      <a:pPr marL="0" marR="0" indent="0" algn="ctr">
                        <a:lnSpc>
                          <a:spcPct val="150000"/>
                        </a:lnSpc>
                        <a:spcBef>
                          <a:spcPts val="0"/>
                        </a:spcBef>
                        <a:spcAft>
                          <a:spcPts val="0"/>
                        </a:spcAft>
                      </a:pPr>
                      <a:r>
                        <a:rPr lang="en-US" sz="2800" b="1" dirty="0">
                          <a:solidFill>
                            <a:schemeClr val="tx1"/>
                          </a:solidFill>
                          <a:effectLst/>
                          <a:latin typeface="+mn-lt"/>
                          <a:ea typeface="+mn-ea"/>
                          <a:cs typeface="+mn-cs"/>
                        </a:rPr>
                        <a:t>vest</a:t>
                      </a:r>
                    </a:p>
                  </a:txBody>
                  <a:tcPr marL="68580" marR="68580" marT="0" marB="0" anchor="b">
                    <a:solidFill>
                      <a:srgbClr val="1FE1D7"/>
                    </a:solidFill>
                  </a:tcPr>
                </a:tc>
                <a:tc>
                  <a:txBody>
                    <a:bodyPr/>
                    <a:lstStyle/>
                    <a:p>
                      <a:pPr marL="0" marR="0" indent="0" algn="ctr">
                        <a:lnSpc>
                          <a:spcPct val="150000"/>
                        </a:lnSpc>
                        <a:spcBef>
                          <a:spcPts val="0"/>
                        </a:spcBef>
                        <a:spcAft>
                          <a:spcPts val="0"/>
                        </a:spcAft>
                      </a:pPr>
                      <a:r>
                        <a:rPr lang="en-US" sz="2800" b="1">
                          <a:effectLst/>
                        </a:rPr>
                        <a:t>228</a:t>
                      </a:r>
                      <a:endParaRPr lang="en-US" sz="28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a:effectLst/>
                        </a:rPr>
                        <a:t>239</a:t>
                      </a:r>
                      <a:endParaRPr lang="en-US" sz="28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0" marR="0" indent="0" algn="ctr">
                        <a:lnSpc>
                          <a:spcPct val="150000"/>
                        </a:lnSpc>
                        <a:spcBef>
                          <a:spcPts val="0"/>
                        </a:spcBef>
                        <a:spcAft>
                          <a:spcPts val="0"/>
                        </a:spcAft>
                      </a:pPr>
                      <a:r>
                        <a:rPr lang="en-US" sz="2800" b="1" dirty="0">
                          <a:effectLst/>
                        </a:rPr>
                        <a:t>99.35%</a:t>
                      </a:r>
                      <a:endParaRPr lang="en-US" sz="2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219237541"/>
                  </a:ext>
                </a:extLst>
              </a:tr>
            </a:tbl>
          </a:graphicData>
        </a:graphic>
      </p:graphicFrame>
    </p:spTree>
    <p:extLst>
      <p:ext uri="{BB962C8B-B14F-4D97-AF65-F5344CB8AC3E}">
        <p14:creationId xmlns:p14="http://schemas.microsoft.com/office/powerpoint/2010/main" val="549290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3923" y="446238"/>
            <a:ext cx="7117080" cy="756920"/>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Methodology</a:t>
            </a: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7" name="object 4">
            <a:extLst>
              <a:ext uri="{FF2B5EF4-FFF2-40B4-BE49-F238E27FC236}">
                <a16:creationId xmlns:a16="http://schemas.microsoft.com/office/drawing/2014/main" id="{E4B10485-B75C-1397-BF2D-34075B480A8A}"/>
              </a:ext>
            </a:extLst>
          </p:cNvPr>
          <p:cNvSpPr txBox="1"/>
          <p:nvPr/>
        </p:nvSpPr>
        <p:spPr>
          <a:xfrm>
            <a:off x="1828800" y="1710925"/>
            <a:ext cx="10000615" cy="574040"/>
          </a:xfrm>
          <a:prstGeom prst="rect">
            <a:avLst/>
          </a:prstGeom>
        </p:spPr>
        <p:txBody>
          <a:bodyPr vert="horz" wrap="square" lIns="0" tIns="12700" rIns="0" bIns="0" rtlCol="0">
            <a:spAutoFit/>
          </a:bodyPr>
          <a:lstStyle>
            <a:defPPr>
              <a:defRPr lang="en-US"/>
            </a:defPPr>
            <a:lvl1pPr marL="12700">
              <a:lnSpc>
                <a:spcPct val="100000"/>
              </a:lnSpc>
              <a:spcBef>
                <a:spcPts val="100"/>
              </a:spcBef>
              <a:defRPr sz="3600" b="1" spc="130">
                <a:solidFill>
                  <a:srgbClr val="0C0C0C"/>
                </a:solidFill>
                <a:latin typeface="Tahoma"/>
                <a:cs typeface="Tahoma"/>
              </a:defRPr>
            </a:lvl1pPr>
          </a:lstStyle>
          <a:p>
            <a:r>
              <a:rPr lang="en-US" dirty="0"/>
              <a:t>Evaluation</a:t>
            </a:r>
            <a:endParaRPr dirty="0"/>
          </a:p>
        </p:txBody>
      </p:sp>
      <p:sp>
        <p:nvSpPr>
          <p:cNvPr id="10" name="object 8">
            <a:extLst>
              <a:ext uri="{FF2B5EF4-FFF2-40B4-BE49-F238E27FC236}">
                <a16:creationId xmlns:a16="http://schemas.microsoft.com/office/drawing/2014/main" id="{C177DEFD-58DE-62EA-EA4C-FFDD14E7A8F5}"/>
              </a:ext>
            </a:extLst>
          </p:cNvPr>
          <p:cNvSpPr txBox="1"/>
          <p:nvPr/>
        </p:nvSpPr>
        <p:spPr>
          <a:xfrm>
            <a:off x="2175619" y="2552891"/>
            <a:ext cx="12882880" cy="384721"/>
          </a:xfrm>
          <a:prstGeom prst="rect">
            <a:avLst/>
          </a:prstGeom>
        </p:spPr>
        <p:txBody>
          <a:bodyPr vert="horz" wrap="square" lIns="0" tIns="12700" rIns="0" bIns="0" rtlCol="0">
            <a:spAutoFit/>
          </a:bodyPr>
          <a:lstStyle>
            <a:defPPr>
              <a:defRPr lang="en-US"/>
            </a:defPPr>
            <a:lvl1pPr marL="697865" marR="5080" indent="-685800">
              <a:lnSpc>
                <a:spcPts val="2860"/>
              </a:lnSpc>
              <a:spcBef>
                <a:spcPts val="210"/>
              </a:spcBef>
              <a:buClr>
                <a:srgbClr val="000000"/>
              </a:buClr>
              <a:buFont typeface="Arial MT"/>
              <a:buChar char="•"/>
              <a:tabLst>
                <a:tab pos="697865" algn="l"/>
                <a:tab pos="698500" algn="l"/>
              </a:tabLst>
              <a:defRPr sz="2400" b="1" i="0" spc="-200">
                <a:solidFill>
                  <a:srgbClr val="0C0C0C"/>
                </a:solidFill>
                <a:latin typeface="Tahoma" panose="020B0604030504040204" pitchFamily="34" charset="0"/>
                <a:ea typeface="Tahoma" panose="020B0604030504040204" pitchFamily="34" charset="0"/>
                <a:cs typeface="Tahoma" panose="020B0604030504040204" pitchFamily="34" charset="0"/>
              </a:defRPr>
            </a:lvl1pPr>
          </a:lstStyle>
          <a:p>
            <a:r>
              <a:rPr lang="en-US" sz="2800" b="0" dirty="0"/>
              <a:t>Performance assessment using metrics like </a:t>
            </a:r>
            <a:r>
              <a:rPr lang="en-US" sz="2800" b="0" dirty="0" err="1"/>
              <a:t>mAP</a:t>
            </a:r>
            <a:r>
              <a:rPr lang="en-US" sz="2800" b="0" dirty="0"/>
              <a:t>, precision, recall, &amp; F1 score.</a:t>
            </a:r>
          </a:p>
        </p:txBody>
      </p:sp>
      <p:grpSp>
        <p:nvGrpSpPr>
          <p:cNvPr id="11" name="object 16">
            <a:extLst>
              <a:ext uri="{FF2B5EF4-FFF2-40B4-BE49-F238E27FC236}">
                <a16:creationId xmlns:a16="http://schemas.microsoft.com/office/drawing/2014/main" id="{19453271-1F6C-D6C3-6399-AAE3449D7635}"/>
              </a:ext>
            </a:extLst>
          </p:cNvPr>
          <p:cNvGrpSpPr/>
          <p:nvPr/>
        </p:nvGrpSpPr>
        <p:grpSpPr>
          <a:xfrm>
            <a:off x="665860" y="1594212"/>
            <a:ext cx="904240" cy="798830"/>
            <a:chOff x="1386839" y="4963540"/>
            <a:chExt cx="904240" cy="798830"/>
          </a:xfrm>
        </p:grpSpPr>
        <p:pic>
          <p:nvPicPr>
            <p:cNvPr id="12" name="object 17">
              <a:extLst>
                <a:ext uri="{FF2B5EF4-FFF2-40B4-BE49-F238E27FC236}">
                  <a16:creationId xmlns:a16="http://schemas.microsoft.com/office/drawing/2014/main" id="{A3F42E60-D040-A812-A7EF-FED75A77029A}"/>
                </a:ext>
              </a:extLst>
            </p:cNvPr>
            <p:cNvPicPr/>
            <p:nvPr/>
          </p:nvPicPr>
          <p:blipFill>
            <a:blip r:embed="rId3" cstate="print"/>
            <a:stretch>
              <a:fillRect/>
            </a:stretch>
          </p:blipFill>
          <p:spPr>
            <a:xfrm>
              <a:off x="1386839" y="5042915"/>
              <a:ext cx="720852" cy="719327"/>
            </a:xfrm>
            <a:prstGeom prst="rect">
              <a:avLst/>
            </a:prstGeom>
          </p:spPr>
        </p:pic>
        <p:pic>
          <p:nvPicPr>
            <p:cNvPr id="14" name="object 18">
              <a:extLst>
                <a:ext uri="{FF2B5EF4-FFF2-40B4-BE49-F238E27FC236}">
                  <a16:creationId xmlns:a16="http://schemas.microsoft.com/office/drawing/2014/main" id="{9DC4458C-48E1-F297-76B1-9E5B5E0C1B8C}"/>
                </a:ext>
              </a:extLst>
            </p:cNvPr>
            <p:cNvPicPr/>
            <p:nvPr/>
          </p:nvPicPr>
          <p:blipFill>
            <a:blip r:embed="rId4" cstate="print"/>
            <a:stretch>
              <a:fillRect/>
            </a:stretch>
          </p:blipFill>
          <p:spPr>
            <a:xfrm>
              <a:off x="1474025" y="4963540"/>
              <a:ext cx="817054" cy="647192"/>
            </a:xfrm>
            <a:prstGeom prst="rect">
              <a:avLst/>
            </a:prstGeom>
          </p:spPr>
        </p:pic>
      </p:grpSp>
      <p:pic>
        <p:nvPicPr>
          <p:cNvPr id="40" name="Picture 39">
            <a:extLst>
              <a:ext uri="{FF2B5EF4-FFF2-40B4-BE49-F238E27FC236}">
                <a16:creationId xmlns:a16="http://schemas.microsoft.com/office/drawing/2014/main" id="{B70E4CA0-B202-896A-38C0-18358D2B0F6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89866" y="3657600"/>
            <a:ext cx="4136760" cy="4771275"/>
          </a:xfrm>
          <a:prstGeom prst="rect">
            <a:avLst/>
          </a:prstGeom>
          <a:noFill/>
        </p:spPr>
      </p:pic>
      <p:pic>
        <p:nvPicPr>
          <p:cNvPr id="41" name="Picture 40">
            <a:extLst>
              <a:ext uri="{FF2B5EF4-FFF2-40B4-BE49-F238E27FC236}">
                <a16:creationId xmlns:a16="http://schemas.microsoft.com/office/drawing/2014/main" id="{03646E65-790E-D859-AD5C-B8EC109397E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75620" y="3657600"/>
            <a:ext cx="4136760" cy="4771275"/>
          </a:xfrm>
          <a:prstGeom prst="rect">
            <a:avLst/>
          </a:prstGeom>
          <a:noFill/>
        </p:spPr>
      </p:pic>
      <p:pic>
        <p:nvPicPr>
          <p:cNvPr id="42" name="Picture 41">
            <a:extLst>
              <a:ext uri="{FF2B5EF4-FFF2-40B4-BE49-F238E27FC236}">
                <a16:creationId xmlns:a16="http://schemas.microsoft.com/office/drawing/2014/main" id="{B91AEDAA-34DE-7ED5-2CA9-182EB1964ED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821978" y="3657600"/>
            <a:ext cx="4136759" cy="4771275"/>
          </a:xfrm>
          <a:prstGeom prst="rect">
            <a:avLst/>
          </a:prstGeom>
          <a:noFill/>
        </p:spPr>
      </p:pic>
      <p:sp>
        <p:nvSpPr>
          <p:cNvPr id="6" name="TextBox 5">
            <a:extLst>
              <a:ext uri="{FF2B5EF4-FFF2-40B4-BE49-F238E27FC236}">
                <a16:creationId xmlns:a16="http://schemas.microsoft.com/office/drawing/2014/main" id="{E470B9EF-8F4E-9745-C91C-D7BC26E32573}"/>
              </a:ext>
            </a:extLst>
          </p:cNvPr>
          <p:cNvSpPr txBox="1"/>
          <p:nvPr/>
        </p:nvSpPr>
        <p:spPr>
          <a:xfrm>
            <a:off x="5257800" y="8797859"/>
            <a:ext cx="9144000" cy="461665"/>
          </a:xfrm>
          <a:prstGeom prst="rect">
            <a:avLst/>
          </a:prstGeom>
        </p:spPr>
        <p:txBody>
          <a:bodyPr vert="horz" wrap="square" lIns="0" tIns="12700" rIns="0" bIns="0" rtlCol="0">
            <a:spAutoFit/>
          </a:bodyPr>
          <a:lstStyle>
            <a:defPPr>
              <a:defRPr lang="en-US"/>
            </a:defPPr>
            <a:lvl1pPr marL="697865" marR="5080" indent="-685800">
              <a:lnSpc>
                <a:spcPts val="2860"/>
              </a:lnSpc>
              <a:spcBef>
                <a:spcPts val="210"/>
              </a:spcBef>
              <a:buClr>
                <a:srgbClr val="000000"/>
              </a:buClr>
              <a:buFont typeface="Arial MT"/>
              <a:buChar char="•"/>
              <a:tabLst>
                <a:tab pos="697865" algn="l"/>
                <a:tab pos="698500" algn="l"/>
              </a:tabLst>
              <a:defRPr sz="2800" b="0" i="0" spc="-200">
                <a:solidFill>
                  <a:srgbClr val="0C0C0C"/>
                </a:solidFill>
                <a:latin typeface="Tahoma" panose="020B0604030504040204" pitchFamily="34" charset="0"/>
                <a:ea typeface="Tahoma" panose="020B0604030504040204" pitchFamily="34" charset="0"/>
                <a:cs typeface="Tahoma" panose="020B0604030504040204" pitchFamily="34" charset="0"/>
              </a:defRPr>
            </a:lvl1pPr>
          </a:lstStyle>
          <a:p>
            <a:pPr marL="12065" indent="0" algn="ctr">
              <a:buNone/>
            </a:pPr>
            <a:r>
              <a:rPr lang="en-US" dirty="0"/>
              <a:t>KPIs Metrics for YOLOv8 Object detection algorithm vs epochs</a:t>
            </a:r>
          </a:p>
        </p:txBody>
      </p:sp>
      <p:sp>
        <p:nvSpPr>
          <p:cNvPr id="5" name="TextBox 4">
            <a:extLst>
              <a:ext uri="{FF2B5EF4-FFF2-40B4-BE49-F238E27FC236}">
                <a16:creationId xmlns:a16="http://schemas.microsoft.com/office/drawing/2014/main" id="{04221E33-DF09-6126-4003-7EF0709BDFD6}"/>
              </a:ext>
            </a:extLst>
          </p:cNvPr>
          <p:cNvSpPr txBox="1"/>
          <p:nvPr/>
        </p:nvSpPr>
        <p:spPr>
          <a:xfrm>
            <a:off x="665860" y="8567026"/>
            <a:ext cx="5125340" cy="923330"/>
          </a:xfrm>
          <a:prstGeom prst="rect">
            <a:avLst/>
          </a:prstGeom>
          <a:noFill/>
        </p:spPr>
        <p:txBody>
          <a:bodyPr wrap="square">
            <a:spAutoFit/>
          </a:bodyPr>
          <a:lstStyle/>
          <a:p>
            <a:pPr algn="l"/>
            <a:r>
              <a:rPr lang="en-US" sz="1800" b="1" i="0" u="none" strike="noStrike" baseline="0" dirty="0">
                <a:latin typeface="Calibri-Bold"/>
              </a:rPr>
              <a:t>Precision=TP/ (TP+FP)</a:t>
            </a:r>
          </a:p>
          <a:p>
            <a:pPr algn="l"/>
            <a:r>
              <a:rPr lang="en-US" sz="1800" b="1" i="0" u="none" strike="noStrike" baseline="0" dirty="0">
                <a:latin typeface="Calibri-Bold"/>
              </a:rPr>
              <a:t>Recall= TP/ (TP+FN)</a:t>
            </a:r>
          </a:p>
          <a:p>
            <a:pPr algn="l"/>
            <a:r>
              <a:rPr lang="en-US" sz="1800" b="1" i="0" u="none" strike="noStrike" baseline="0" dirty="0">
                <a:latin typeface="Calibri-Bold"/>
              </a:rPr>
              <a:t>F1 score= (2* Precision*Recall)/ (Precision+ Recall)</a:t>
            </a:r>
            <a:endParaRPr lang="en-US" dirty="0"/>
          </a:p>
        </p:txBody>
      </p:sp>
      <p:pic>
        <p:nvPicPr>
          <p:cNvPr id="15" name="Picture 14">
            <a:extLst>
              <a:ext uri="{FF2B5EF4-FFF2-40B4-BE49-F238E27FC236}">
                <a16:creationId xmlns:a16="http://schemas.microsoft.com/office/drawing/2014/main" id="{791E9A80-2CB5-9F30-E185-81309437CB57}"/>
              </a:ext>
            </a:extLst>
          </p:cNvPr>
          <p:cNvPicPr>
            <a:picLocks noChangeAspect="1"/>
          </p:cNvPicPr>
          <p:nvPr/>
        </p:nvPicPr>
        <p:blipFill>
          <a:blip r:embed="rId8"/>
          <a:stretch>
            <a:fillRect/>
          </a:stretch>
        </p:blipFill>
        <p:spPr>
          <a:xfrm>
            <a:off x="655572" y="9476494"/>
            <a:ext cx="4754628" cy="943107"/>
          </a:xfrm>
          <a:prstGeom prst="rect">
            <a:avLst/>
          </a:prstGeom>
        </p:spPr>
      </p:pic>
    </p:spTree>
    <p:extLst>
      <p:ext uri="{BB962C8B-B14F-4D97-AF65-F5344CB8AC3E}">
        <p14:creationId xmlns:p14="http://schemas.microsoft.com/office/powerpoint/2010/main" val="2370201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3923" y="446238"/>
            <a:ext cx="7117080" cy="756920"/>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Methodology</a:t>
            </a: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17" name="object 8">
            <a:extLst>
              <a:ext uri="{FF2B5EF4-FFF2-40B4-BE49-F238E27FC236}">
                <a16:creationId xmlns:a16="http://schemas.microsoft.com/office/drawing/2014/main" id="{EE100C2D-834C-DE7E-81BC-5ADE8178D408}"/>
              </a:ext>
            </a:extLst>
          </p:cNvPr>
          <p:cNvSpPr txBox="1"/>
          <p:nvPr/>
        </p:nvSpPr>
        <p:spPr>
          <a:xfrm>
            <a:off x="2286000" y="2525445"/>
            <a:ext cx="12882880" cy="384721"/>
          </a:xfrm>
          <a:prstGeom prst="rect">
            <a:avLst/>
          </a:prstGeom>
        </p:spPr>
        <p:txBody>
          <a:bodyPr vert="horz" wrap="square" lIns="0" tIns="12700" rIns="0" bIns="0" rtlCol="0">
            <a:spAutoFit/>
          </a:bodyPr>
          <a:lstStyle>
            <a:defPPr>
              <a:defRPr lang="en-US"/>
            </a:defPPr>
            <a:lvl1pPr marL="697865" marR="5080" indent="-685800">
              <a:lnSpc>
                <a:spcPts val="2860"/>
              </a:lnSpc>
              <a:spcBef>
                <a:spcPts val="210"/>
              </a:spcBef>
              <a:buClr>
                <a:srgbClr val="000000"/>
              </a:buClr>
              <a:buFont typeface="Arial MT"/>
              <a:buChar char="•"/>
              <a:tabLst>
                <a:tab pos="697865" algn="l"/>
                <a:tab pos="698500" algn="l"/>
              </a:tabLst>
              <a:defRPr sz="2400" b="1" i="0" spc="-200">
                <a:solidFill>
                  <a:srgbClr val="0C0C0C"/>
                </a:solidFill>
                <a:latin typeface="Tahoma" panose="020B0604030504040204" pitchFamily="34" charset="0"/>
                <a:ea typeface="Tahoma" panose="020B0604030504040204" pitchFamily="34" charset="0"/>
                <a:cs typeface="Tahoma" panose="020B0604030504040204" pitchFamily="34" charset="0"/>
              </a:defRPr>
            </a:lvl1pPr>
          </a:lstStyle>
          <a:p>
            <a:r>
              <a:rPr lang="en-US" sz="2800" b="0" dirty="0"/>
              <a:t>Training Batched and Validation Pictures</a:t>
            </a:r>
          </a:p>
        </p:txBody>
      </p:sp>
      <p:grpSp>
        <p:nvGrpSpPr>
          <p:cNvPr id="18" name="object 16">
            <a:extLst>
              <a:ext uri="{FF2B5EF4-FFF2-40B4-BE49-F238E27FC236}">
                <a16:creationId xmlns:a16="http://schemas.microsoft.com/office/drawing/2014/main" id="{7029FE9D-D5BF-E2E9-4480-0442395BDC54}"/>
              </a:ext>
            </a:extLst>
          </p:cNvPr>
          <p:cNvGrpSpPr/>
          <p:nvPr/>
        </p:nvGrpSpPr>
        <p:grpSpPr>
          <a:xfrm>
            <a:off x="668273" y="1674545"/>
            <a:ext cx="904240" cy="798830"/>
            <a:chOff x="1386839" y="4963540"/>
            <a:chExt cx="904240" cy="798830"/>
          </a:xfrm>
        </p:grpSpPr>
        <p:pic>
          <p:nvPicPr>
            <p:cNvPr id="19" name="object 17">
              <a:extLst>
                <a:ext uri="{FF2B5EF4-FFF2-40B4-BE49-F238E27FC236}">
                  <a16:creationId xmlns:a16="http://schemas.microsoft.com/office/drawing/2014/main" id="{89110DD6-01C8-67D5-F164-9080DC77B263}"/>
                </a:ext>
              </a:extLst>
            </p:cNvPr>
            <p:cNvPicPr/>
            <p:nvPr/>
          </p:nvPicPr>
          <p:blipFill>
            <a:blip r:embed="rId3" cstate="print"/>
            <a:stretch>
              <a:fillRect/>
            </a:stretch>
          </p:blipFill>
          <p:spPr>
            <a:xfrm>
              <a:off x="1386839" y="5042915"/>
              <a:ext cx="720852" cy="719327"/>
            </a:xfrm>
            <a:prstGeom prst="rect">
              <a:avLst/>
            </a:prstGeom>
          </p:spPr>
        </p:pic>
        <p:pic>
          <p:nvPicPr>
            <p:cNvPr id="20" name="object 18">
              <a:extLst>
                <a:ext uri="{FF2B5EF4-FFF2-40B4-BE49-F238E27FC236}">
                  <a16:creationId xmlns:a16="http://schemas.microsoft.com/office/drawing/2014/main" id="{97036B38-E5AD-764F-3D71-6CB5A13A7C9F}"/>
                </a:ext>
              </a:extLst>
            </p:cNvPr>
            <p:cNvPicPr/>
            <p:nvPr/>
          </p:nvPicPr>
          <p:blipFill>
            <a:blip r:embed="rId4" cstate="print"/>
            <a:stretch>
              <a:fillRect/>
            </a:stretch>
          </p:blipFill>
          <p:spPr>
            <a:xfrm>
              <a:off x="1474025" y="4963540"/>
              <a:ext cx="817054" cy="647192"/>
            </a:xfrm>
            <a:prstGeom prst="rect">
              <a:avLst/>
            </a:prstGeom>
          </p:spPr>
        </p:pic>
      </p:grpSp>
      <p:sp>
        <p:nvSpPr>
          <p:cNvPr id="5" name="object 4">
            <a:extLst>
              <a:ext uri="{FF2B5EF4-FFF2-40B4-BE49-F238E27FC236}">
                <a16:creationId xmlns:a16="http://schemas.microsoft.com/office/drawing/2014/main" id="{461FFC64-A516-D986-6EEB-4459C9394A7B}"/>
              </a:ext>
            </a:extLst>
          </p:cNvPr>
          <p:cNvSpPr txBox="1"/>
          <p:nvPr/>
        </p:nvSpPr>
        <p:spPr>
          <a:xfrm>
            <a:off x="1828800" y="1710925"/>
            <a:ext cx="10000615" cy="574040"/>
          </a:xfrm>
          <a:prstGeom prst="rect">
            <a:avLst/>
          </a:prstGeom>
        </p:spPr>
        <p:txBody>
          <a:bodyPr vert="horz" wrap="square" lIns="0" tIns="12700" rIns="0" bIns="0" rtlCol="0">
            <a:spAutoFit/>
          </a:bodyPr>
          <a:lstStyle>
            <a:defPPr>
              <a:defRPr lang="en-US"/>
            </a:defPPr>
            <a:lvl1pPr marL="12700">
              <a:lnSpc>
                <a:spcPct val="100000"/>
              </a:lnSpc>
              <a:spcBef>
                <a:spcPts val="100"/>
              </a:spcBef>
              <a:defRPr sz="3600" b="1" spc="130">
                <a:solidFill>
                  <a:srgbClr val="0C0C0C"/>
                </a:solidFill>
                <a:latin typeface="Tahoma"/>
                <a:cs typeface="Tahoma"/>
              </a:defRPr>
            </a:lvl1pPr>
          </a:lstStyle>
          <a:p>
            <a:r>
              <a:rPr lang="en-US" dirty="0"/>
              <a:t>Evaluation</a:t>
            </a:r>
            <a:endParaRPr dirty="0"/>
          </a:p>
        </p:txBody>
      </p:sp>
      <p:pic>
        <p:nvPicPr>
          <p:cNvPr id="6" name="Picture 5">
            <a:extLst>
              <a:ext uri="{FF2B5EF4-FFF2-40B4-BE49-F238E27FC236}">
                <a16:creationId xmlns:a16="http://schemas.microsoft.com/office/drawing/2014/main" id="{4C87B6A0-C03D-9622-218E-FCE5900D524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0131" y="3569180"/>
            <a:ext cx="7231869" cy="6500181"/>
          </a:xfrm>
          <a:prstGeom prst="rect">
            <a:avLst/>
          </a:prstGeom>
          <a:noFill/>
          <a:ln>
            <a:noFill/>
          </a:ln>
        </p:spPr>
      </p:pic>
      <p:pic>
        <p:nvPicPr>
          <p:cNvPr id="7" name="Picture 6">
            <a:extLst>
              <a:ext uri="{FF2B5EF4-FFF2-40B4-BE49-F238E27FC236}">
                <a16:creationId xmlns:a16="http://schemas.microsoft.com/office/drawing/2014/main" id="{4C318118-48EA-1D6A-DF3D-071E2EF23B3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41730" y="3569180"/>
            <a:ext cx="7231870" cy="6500181"/>
          </a:xfrm>
          <a:prstGeom prst="rect">
            <a:avLst/>
          </a:prstGeom>
          <a:noFill/>
          <a:ln>
            <a:noFill/>
          </a:ln>
        </p:spPr>
      </p:pic>
      <p:sp>
        <p:nvSpPr>
          <p:cNvPr id="8" name="TextBox 7">
            <a:extLst>
              <a:ext uri="{FF2B5EF4-FFF2-40B4-BE49-F238E27FC236}">
                <a16:creationId xmlns:a16="http://schemas.microsoft.com/office/drawing/2014/main" id="{94C787AF-F5ED-2B4C-AFE6-1968F850A751}"/>
              </a:ext>
            </a:extLst>
          </p:cNvPr>
          <p:cNvSpPr txBox="1"/>
          <p:nvPr/>
        </p:nvSpPr>
        <p:spPr>
          <a:xfrm>
            <a:off x="3165865" y="3044279"/>
            <a:ext cx="3200400" cy="384721"/>
          </a:xfrm>
          <a:prstGeom prst="rect">
            <a:avLst/>
          </a:prstGeom>
        </p:spPr>
        <p:txBody>
          <a:bodyPr vert="horz" wrap="square" lIns="0" tIns="12700" rIns="0" bIns="0" rtlCol="0">
            <a:spAutoFit/>
          </a:bodyPr>
          <a:lstStyle>
            <a:defPPr>
              <a:defRPr lang="en-US"/>
            </a:defPPr>
            <a:lvl1pPr marL="697865" marR="5080" indent="-685800">
              <a:lnSpc>
                <a:spcPts val="2860"/>
              </a:lnSpc>
              <a:spcBef>
                <a:spcPts val="210"/>
              </a:spcBef>
              <a:buClr>
                <a:srgbClr val="000000"/>
              </a:buClr>
              <a:buFont typeface="Arial MT"/>
              <a:buChar char="•"/>
              <a:tabLst>
                <a:tab pos="697865" algn="l"/>
                <a:tab pos="698500" algn="l"/>
              </a:tabLst>
              <a:defRPr sz="2800" b="0" i="0" spc="-200">
                <a:solidFill>
                  <a:srgbClr val="0C0C0C"/>
                </a:solidFill>
                <a:latin typeface="Tahoma" panose="020B0604030504040204" pitchFamily="34" charset="0"/>
                <a:ea typeface="Tahoma" panose="020B0604030504040204" pitchFamily="34" charset="0"/>
                <a:cs typeface="Tahoma" panose="020B0604030504040204" pitchFamily="34" charset="0"/>
              </a:defRPr>
            </a:lvl1pPr>
          </a:lstStyle>
          <a:p>
            <a:pPr marL="12065" indent="0" algn="ctr">
              <a:buNone/>
            </a:pPr>
            <a:r>
              <a:rPr lang="en-US" b="1" dirty="0"/>
              <a:t>Training</a:t>
            </a:r>
          </a:p>
        </p:txBody>
      </p:sp>
      <p:sp>
        <p:nvSpPr>
          <p:cNvPr id="9" name="TextBox 8">
            <a:extLst>
              <a:ext uri="{FF2B5EF4-FFF2-40B4-BE49-F238E27FC236}">
                <a16:creationId xmlns:a16="http://schemas.microsoft.com/office/drawing/2014/main" id="{47EFDDBF-877C-4CD3-7061-E22B2FEA327F}"/>
              </a:ext>
            </a:extLst>
          </p:cNvPr>
          <p:cNvSpPr txBox="1"/>
          <p:nvPr/>
        </p:nvSpPr>
        <p:spPr>
          <a:xfrm>
            <a:off x="12115800" y="2717805"/>
            <a:ext cx="4073135" cy="782265"/>
          </a:xfrm>
          <a:prstGeom prst="rect">
            <a:avLst/>
          </a:prstGeom>
        </p:spPr>
        <p:txBody>
          <a:bodyPr vert="horz" wrap="square" lIns="0" tIns="12700" rIns="0" bIns="0" rtlCol="0">
            <a:spAutoFit/>
          </a:bodyPr>
          <a:lstStyle>
            <a:defPPr>
              <a:defRPr lang="en-US"/>
            </a:defPPr>
            <a:lvl1pPr marL="12065" marR="5080" indent="0" algn="ctr">
              <a:lnSpc>
                <a:spcPts val="2860"/>
              </a:lnSpc>
              <a:spcBef>
                <a:spcPts val="210"/>
              </a:spcBef>
              <a:buClr>
                <a:srgbClr val="000000"/>
              </a:buClr>
              <a:buFont typeface="Arial MT"/>
              <a:buNone/>
              <a:tabLst>
                <a:tab pos="697865" algn="l"/>
                <a:tab pos="698500" algn="l"/>
              </a:tabLst>
              <a:defRPr sz="2800" b="1" i="0" spc="-200">
                <a:solidFill>
                  <a:srgbClr val="0C0C0C"/>
                </a:solidFill>
                <a:latin typeface="Tahoma" panose="020B0604030504040204" pitchFamily="34" charset="0"/>
                <a:ea typeface="Tahoma" panose="020B0604030504040204" pitchFamily="34" charset="0"/>
                <a:cs typeface="Tahoma" panose="020B0604030504040204" pitchFamily="34" charset="0"/>
              </a:defRPr>
            </a:lvl1pPr>
          </a:lstStyle>
          <a:p>
            <a:r>
              <a:rPr lang="en-US" dirty="0"/>
              <a:t>Validation</a:t>
            </a:r>
          </a:p>
          <a:p>
            <a:r>
              <a:rPr lang="en-US" dirty="0"/>
              <a:t>Class &amp; Confidence Rate</a:t>
            </a:r>
          </a:p>
        </p:txBody>
      </p:sp>
    </p:spTree>
    <p:extLst>
      <p:ext uri="{BB962C8B-B14F-4D97-AF65-F5344CB8AC3E}">
        <p14:creationId xmlns:p14="http://schemas.microsoft.com/office/powerpoint/2010/main" val="2693630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971920" y="537131"/>
            <a:ext cx="6087999" cy="751488"/>
          </a:xfrm>
          <a:prstGeom prst="rect">
            <a:avLst/>
          </a:prstGeom>
        </p:spPr>
        <p:txBody>
          <a:bodyPr vert="horz" wrap="square" lIns="0" tIns="12700" rIns="0" bIns="0" rtlCol="0">
            <a:spAutoFit/>
          </a:bodyPr>
          <a:lstStyle/>
          <a:p>
            <a:pPr marL="12700" algn="ctr">
              <a:lnSpc>
                <a:spcPct val="100000"/>
              </a:lnSpc>
              <a:spcBef>
                <a:spcPts val="100"/>
              </a:spcBef>
            </a:pPr>
            <a:r>
              <a:rPr lang="en-US" b="1" dirty="0">
                <a:latin typeface="Tahoma" panose="020B0604030504040204" pitchFamily="34" charset="0"/>
                <a:ea typeface="Tahoma" panose="020B0604030504040204" pitchFamily="34" charset="0"/>
                <a:cs typeface="Tahoma" panose="020B0604030504040204" pitchFamily="34" charset="0"/>
              </a:rPr>
              <a:t>Agenda</a:t>
            </a:r>
            <a:endParaRPr b="1" dirty="0">
              <a:latin typeface="Tahoma" panose="020B0604030504040204" pitchFamily="34" charset="0"/>
              <a:ea typeface="Tahoma" panose="020B0604030504040204" pitchFamily="34" charset="0"/>
              <a:cs typeface="Tahoma" panose="020B0604030504040204" pitchFamily="34" charset="0"/>
            </a:endParaRPr>
          </a:p>
        </p:txBody>
      </p:sp>
      <p:pic>
        <p:nvPicPr>
          <p:cNvPr id="4" name="object 4"/>
          <p:cNvPicPr/>
          <p:nvPr/>
        </p:nvPicPr>
        <p:blipFill>
          <a:blip r:embed="rId2" cstate="print"/>
          <a:stretch>
            <a:fillRect/>
          </a:stretch>
        </p:blipFill>
        <p:spPr>
          <a:xfrm>
            <a:off x="323088" y="1360932"/>
            <a:ext cx="17641824" cy="68579"/>
          </a:xfrm>
          <a:prstGeom prst="rect">
            <a:avLst/>
          </a:prstGeom>
        </p:spPr>
      </p:pic>
      <p:grpSp>
        <p:nvGrpSpPr>
          <p:cNvPr id="97" name="Group 96">
            <a:extLst>
              <a:ext uri="{FF2B5EF4-FFF2-40B4-BE49-F238E27FC236}">
                <a16:creationId xmlns:a16="http://schemas.microsoft.com/office/drawing/2014/main" id="{7FA9258E-6C6E-763C-B9D1-20E0B196CF0B}"/>
              </a:ext>
            </a:extLst>
          </p:cNvPr>
          <p:cNvGrpSpPr/>
          <p:nvPr/>
        </p:nvGrpSpPr>
        <p:grpSpPr>
          <a:xfrm>
            <a:off x="2903117" y="2148474"/>
            <a:ext cx="3088099" cy="1508105"/>
            <a:chOff x="4464909" y="5227780"/>
            <a:chExt cx="3991529" cy="1508105"/>
          </a:xfrm>
        </p:grpSpPr>
        <p:sp>
          <p:nvSpPr>
            <p:cNvPr id="104" name="CuadroTexto 395">
              <a:extLst>
                <a:ext uri="{FF2B5EF4-FFF2-40B4-BE49-F238E27FC236}">
                  <a16:creationId xmlns:a16="http://schemas.microsoft.com/office/drawing/2014/main" id="{FCDC4D1D-4C9B-9820-364C-5A58F296C57A}"/>
                </a:ext>
              </a:extLst>
            </p:cNvPr>
            <p:cNvSpPr txBox="1"/>
            <p:nvPr/>
          </p:nvSpPr>
          <p:spPr>
            <a:xfrm>
              <a:off x="4464909" y="5227780"/>
              <a:ext cx="3589307"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Introduction</a:t>
              </a:r>
            </a:p>
          </p:txBody>
        </p:sp>
        <p:sp>
          <p:nvSpPr>
            <p:cNvPr id="105" name="Rectangle 56">
              <a:extLst>
                <a:ext uri="{FF2B5EF4-FFF2-40B4-BE49-F238E27FC236}">
                  <a16:creationId xmlns:a16="http://schemas.microsoft.com/office/drawing/2014/main" id="{3889B7B5-5501-E85F-F845-F401224E369C}"/>
                </a:ext>
              </a:extLst>
            </p:cNvPr>
            <p:cNvSpPr/>
            <p:nvPr/>
          </p:nvSpPr>
          <p:spPr>
            <a:xfrm>
              <a:off x="4464910" y="5812555"/>
              <a:ext cx="3991528"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PPE importance, challenges, Technologies in Object detection</a:t>
              </a:r>
            </a:p>
          </p:txBody>
        </p:sp>
      </p:grpSp>
      <p:grpSp>
        <p:nvGrpSpPr>
          <p:cNvPr id="98" name="Group 97">
            <a:extLst>
              <a:ext uri="{FF2B5EF4-FFF2-40B4-BE49-F238E27FC236}">
                <a16:creationId xmlns:a16="http://schemas.microsoft.com/office/drawing/2014/main" id="{747973E2-2EE8-3494-C157-00B5AAA99E64}"/>
              </a:ext>
            </a:extLst>
          </p:cNvPr>
          <p:cNvGrpSpPr/>
          <p:nvPr/>
        </p:nvGrpSpPr>
        <p:grpSpPr>
          <a:xfrm>
            <a:off x="2903117" y="4962728"/>
            <a:ext cx="4045232" cy="1544563"/>
            <a:chOff x="4464909" y="5227780"/>
            <a:chExt cx="5228673" cy="997813"/>
          </a:xfrm>
        </p:grpSpPr>
        <p:sp>
          <p:nvSpPr>
            <p:cNvPr id="102" name="CuadroTexto 395">
              <a:extLst>
                <a:ext uri="{FF2B5EF4-FFF2-40B4-BE49-F238E27FC236}">
                  <a16:creationId xmlns:a16="http://schemas.microsoft.com/office/drawing/2014/main" id="{48E6C8EF-57D7-44A3-42B8-7ED51866F990}"/>
                </a:ext>
              </a:extLst>
            </p:cNvPr>
            <p:cNvSpPr txBox="1"/>
            <p:nvPr/>
          </p:nvSpPr>
          <p:spPr>
            <a:xfrm>
              <a:off x="4464909" y="5227780"/>
              <a:ext cx="5228673" cy="377774"/>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Problem Definition</a:t>
              </a:r>
            </a:p>
          </p:txBody>
        </p:sp>
        <p:sp>
          <p:nvSpPr>
            <p:cNvPr id="103" name="Rectangle 56">
              <a:extLst>
                <a:ext uri="{FF2B5EF4-FFF2-40B4-BE49-F238E27FC236}">
                  <a16:creationId xmlns:a16="http://schemas.microsoft.com/office/drawing/2014/main" id="{FAEC1B36-D65C-0690-D9D8-11F3478C1436}"/>
                </a:ext>
              </a:extLst>
            </p:cNvPr>
            <p:cNvSpPr/>
            <p:nvPr/>
          </p:nvSpPr>
          <p:spPr>
            <a:xfrm>
              <a:off x="4482507" y="5629107"/>
              <a:ext cx="3991527" cy="596486"/>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Address current problem, and motivation to solve those limitations using AI.</a:t>
              </a:r>
            </a:p>
          </p:txBody>
        </p:sp>
      </p:grpSp>
      <p:grpSp>
        <p:nvGrpSpPr>
          <p:cNvPr id="99" name="Group 98">
            <a:extLst>
              <a:ext uri="{FF2B5EF4-FFF2-40B4-BE49-F238E27FC236}">
                <a16:creationId xmlns:a16="http://schemas.microsoft.com/office/drawing/2014/main" id="{00A249E3-45B4-8D19-2D26-8271E48A2942}"/>
              </a:ext>
            </a:extLst>
          </p:cNvPr>
          <p:cNvGrpSpPr/>
          <p:nvPr/>
        </p:nvGrpSpPr>
        <p:grpSpPr>
          <a:xfrm>
            <a:off x="2903117" y="7725981"/>
            <a:ext cx="3232900" cy="1508105"/>
            <a:chOff x="4464909" y="5227780"/>
            <a:chExt cx="4178692" cy="1508105"/>
          </a:xfrm>
        </p:grpSpPr>
        <p:sp>
          <p:nvSpPr>
            <p:cNvPr id="100" name="CuadroTexto 395">
              <a:extLst>
                <a:ext uri="{FF2B5EF4-FFF2-40B4-BE49-F238E27FC236}">
                  <a16:creationId xmlns:a16="http://schemas.microsoft.com/office/drawing/2014/main" id="{93C5BF7A-2900-CA50-F353-0263AA1C9961}"/>
                </a:ext>
              </a:extLst>
            </p:cNvPr>
            <p:cNvSpPr txBox="1"/>
            <p:nvPr/>
          </p:nvSpPr>
          <p:spPr>
            <a:xfrm>
              <a:off x="4464909" y="5227780"/>
              <a:ext cx="4178692" cy="1077218"/>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Previous Work</a:t>
              </a:r>
            </a:p>
            <a:p>
              <a:endParaRPr lang="en-US" sz="3200" b="1" dirty="0">
                <a:latin typeface="Tahoma" panose="020B0604030504040204" pitchFamily="34" charset="0"/>
                <a:ea typeface="Tahoma" panose="020B0604030504040204" pitchFamily="34" charset="0"/>
                <a:cs typeface="Tahoma" panose="020B0604030504040204" pitchFamily="34" charset="0"/>
              </a:endParaRPr>
            </a:p>
          </p:txBody>
        </p:sp>
        <p:sp>
          <p:nvSpPr>
            <p:cNvPr id="101" name="Rectangle 56">
              <a:extLst>
                <a:ext uri="{FF2B5EF4-FFF2-40B4-BE49-F238E27FC236}">
                  <a16:creationId xmlns:a16="http://schemas.microsoft.com/office/drawing/2014/main" id="{2387AECA-A247-342E-A1C4-B2311BBFD256}"/>
                </a:ext>
              </a:extLst>
            </p:cNvPr>
            <p:cNvSpPr/>
            <p:nvPr/>
          </p:nvSpPr>
          <p:spPr>
            <a:xfrm>
              <a:off x="4464910" y="5812555"/>
              <a:ext cx="3991528"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List previous techniques and advances ones, and provide high level comparison.</a:t>
              </a:r>
            </a:p>
          </p:txBody>
        </p:sp>
      </p:grpSp>
      <p:grpSp>
        <p:nvGrpSpPr>
          <p:cNvPr id="67" name="Group 66">
            <a:extLst>
              <a:ext uri="{FF2B5EF4-FFF2-40B4-BE49-F238E27FC236}">
                <a16:creationId xmlns:a16="http://schemas.microsoft.com/office/drawing/2014/main" id="{47B43F01-F212-424E-1A38-6B8E5DB422C2}"/>
              </a:ext>
            </a:extLst>
          </p:cNvPr>
          <p:cNvGrpSpPr/>
          <p:nvPr/>
        </p:nvGrpSpPr>
        <p:grpSpPr>
          <a:xfrm>
            <a:off x="8444713" y="2148474"/>
            <a:ext cx="3088099" cy="2339101"/>
            <a:chOff x="4464909" y="5227780"/>
            <a:chExt cx="3991529" cy="2339101"/>
          </a:xfrm>
        </p:grpSpPr>
        <p:sp>
          <p:nvSpPr>
            <p:cNvPr id="74" name="CuadroTexto 395">
              <a:extLst>
                <a:ext uri="{FF2B5EF4-FFF2-40B4-BE49-F238E27FC236}">
                  <a16:creationId xmlns:a16="http://schemas.microsoft.com/office/drawing/2014/main" id="{6EAB09D4-983D-E32C-F38B-6A5A782B4581}"/>
                </a:ext>
              </a:extLst>
            </p:cNvPr>
            <p:cNvSpPr txBox="1"/>
            <p:nvPr/>
          </p:nvSpPr>
          <p:spPr>
            <a:xfrm>
              <a:off x="4464909" y="5227780"/>
              <a:ext cx="3589307"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Objective</a:t>
              </a:r>
            </a:p>
          </p:txBody>
        </p:sp>
        <p:sp>
          <p:nvSpPr>
            <p:cNvPr id="75" name="Rectangle 56">
              <a:extLst>
                <a:ext uri="{FF2B5EF4-FFF2-40B4-BE49-F238E27FC236}">
                  <a16:creationId xmlns:a16="http://schemas.microsoft.com/office/drawing/2014/main" id="{609651DA-832C-80C7-1006-FFE8FD033010}"/>
                </a:ext>
              </a:extLst>
            </p:cNvPr>
            <p:cNvSpPr/>
            <p:nvPr/>
          </p:nvSpPr>
          <p:spPr>
            <a:xfrm>
              <a:off x="4464910" y="5812555"/>
              <a:ext cx="3991528" cy="1754326"/>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Create a model that caters to the requirements, for detecting PPE in AI systems and offer an explanation of performance indicators (KPIs) metrics. </a:t>
              </a:r>
            </a:p>
          </p:txBody>
        </p:sp>
      </p:grpSp>
      <p:grpSp>
        <p:nvGrpSpPr>
          <p:cNvPr id="68" name="Group 67">
            <a:extLst>
              <a:ext uri="{FF2B5EF4-FFF2-40B4-BE49-F238E27FC236}">
                <a16:creationId xmlns:a16="http://schemas.microsoft.com/office/drawing/2014/main" id="{54320E92-74AA-71EC-A6FE-AE8604C1F6DF}"/>
              </a:ext>
            </a:extLst>
          </p:cNvPr>
          <p:cNvGrpSpPr/>
          <p:nvPr/>
        </p:nvGrpSpPr>
        <p:grpSpPr>
          <a:xfrm>
            <a:off x="8444713" y="4962731"/>
            <a:ext cx="3088099" cy="1508105"/>
            <a:chOff x="4464909" y="5227780"/>
            <a:chExt cx="3991529" cy="1508105"/>
          </a:xfrm>
        </p:grpSpPr>
        <p:sp>
          <p:nvSpPr>
            <p:cNvPr id="72" name="CuadroTexto 395">
              <a:extLst>
                <a:ext uri="{FF2B5EF4-FFF2-40B4-BE49-F238E27FC236}">
                  <a16:creationId xmlns:a16="http://schemas.microsoft.com/office/drawing/2014/main" id="{205346F6-D60B-9C38-0A1C-A4AEB2561F2D}"/>
                </a:ext>
              </a:extLst>
            </p:cNvPr>
            <p:cNvSpPr txBox="1"/>
            <p:nvPr/>
          </p:nvSpPr>
          <p:spPr>
            <a:xfrm>
              <a:off x="4464909" y="5227780"/>
              <a:ext cx="3902096"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Methodology</a:t>
              </a:r>
            </a:p>
          </p:txBody>
        </p:sp>
        <p:sp>
          <p:nvSpPr>
            <p:cNvPr id="73" name="Rectangle 56">
              <a:extLst>
                <a:ext uri="{FF2B5EF4-FFF2-40B4-BE49-F238E27FC236}">
                  <a16:creationId xmlns:a16="http://schemas.microsoft.com/office/drawing/2014/main" id="{2D69DEF2-54EC-45E0-C4DD-1654FEB92FDF}"/>
                </a:ext>
              </a:extLst>
            </p:cNvPr>
            <p:cNvSpPr/>
            <p:nvPr/>
          </p:nvSpPr>
          <p:spPr>
            <a:xfrm>
              <a:off x="4464910" y="5812555"/>
              <a:ext cx="3991528"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Describe the dataset, and Model Implementation and Evaluation</a:t>
              </a:r>
            </a:p>
          </p:txBody>
        </p:sp>
      </p:grpSp>
      <p:grpSp>
        <p:nvGrpSpPr>
          <p:cNvPr id="69" name="Group 68">
            <a:extLst>
              <a:ext uri="{FF2B5EF4-FFF2-40B4-BE49-F238E27FC236}">
                <a16:creationId xmlns:a16="http://schemas.microsoft.com/office/drawing/2014/main" id="{F4CD4D99-B9D3-CE01-4BF3-E1D5AC6D2CB8}"/>
              </a:ext>
            </a:extLst>
          </p:cNvPr>
          <p:cNvGrpSpPr/>
          <p:nvPr/>
        </p:nvGrpSpPr>
        <p:grpSpPr>
          <a:xfrm>
            <a:off x="8444713" y="7725981"/>
            <a:ext cx="3730792" cy="2201255"/>
            <a:chOff x="4464909" y="5227780"/>
            <a:chExt cx="4822243" cy="1534338"/>
          </a:xfrm>
        </p:grpSpPr>
        <p:sp>
          <p:nvSpPr>
            <p:cNvPr id="70" name="CuadroTexto 395">
              <a:extLst>
                <a:ext uri="{FF2B5EF4-FFF2-40B4-BE49-F238E27FC236}">
                  <a16:creationId xmlns:a16="http://schemas.microsoft.com/office/drawing/2014/main" id="{9EF141D4-0C50-D749-208B-DD2BF7C5AA45}"/>
                </a:ext>
              </a:extLst>
            </p:cNvPr>
            <p:cNvSpPr txBox="1"/>
            <p:nvPr/>
          </p:nvSpPr>
          <p:spPr>
            <a:xfrm>
              <a:off x="4464909" y="5227780"/>
              <a:ext cx="4822243" cy="750852"/>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Results and Discussion</a:t>
              </a:r>
            </a:p>
          </p:txBody>
        </p:sp>
        <p:sp>
          <p:nvSpPr>
            <p:cNvPr id="71" name="Rectangle 56">
              <a:extLst>
                <a:ext uri="{FF2B5EF4-FFF2-40B4-BE49-F238E27FC236}">
                  <a16:creationId xmlns:a16="http://schemas.microsoft.com/office/drawing/2014/main" id="{FEEF18BB-9463-01A9-3257-8B51E0A42056}"/>
                </a:ext>
              </a:extLst>
            </p:cNvPr>
            <p:cNvSpPr/>
            <p:nvPr/>
          </p:nvSpPr>
          <p:spPr>
            <a:xfrm>
              <a:off x="4486091" y="5925454"/>
              <a:ext cx="3991528" cy="836664"/>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Present Performance KPIs, showing Visual examples &amp; Model performance main KPIs</a:t>
              </a:r>
            </a:p>
          </p:txBody>
        </p:sp>
      </p:grpSp>
      <p:grpSp>
        <p:nvGrpSpPr>
          <p:cNvPr id="37" name="Group 36">
            <a:extLst>
              <a:ext uri="{FF2B5EF4-FFF2-40B4-BE49-F238E27FC236}">
                <a16:creationId xmlns:a16="http://schemas.microsoft.com/office/drawing/2014/main" id="{D0442EF2-6423-98E7-477B-FE97B7435476}"/>
              </a:ext>
            </a:extLst>
          </p:cNvPr>
          <p:cNvGrpSpPr/>
          <p:nvPr/>
        </p:nvGrpSpPr>
        <p:grpSpPr>
          <a:xfrm>
            <a:off x="13888682" y="2148477"/>
            <a:ext cx="3355317" cy="1541478"/>
            <a:chOff x="4464909" y="5227780"/>
            <a:chExt cx="4336922" cy="1007005"/>
          </a:xfrm>
        </p:grpSpPr>
        <p:sp>
          <p:nvSpPr>
            <p:cNvPr id="44" name="CuadroTexto 395">
              <a:extLst>
                <a:ext uri="{FF2B5EF4-FFF2-40B4-BE49-F238E27FC236}">
                  <a16:creationId xmlns:a16="http://schemas.microsoft.com/office/drawing/2014/main" id="{E49A0F77-DAEA-9F2B-7693-57289DC52EB7}"/>
                </a:ext>
              </a:extLst>
            </p:cNvPr>
            <p:cNvSpPr txBox="1"/>
            <p:nvPr/>
          </p:nvSpPr>
          <p:spPr>
            <a:xfrm>
              <a:off x="4464909" y="5227780"/>
              <a:ext cx="4336922" cy="703717"/>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Conclusion and Future Work</a:t>
              </a:r>
            </a:p>
          </p:txBody>
        </p:sp>
        <p:sp>
          <p:nvSpPr>
            <p:cNvPr id="45" name="Rectangle 56">
              <a:extLst>
                <a:ext uri="{FF2B5EF4-FFF2-40B4-BE49-F238E27FC236}">
                  <a16:creationId xmlns:a16="http://schemas.microsoft.com/office/drawing/2014/main" id="{8323DF60-0F44-BB19-D628-E976C376BBC1}"/>
                </a:ext>
              </a:extLst>
            </p:cNvPr>
            <p:cNvSpPr/>
            <p:nvPr/>
          </p:nvSpPr>
          <p:spPr>
            <a:xfrm>
              <a:off x="4464910" y="5812555"/>
              <a:ext cx="3991528" cy="4222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Effectiveness of the Model, &amp; Future work.</a:t>
              </a:r>
            </a:p>
          </p:txBody>
        </p:sp>
      </p:grpSp>
      <p:grpSp>
        <p:nvGrpSpPr>
          <p:cNvPr id="38" name="Group 37">
            <a:extLst>
              <a:ext uri="{FF2B5EF4-FFF2-40B4-BE49-F238E27FC236}">
                <a16:creationId xmlns:a16="http://schemas.microsoft.com/office/drawing/2014/main" id="{CE43FC7C-5DF5-BAEC-F11B-626B3CF2A3F0}"/>
              </a:ext>
            </a:extLst>
          </p:cNvPr>
          <p:cNvGrpSpPr/>
          <p:nvPr/>
        </p:nvGrpSpPr>
        <p:grpSpPr>
          <a:xfrm>
            <a:off x="13888682" y="4962731"/>
            <a:ext cx="3088099" cy="954107"/>
            <a:chOff x="4464909" y="5227780"/>
            <a:chExt cx="3991529" cy="954107"/>
          </a:xfrm>
        </p:grpSpPr>
        <p:sp>
          <p:nvSpPr>
            <p:cNvPr id="42" name="CuadroTexto 395">
              <a:extLst>
                <a:ext uri="{FF2B5EF4-FFF2-40B4-BE49-F238E27FC236}">
                  <a16:creationId xmlns:a16="http://schemas.microsoft.com/office/drawing/2014/main" id="{F69FC14F-295B-FAF4-7FEB-709A66537818}"/>
                </a:ext>
              </a:extLst>
            </p:cNvPr>
            <p:cNvSpPr txBox="1"/>
            <p:nvPr/>
          </p:nvSpPr>
          <p:spPr>
            <a:xfrm>
              <a:off x="4464909" y="5227780"/>
              <a:ext cx="3589307"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Questions</a:t>
              </a:r>
            </a:p>
          </p:txBody>
        </p:sp>
        <p:sp>
          <p:nvSpPr>
            <p:cNvPr id="43" name="Rectangle 56">
              <a:extLst>
                <a:ext uri="{FF2B5EF4-FFF2-40B4-BE49-F238E27FC236}">
                  <a16:creationId xmlns:a16="http://schemas.microsoft.com/office/drawing/2014/main" id="{19CFE611-A026-8121-827F-7BE79ECA3BA7}"/>
                </a:ext>
              </a:extLst>
            </p:cNvPr>
            <p:cNvSpPr/>
            <p:nvPr/>
          </p:nvSpPr>
          <p:spPr>
            <a:xfrm>
              <a:off x="4464910" y="5812555"/>
              <a:ext cx="3991528" cy="369332"/>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Q&amp;A Opened space</a:t>
              </a:r>
            </a:p>
          </p:txBody>
        </p:sp>
      </p:grpSp>
      <p:grpSp>
        <p:nvGrpSpPr>
          <p:cNvPr id="107" name="Group 106">
            <a:extLst>
              <a:ext uri="{FF2B5EF4-FFF2-40B4-BE49-F238E27FC236}">
                <a16:creationId xmlns:a16="http://schemas.microsoft.com/office/drawing/2014/main" id="{99A7C10B-7369-C332-4C7B-ABCD03D1BEF6}"/>
              </a:ext>
            </a:extLst>
          </p:cNvPr>
          <p:cNvGrpSpPr/>
          <p:nvPr/>
        </p:nvGrpSpPr>
        <p:grpSpPr>
          <a:xfrm>
            <a:off x="938838" y="1968209"/>
            <a:ext cx="1632555" cy="1980852"/>
            <a:chOff x="1028702" y="1800762"/>
            <a:chExt cx="1632555" cy="1980852"/>
          </a:xfrm>
        </p:grpSpPr>
        <p:sp>
          <p:nvSpPr>
            <p:cNvPr id="108" name="Freeform 3">
              <a:extLst>
                <a:ext uri="{FF2B5EF4-FFF2-40B4-BE49-F238E27FC236}">
                  <a16:creationId xmlns:a16="http://schemas.microsoft.com/office/drawing/2014/main" id="{9A1983D8-3493-0E68-DE16-A013D1F59AEE}"/>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09" name="Freeform 4">
              <a:extLst>
                <a:ext uri="{FF2B5EF4-FFF2-40B4-BE49-F238E27FC236}">
                  <a16:creationId xmlns:a16="http://schemas.microsoft.com/office/drawing/2014/main" id="{72182AC5-FC0E-D9CF-3B5E-F6BB29B3EBFF}"/>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0" name="Freeform 5">
              <a:extLst>
                <a:ext uri="{FF2B5EF4-FFF2-40B4-BE49-F238E27FC236}">
                  <a16:creationId xmlns:a16="http://schemas.microsoft.com/office/drawing/2014/main" id="{56BAE895-956C-656D-0992-BDC9C84D1CE7}"/>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1" name="Freeform 6">
              <a:extLst>
                <a:ext uri="{FF2B5EF4-FFF2-40B4-BE49-F238E27FC236}">
                  <a16:creationId xmlns:a16="http://schemas.microsoft.com/office/drawing/2014/main" id="{D1AB8292-7345-6B27-DD83-E7DFD7D338CD}"/>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2" name="Freeform 7">
              <a:extLst>
                <a:ext uri="{FF2B5EF4-FFF2-40B4-BE49-F238E27FC236}">
                  <a16:creationId xmlns:a16="http://schemas.microsoft.com/office/drawing/2014/main" id="{4A8CECB2-7E44-8214-EC01-B7C5A83D862B}"/>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3" name="Freeform 8">
              <a:extLst>
                <a:ext uri="{FF2B5EF4-FFF2-40B4-BE49-F238E27FC236}">
                  <a16:creationId xmlns:a16="http://schemas.microsoft.com/office/drawing/2014/main" id="{838FCD91-B4E6-1EF2-1788-8FB81C7957F2}"/>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1</a:t>
              </a:r>
            </a:p>
          </p:txBody>
        </p:sp>
        <p:sp>
          <p:nvSpPr>
            <p:cNvPr id="114" name="Freeform 9">
              <a:extLst>
                <a:ext uri="{FF2B5EF4-FFF2-40B4-BE49-F238E27FC236}">
                  <a16:creationId xmlns:a16="http://schemas.microsoft.com/office/drawing/2014/main" id="{BC7AD95F-4C39-87A4-2DC0-6C82589A26F0}"/>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15" name="Group 114">
            <a:extLst>
              <a:ext uri="{FF2B5EF4-FFF2-40B4-BE49-F238E27FC236}">
                <a16:creationId xmlns:a16="http://schemas.microsoft.com/office/drawing/2014/main" id="{547D9EA2-6D75-8200-DD3C-C2B1759FB2D0}"/>
              </a:ext>
            </a:extLst>
          </p:cNvPr>
          <p:cNvGrpSpPr/>
          <p:nvPr/>
        </p:nvGrpSpPr>
        <p:grpSpPr>
          <a:xfrm>
            <a:off x="1002939" y="4714466"/>
            <a:ext cx="1632555" cy="1980852"/>
            <a:chOff x="1028702" y="1800762"/>
            <a:chExt cx="1632555" cy="1980852"/>
          </a:xfrm>
        </p:grpSpPr>
        <p:sp>
          <p:nvSpPr>
            <p:cNvPr id="116" name="Freeform 3">
              <a:extLst>
                <a:ext uri="{FF2B5EF4-FFF2-40B4-BE49-F238E27FC236}">
                  <a16:creationId xmlns:a16="http://schemas.microsoft.com/office/drawing/2014/main" id="{C09788F4-7F70-D4F7-EBE6-AC7DBFB2054D}"/>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7" name="Freeform 4">
              <a:extLst>
                <a:ext uri="{FF2B5EF4-FFF2-40B4-BE49-F238E27FC236}">
                  <a16:creationId xmlns:a16="http://schemas.microsoft.com/office/drawing/2014/main" id="{9E880B1C-CB2F-640D-D69E-A77E84E722AC}"/>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8" name="Freeform 5">
              <a:extLst>
                <a:ext uri="{FF2B5EF4-FFF2-40B4-BE49-F238E27FC236}">
                  <a16:creationId xmlns:a16="http://schemas.microsoft.com/office/drawing/2014/main" id="{A38955D0-CD6B-03DD-90B5-91C5929C5925}"/>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9" name="Freeform 6">
              <a:extLst>
                <a:ext uri="{FF2B5EF4-FFF2-40B4-BE49-F238E27FC236}">
                  <a16:creationId xmlns:a16="http://schemas.microsoft.com/office/drawing/2014/main" id="{8FC0CB97-D12E-3461-C2E5-5C49CF0AA302}"/>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0" name="Freeform 7">
              <a:extLst>
                <a:ext uri="{FF2B5EF4-FFF2-40B4-BE49-F238E27FC236}">
                  <a16:creationId xmlns:a16="http://schemas.microsoft.com/office/drawing/2014/main" id="{E541F53B-C69D-D27C-2F69-FE54F46DB907}"/>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1" name="Freeform 8">
              <a:extLst>
                <a:ext uri="{FF2B5EF4-FFF2-40B4-BE49-F238E27FC236}">
                  <a16:creationId xmlns:a16="http://schemas.microsoft.com/office/drawing/2014/main" id="{70F4F49B-7B4D-0AB4-4E46-364667236C95}"/>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2</a:t>
              </a:r>
            </a:p>
          </p:txBody>
        </p:sp>
        <p:sp>
          <p:nvSpPr>
            <p:cNvPr id="122" name="Freeform 9">
              <a:extLst>
                <a:ext uri="{FF2B5EF4-FFF2-40B4-BE49-F238E27FC236}">
                  <a16:creationId xmlns:a16="http://schemas.microsoft.com/office/drawing/2014/main" id="{3E4EE857-A68E-C8CF-C06F-010A19F7EB17}"/>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47" name="Group 146">
            <a:extLst>
              <a:ext uri="{FF2B5EF4-FFF2-40B4-BE49-F238E27FC236}">
                <a16:creationId xmlns:a16="http://schemas.microsoft.com/office/drawing/2014/main" id="{EDD30B15-82E4-5D46-55C1-CF6CDE66839B}"/>
              </a:ext>
            </a:extLst>
          </p:cNvPr>
          <p:cNvGrpSpPr/>
          <p:nvPr/>
        </p:nvGrpSpPr>
        <p:grpSpPr>
          <a:xfrm>
            <a:off x="12039600" y="1800762"/>
            <a:ext cx="1632555" cy="1980852"/>
            <a:chOff x="1028702" y="1800762"/>
            <a:chExt cx="1632555" cy="1980852"/>
          </a:xfrm>
        </p:grpSpPr>
        <p:sp>
          <p:nvSpPr>
            <p:cNvPr id="148" name="Freeform 3">
              <a:extLst>
                <a:ext uri="{FF2B5EF4-FFF2-40B4-BE49-F238E27FC236}">
                  <a16:creationId xmlns:a16="http://schemas.microsoft.com/office/drawing/2014/main" id="{C2427C9D-28F2-FE2B-4028-342AE77C9905}"/>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9" name="Freeform 4">
              <a:extLst>
                <a:ext uri="{FF2B5EF4-FFF2-40B4-BE49-F238E27FC236}">
                  <a16:creationId xmlns:a16="http://schemas.microsoft.com/office/drawing/2014/main" id="{8114AF5B-C4E6-F2CF-4580-3B0515A81D91}"/>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0" name="Freeform 5">
              <a:extLst>
                <a:ext uri="{FF2B5EF4-FFF2-40B4-BE49-F238E27FC236}">
                  <a16:creationId xmlns:a16="http://schemas.microsoft.com/office/drawing/2014/main" id="{77BD0B21-FBB9-18FB-D9C2-808FB581FE0D}"/>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1" name="Freeform 6">
              <a:extLst>
                <a:ext uri="{FF2B5EF4-FFF2-40B4-BE49-F238E27FC236}">
                  <a16:creationId xmlns:a16="http://schemas.microsoft.com/office/drawing/2014/main" id="{C2F1D121-4868-9C1D-0327-6630628224FC}"/>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2" name="Freeform 7">
              <a:extLst>
                <a:ext uri="{FF2B5EF4-FFF2-40B4-BE49-F238E27FC236}">
                  <a16:creationId xmlns:a16="http://schemas.microsoft.com/office/drawing/2014/main" id="{ECD0AD22-B1EF-A474-BF2A-F248FB990336}"/>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3" name="Freeform 8">
              <a:extLst>
                <a:ext uri="{FF2B5EF4-FFF2-40B4-BE49-F238E27FC236}">
                  <a16:creationId xmlns:a16="http://schemas.microsoft.com/office/drawing/2014/main" id="{574CED06-D3A7-AB37-2DC5-7A06AA87B0E2}"/>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7</a:t>
              </a:r>
            </a:p>
          </p:txBody>
        </p:sp>
        <p:sp>
          <p:nvSpPr>
            <p:cNvPr id="154" name="Freeform 9">
              <a:extLst>
                <a:ext uri="{FF2B5EF4-FFF2-40B4-BE49-F238E27FC236}">
                  <a16:creationId xmlns:a16="http://schemas.microsoft.com/office/drawing/2014/main" id="{F4422CCD-56F2-105A-2FEC-1C997AF2D897}"/>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55" name="Group 154">
            <a:extLst>
              <a:ext uri="{FF2B5EF4-FFF2-40B4-BE49-F238E27FC236}">
                <a16:creationId xmlns:a16="http://schemas.microsoft.com/office/drawing/2014/main" id="{F91B6BAF-9816-3B4A-D2F8-816648E6E45C}"/>
              </a:ext>
            </a:extLst>
          </p:cNvPr>
          <p:cNvGrpSpPr/>
          <p:nvPr/>
        </p:nvGrpSpPr>
        <p:grpSpPr>
          <a:xfrm>
            <a:off x="12039600" y="4649294"/>
            <a:ext cx="1632555" cy="1980852"/>
            <a:chOff x="1028702" y="1800762"/>
            <a:chExt cx="1632555" cy="1980852"/>
          </a:xfrm>
        </p:grpSpPr>
        <p:sp>
          <p:nvSpPr>
            <p:cNvPr id="156" name="Freeform 3">
              <a:extLst>
                <a:ext uri="{FF2B5EF4-FFF2-40B4-BE49-F238E27FC236}">
                  <a16:creationId xmlns:a16="http://schemas.microsoft.com/office/drawing/2014/main" id="{25AFD12D-FC2F-34E9-50A7-996E9C75AE44}"/>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7" name="Freeform 4">
              <a:extLst>
                <a:ext uri="{FF2B5EF4-FFF2-40B4-BE49-F238E27FC236}">
                  <a16:creationId xmlns:a16="http://schemas.microsoft.com/office/drawing/2014/main" id="{1CD9B1B4-0895-6E65-10DB-23A42E5992D1}"/>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8" name="Freeform 5">
              <a:extLst>
                <a:ext uri="{FF2B5EF4-FFF2-40B4-BE49-F238E27FC236}">
                  <a16:creationId xmlns:a16="http://schemas.microsoft.com/office/drawing/2014/main" id="{91B7A254-6335-C044-36AC-74CA2E38EE3F}"/>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9" name="Freeform 6">
              <a:extLst>
                <a:ext uri="{FF2B5EF4-FFF2-40B4-BE49-F238E27FC236}">
                  <a16:creationId xmlns:a16="http://schemas.microsoft.com/office/drawing/2014/main" id="{3EC2B2DA-D5E7-7D08-8B64-56179B826FD9}"/>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0" name="Freeform 7">
              <a:extLst>
                <a:ext uri="{FF2B5EF4-FFF2-40B4-BE49-F238E27FC236}">
                  <a16:creationId xmlns:a16="http://schemas.microsoft.com/office/drawing/2014/main" id="{E296235C-2707-80CC-CA74-98D2D973545E}"/>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1" name="Freeform 8">
              <a:extLst>
                <a:ext uri="{FF2B5EF4-FFF2-40B4-BE49-F238E27FC236}">
                  <a16:creationId xmlns:a16="http://schemas.microsoft.com/office/drawing/2014/main" id="{63F4491D-A5B7-5178-E553-AF133DB822A7}"/>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8</a:t>
              </a:r>
            </a:p>
          </p:txBody>
        </p:sp>
        <p:sp>
          <p:nvSpPr>
            <p:cNvPr id="162" name="Freeform 9">
              <a:extLst>
                <a:ext uri="{FF2B5EF4-FFF2-40B4-BE49-F238E27FC236}">
                  <a16:creationId xmlns:a16="http://schemas.microsoft.com/office/drawing/2014/main" id="{1E4704DF-744B-9FBA-D1B5-C9AAB9CF02A9}"/>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pic>
        <p:nvPicPr>
          <p:cNvPr id="5" name="Picture 4">
            <a:extLst>
              <a:ext uri="{FF2B5EF4-FFF2-40B4-BE49-F238E27FC236}">
                <a16:creationId xmlns:a16="http://schemas.microsoft.com/office/drawing/2014/main" id="{BD203AAD-3A00-9B70-F7EC-E9AC48F884CC}"/>
              </a:ext>
            </a:extLst>
          </p:cNvPr>
          <p:cNvPicPr>
            <a:picLocks noChangeAspect="1"/>
          </p:cNvPicPr>
          <p:nvPr/>
        </p:nvPicPr>
        <p:blipFill>
          <a:blip r:embed="rId3"/>
          <a:stretch>
            <a:fillRect/>
          </a:stretch>
        </p:blipFill>
        <p:spPr>
          <a:xfrm>
            <a:off x="6796598" y="7681875"/>
            <a:ext cx="1714400" cy="1613425"/>
          </a:xfrm>
          <a:prstGeom prst="rect">
            <a:avLst/>
          </a:prstGeom>
        </p:spPr>
      </p:pic>
      <p:grpSp>
        <p:nvGrpSpPr>
          <p:cNvPr id="2" name="Group 1">
            <a:extLst>
              <a:ext uri="{FF2B5EF4-FFF2-40B4-BE49-F238E27FC236}">
                <a16:creationId xmlns:a16="http://schemas.microsoft.com/office/drawing/2014/main" id="{5D24B6AB-0CF5-83F2-8F71-B7127D5B1B49}"/>
              </a:ext>
            </a:extLst>
          </p:cNvPr>
          <p:cNvGrpSpPr/>
          <p:nvPr/>
        </p:nvGrpSpPr>
        <p:grpSpPr>
          <a:xfrm>
            <a:off x="961708" y="7296110"/>
            <a:ext cx="1632555" cy="1980852"/>
            <a:chOff x="1028702" y="1800762"/>
            <a:chExt cx="1632555" cy="1980852"/>
          </a:xfrm>
        </p:grpSpPr>
        <p:sp>
          <p:nvSpPr>
            <p:cNvPr id="6" name="Freeform 3">
              <a:extLst>
                <a:ext uri="{FF2B5EF4-FFF2-40B4-BE49-F238E27FC236}">
                  <a16:creationId xmlns:a16="http://schemas.microsoft.com/office/drawing/2014/main" id="{AF9012AF-DB69-C2B0-D97F-3E3A3348FA27}"/>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7" name="Freeform 4">
              <a:extLst>
                <a:ext uri="{FF2B5EF4-FFF2-40B4-BE49-F238E27FC236}">
                  <a16:creationId xmlns:a16="http://schemas.microsoft.com/office/drawing/2014/main" id="{CA761C4F-E221-6EC2-A197-0E2F12E4088B}"/>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 name="Freeform 5">
              <a:extLst>
                <a:ext uri="{FF2B5EF4-FFF2-40B4-BE49-F238E27FC236}">
                  <a16:creationId xmlns:a16="http://schemas.microsoft.com/office/drawing/2014/main" id="{EDEA3A25-89FF-920E-9240-0C9C843DB902}"/>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9" name="Freeform 6">
              <a:extLst>
                <a:ext uri="{FF2B5EF4-FFF2-40B4-BE49-F238E27FC236}">
                  <a16:creationId xmlns:a16="http://schemas.microsoft.com/office/drawing/2014/main" id="{43BCB004-6D80-8472-EED1-64C97A3AD501}"/>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0" name="Freeform 7">
              <a:extLst>
                <a:ext uri="{FF2B5EF4-FFF2-40B4-BE49-F238E27FC236}">
                  <a16:creationId xmlns:a16="http://schemas.microsoft.com/office/drawing/2014/main" id="{7358ACB4-7DEC-6B00-01B0-B56879EE92C2}"/>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 name="Freeform 8">
              <a:extLst>
                <a:ext uri="{FF2B5EF4-FFF2-40B4-BE49-F238E27FC236}">
                  <a16:creationId xmlns:a16="http://schemas.microsoft.com/office/drawing/2014/main" id="{17696558-F1F4-CED3-579F-0415092786A4}"/>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3</a:t>
              </a:r>
            </a:p>
          </p:txBody>
        </p:sp>
        <p:sp>
          <p:nvSpPr>
            <p:cNvPr id="12" name="Freeform 9">
              <a:extLst>
                <a:ext uri="{FF2B5EF4-FFF2-40B4-BE49-F238E27FC236}">
                  <a16:creationId xmlns:a16="http://schemas.microsoft.com/office/drawing/2014/main" id="{0A4CFA92-9F53-DDCE-E218-6BD57E9E8C4A}"/>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3" name="Group 12">
            <a:extLst>
              <a:ext uri="{FF2B5EF4-FFF2-40B4-BE49-F238E27FC236}">
                <a16:creationId xmlns:a16="http://schemas.microsoft.com/office/drawing/2014/main" id="{88FDBCCE-31FF-FB5C-A2E4-88F10A3F5A61}"/>
              </a:ext>
            </a:extLst>
          </p:cNvPr>
          <p:cNvGrpSpPr/>
          <p:nvPr/>
        </p:nvGrpSpPr>
        <p:grpSpPr>
          <a:xfrm>
            <a:off x="6678879" y="1968209"/>
            <a:ext cx="1632555" cy="1980852"/>
            <a:chOff x="1028702" y="1800762"/>
            <a:chExt cx="1632555" cy="1980852"/>
          </a:xfrm>
        </p:grpSpPr>
        <p:sp>
          <p:nvSpPr>
            <p:cNvPr id="14" name="Freeform 3">
              <a:extLst>
                <a:ext uri="{FF2B5EF4-FFF2-40B4-BE49-F238E27FC236}">
                  <a16:creationId xmlns:a16="http://schemas.microsoft.com/office/drawing/2014/main" id="{FB0600D6-42B6-0A2D-1689-549466DBC698}"/>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 name="Freeform 4">
              <a:extLst>
                <a:ext uri="{FF2B5EF4-FFF2-40B4-BE49-F238E27FC236}">
                  <a16:creationId xmlns:a16="http://schemas.microsoft.com/office/drawing/2014/main" id="{23A51578-4319-D0E1-F70D-5ACF1ED33708}"/>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 name="Freeform 5">
              <a:extLst>
                <a:ext uri="{FF2B5EF4-FFF2-40B4-BE49-F238E27FC236}">
                  <a16:creationId xmlns:a16="http://schemas.microsoft.com/office/drawing/2014/main" id="{5800DB4A-CF40-D3C8-DBC2-BC72E5020895}"/>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7" name="Freeform 6">
              <a:extLst>
                <a:ext uri="{FF2B5EF4-FFF2-40B4-BE49-F238E27FC236}">
                  <a16:creationId xmlns:a16="http://schemas.microsoft.com/office/drawing/2014/main" id="{325CF0E5-340D-C74E-7386-2803B9C2AF95}"/>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8" name="Freeform 7">
              <a:extLst>
                <a:ext uri="{FF2B5EF4-FFF2-40B4-BE49-F238E27FC236}">
                  <a16:creationId xmlns:a16="http://schemas.microsoft.com/office/drawing/2014/main" id="{8859F916-BDB4-22A8-4509-CB4BB0BB34DF}"/>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9" name="Freeform 8">
              <a:extLst>
                <a:ext uri="{FF2B5EF4-FFF2-40B4-BE49-F238E27FC236}">
                  <a16:creationId xmlns:a16="http://schemas.microsoft.com/office/drawing/2014/main" id="{C3538508-1E6A-E17B-3392-B57C0E9EEE05}"/>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ar-SA" sz="4000" b="1" dirty="0">
                  <a:latin typeface="Tahoma" panose="020B0604030504040204" pitchFamily="34" charset="0"/>
                  <a:ea typeface="Tahoma" panose="020B0604030504040204" pitchFamily="34" charset="0"/>
                  <a:cs typeface="Tahoma" panose="020B0604030504040204" pitchFamily="34" charset="0"/>
                </a:rPr>
                <a:t>4</a:t>
              </a:r>
              <a:endParaRPr lang="en-US" sz="4000" b="1" dirty="0">
                <a:latin typeface="Tahoma" panose="020B0604030504040204" pitchFamily="34" charset="0"/>
                <a:ea typeface="Tahoma" panose="020B0604030504040204" pitchFamily="34" charset="0"/>
                <a:cs typeface="Tahoma" panose="020B0604030504040204" pitchFamily="34" charset="0"/>
              </a:endParaRPr>
            </a:p>
          </p:txBody>
        </p:sp>
        <p:sp>
          <p:nvSpPr>
            <p:cNvPr id="20" name="Freeform 9">
              <a:extLst>
                <a:ext uri="{FF2B5EF4-FFF2-40B4-BE49-F238E27FC236}">
                  <a16:creationId xmlns:a16="http://schemas.microsoft.com/office/drawing/2014/main" id="{44F5CB0E-50B0-3BE9-6E12-E3435155DBAF}"/>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21" name="Group 20">
            <a:extLst>
              <a:ext uri="{FF2B5EF4-FFF2-40B4-BE49-F238E27FC236}">
                <a16:creationId xmlns:a16="http://schemas.microsoft.com/office/drawing/2014/main" id="{2B77308F-9FD1-BEC6-FC76-392D1B2965DA}"/>
              </a:ext>
            </a:extLst>
          </p:cNvPr>
          <p:cNvGrpSpPr/>
          <p:nvPr/>
        </p:nvGrpSpPr>
        <p:grpSpPr>
          <a:xfrm>
            <a:off x="6859789" y="4615525"/>
            <a:ext cx="1632555" cy="1980852"/>
            <a:chOff x="1028702" y="1800762"/>
            <a:chExt cx="1632555" cy="1980852"/>
          </a:xfrm>
        </p:grpSpPr>
        <p:sp>
          <p:nvSpPr>
            <p:cNvPr id="22" name="Freeform 3">
              <a:extLst>
                <a:ext uri="{FF2B5EF4-FFF2-40B4-BE49-F238E27FC236}">
                  <a16:creationId xmlns:a16="http://schemas.microsoft.com/office/drawing/2014/main" id="{F296EA21-2203-86E4-F652-118F23FE5396}"/>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3" name="Freeform 4">
              <a:extLst>
                <a:ext uri="{FF2B5EF4-FFF2-40B4-BE49-F238E27FC236}">
                  <a16:creationId xmlns:a16="http://schemas.microsoft.com/office/drawing/2014/main" id="{E1FD2D59-4A15-2857-28E0-6709BE16352D}"/>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4" name="Freeform 5">
              <a:extLst>
                <a:ext uri="{FF2B5EF4-FFF2-40B4-BE49-F238E27FC236}">
                  <a16:creationId xmlns:a16="http://schemas.microsoft.com/office/drawing/2014/main" id="{6A36EC06-711B-66CC-C58F-493DFB94512C}"/>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5" name="Freeform 6">
              <a:extLst>
                <a:ext uri="{FF2B5EF4-FFF2-40B4-BE49-F238E27FC236}">
                  <a16:creationId xmlns:a16="http://schemas.microsoft.com/office/drawing/2014/main" id="{9A33C90C-C4FD-96D0-BF97-83E2D31E0DCD}"/>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6" name="Freeform 7">
              <a:extLst>
                <a:ext uri="{FF2B5EF4-FFF2-40B4-BE49-F238E27FC236}">
                  <a16:creationId xmlns:a16="http://schemas.microsoft.com/office/drawing/2014/main" id="{465317D8-F1E0-4D2F-612E-08748999BDF4}"/>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7" name="Freeform 8">
              <a:extLst>
                <a:ext uri="{FF2B5EF4-FFF2-40B4-BE49-F238E27FC236}">
                  <a16:creationId xmlns:a16="http://schemas.microsoft.com/office/drawing/2014/main" id="{269F7C2C-6C6B-1ADF-4F9B-6D85340CBA7A}"/>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5</a:t>
              </a:r>
            </a:p>
          </p:txBody>
        </p:sp>
        <p:sp>
          <p:nvSpPr>
            <p:cNvPr id="28" name="Freeform 9">
              <a:extLst>
                <a:ext uri="{FF2B5EF4-FFF2-40B4-BE49-F238E27FC236}">
                  <a16:creationId xmlns:a16="http://schemas.microsoft.com/office/drawing/2014/main" id="{2E9D76DC-D8A1-303F-1A8C-7694E004585B}"/>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3116249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3923" y="446238"/>
            <a:ext cx="7117080" cy="756920"/>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Results and Discussion</a:t>
            </a: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6" name="TextBox 5">
            <a:extLst>
              <a:ext uri="{FF2B5EF4-FFF2-40B4-BE49-F238E27FC236}">
                <a16:creationId xmlns:a16="http://schemas.microsoft.com/office/drawing/2014/main" id="{E5B22260-367F-E5DF-DCC9-9E30637A0D8D}"/>
              </a:ext>
            </a:extLst>
          </p:cNvPr>
          <p:cNvSpPr txBox="1"/>
          <p:nvPr/>
        </p:nvSpPr>
        <p:spPr>
          <a:xfrm>
            <a:off x="723900" y="1752600"/>
            <a:ext cx="16840200" cy="7602081"/>
          </a:xfrm>
          <a:prstGeom prst="rect">
            <a:avLst/>
          </a:prstGeom>
          <a:noFill/>
        </p:spPr>
        <p:txBody>
          <a:bodyPr wrap="square">
            <a:spAutoFit/>
          </a:bodyPr>
          <a:lstStyle/>
          <a:p>
            <a:r>
              <a:rPr lang="en-US" sz="2400" dirty="0"/>
              <a:t>The YOLO version 8 model is showing results in detecting different types of personal protective equipment, During the test, YOLOv8 was applied to a videos stream to detect objects like helmets, safety vests, and other PPE type. The video was processed frame by frame, with YOLOv8 making predictions about the presence and location of these objects in real time. </a:t>
            </a:r>
          </a:p>
          <a:p>
            <a:endParaRPr lang="en-US" sz="2400" dirty="0"/>
          </a:p>
          <a:p>
            <a:pPr algn="ctr"/>
            <a:r>
              <a:rPr lang="en-US" sz="4000" b="1" dirty="0"/>
              <a:t>Confidence Ratio</a:t>
            </a:r>
          </a:p>
          <a:p>
            <a:pPr algn="ctr"/>
            <a:endParaRPr lang="en-US" sz="4000" b="1" dirty="0"/>
          </a:p>
          <a:p>
            <a:r>
              <a:rPr lang="en-US" sz="2400" dirty="0"/>
              <a:t>The confidence ratio, also known as the confidence score, is a measure of how certain the model is about its prediction. It ranges from 0 to 1, where 1 indicates complete confidence in the detection and classification of an object.</a:t>
            </a:r>
          </a:p>
          <a:p>
            <a:endParaRPr lang="en-US" sz="2400" dirty="0"/>
          </a:p>
          <a:p>
            <a:pPr marL="800100" lvl="1" indent="-342900">
              <a:buFont typeface="Wingdings" panose="05000000000000000000" pitchFamily="2" charset="2"/>
              <a:buChar char="Ø"/>
            </a:pPr>
            <a:r>
              <a:rPr lang="en-US" sz="2400" b="1" dirty="0"/>
              <a:t>High Confidence (close to 1)</a:t>
            </a:r>
            <a:r>
              <a:rPr lang="en-US" sz="2400" dirty="0"/>
              <a:t>: The model is highly certain that the detected object is correctly classified and the bounding box is accurate.</a:t>
            </a:r>
          </a:p>
          <a:p>
            <a:pPr marL="800100" lvl="1" indent="-342900">
              <a:buFont typeface="Wingdings" panose="05000000000000000000" pitchFamily="2" charset="2"/>
              <a:buChar char="Ø"/>
            </a:pPr>
            <a:r>
              <a:rPr lang="en-US" sz="2400" b="1" dirty="0"/>
              <a:t>Low Confidence (closer to 0)</a:t>
            </a:r>
            <a:r>
              <a:rPr lang="en-US" sz="2400" dirty="0"/>
              <a:t>: The model is less certain about its prediction, which might indicate that the object is partially obscured, in a challenging position, or the image quality is poor.</a:t>
            </a:r>
          </a:p>
          <a:p>
            <a:pPr marL="800100" lvl="1" indent="-342900">
              <a:buFont typeface="Wingdings" panose="05000000000000000000" pitchFamily="2" charset="2"/>
              <a:buChar char="Ø"/>
            </a:pPr>
            <a:endParaRPr lang="en-US" sz="2400" dirty="0"/>
          </a:p>
          <a:p>
            <a:pPr marL="800100" lvl="1" indent="-342900">
              <a:buFont typeface="Wingdings" panose="05000000000000000000" pitchFamily="2" charset="2"/>
              <a:buChar char="Ø"/>
            </a:pPr>
            <a:endParaRPr lang="en-US" sz="2400" dirty="0"/>
          </a:p>
          <a:p>
            <a:r>
              <a:rPr lang="en-US" sz="2400" dirty="0"/>
              <a:t>In practical terms, a threshold is often set (e.g., 0.5 or 0.6) to filter out predictions with low confidence scores, which helps reduce false positives.</a:t>
            </a:r>
          </a:p>
          <a:p>
            <a:endParaRPr lang="en-US" sz="2400" dirty="0"/>
          </a:p>
          <a:p>
            <a:r>
              <a:rPr lang="en-US" sz="2400" dirty="0"/>
              <a:t>In our test we include some of the processed frames, and confidence ratios for each detected class.</a:t>
            </a:r>
          </a:p>
        </p:txBody>
      </p:sp>
    </p:spTree>
    <p:extLst>
      <p:ext uri="{BB962C8B-B14F-4D97-AF65-F5344CB8AC3E}">
        <p14:creationId xmlns:p14="http://schemas.microsoft.com/office/powerpoint/2010/main" val="2319454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3923" y="446238"/>
            <a:ext cx="7117080" cy="756920"/>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Results and Discussion</a:t>
            </a: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6" name="TextBox 5">
            <a:extLst>
              <a:ext uri="{FF2B5EF4-FFF2-40B4-BE49-F238E27FC236}">
                <a16:creationId xmlns:a16="http://schemas.microsoft.com/office/drawing/2014/main" id="{E5B22260-367F-E5DF-DCC9-9E30637A0D8D}"/>
              </a:ext>
            </a:extLst>
          </p:cNvPr>
          <p:cNvSpPr txBox="1"/>
          <p:nvPr/>
        </p:nvSpPr>
        <p:spPr>
          <a:xfrm>
            <a:off x="723900" y="1752600"/>
            <a:ext cx="16840200" cy="461665"/>
          </a:xfrm>
          <a:prstGeom prst="rect">
            <a:avLst/>
          </a:prstGeom>
          <a:noFill/>
        </p:spPr>
        <p:txBody>
          <a:bodyPr wrap="square">
            <a:spAutoFit/>
          </a:bodyPr>
          <a:lstStyle/>
          <a:p>
            <a:r>
              <a:rPr lang="en-US" sz="2400" dirty="0"/>
              <a:t>Test #1</a:t>
            </a:r>
          </a:p>
        </p:txBody>
      </p:sp>
      <p:pic>
        <p:nvPicPr>
          <p:cNvPr id="4" name="Picture 3">
            <a:extLst>
              <a:ext uri="{FF2B5EF4-FFF2-40B4-BE49-F238E27FC236}">
                <a16:creationId xmlns:a16="http://schemas.microsoft.com/office/drawing/2014/main" id="{B63A15CA-4161-17C3-D08A-2A1FD6B7E7F1}"/>
              </a:ext>
            </a:extLst>
          </p:cNvPr>
          <p:cNvPicPr>
            <a:picLocks noChangeAspect="1"/>
          </p:cNvPicPr>
          <p:nvPr/>
        </p:nvPicPr>
        <p:blipFill>
          <a:blip r:embed="rId3"/>
          <a:stretch>
            <a:fillRect/>
          </a:stretch>
        </p:blipFill>
        <p:spPr>
          <a:xfrm>
            <a:off x="723900" y="3753993"/>
            <a:ext cx="8191500" cy="5923407"/>
          </a:xfrm>
          <a:prstGeom prst="rect">
            <a:avLst/>
          </a:prstGeom>
        </p:spPr>
      </p:pic>
      <p:graphicFrame>
        <p:nvGraphicFramePr>
          <p:cNvPr id="7" name="Chart 6">
            <a:extLst>
              <a:ext uri="{FF2B5EF4-FFF2-40B4-BE49-F238E27FC236}">
                <a16:creationId xmlns:a16="http://schemas.microsoft.com/office/drawing/2014/main" id="{A25A55B1-F294-4544-A66F-297D9401749D}"/>
              </a:ext>
            </a:extLst>
          </p:cNvPr>
          <p:cNvGraphicFramePr>
            <a:graphicFrameLocks/>
          </p:cNvGraphicFramePr>
          <p:nvPr>
            <p:extLst>
              <p:ext uri="{D42A27DB-BD31-4B8C-83A1-F6EECF244321}">
                <p14:modId xmlns:p14="http://schemas.microsoft.com/office/powerpoint/2010/main" val="2090097665"/>
              </p:ext>
            </p:extLst>
          </p:nvPr>
        </p:nvGraphicFramePr>
        <p:xfrm>
          <a:off x="9144000" y="3753992"/>
          <a:ext cx="8991600" cy="585482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11841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971920" y="537131"/>
            <a:ext cx="6087999" cy="751488"/>
          </a:xfrm>
          <a:prstGeom prst="rect">
            <a:avLst/>
          </a:prstGeom>
        </p:spPr>
        <p:txBody>
          <a:bodyPr vert="horz" wrap="square" lIns="0" tIns="12700" rIns="0" bIns="0" rtlCol="0">
            <a:spAutoFit/>
          </a:bodyPr>
          <a:lstStyle/>
          <a:p>
            <a:pPr marL="12700" algn="ctr">
              <a:lnSpc>
                <a:spcPct val="100000"/>
              </a:lnSpc>
              <a:spcBef>
                <a:spcPts val="100"/>
              </a:spcBef>
            </a:pPr>
            <a:r>
              <a:rPr lang="en-US" b="1" dirty="0">
                <a:latin typeface="Tahoma" panose="020B0604030504040204" pitchFamily="34" charset="0"/>
                <a:ea typeface="Tahoma" panose="020B0604030504040204" pitchFamily="34" charset="0"/>
                <a:cs typeface="Tahoma" panose="020B0604030504040204" pitchFamily="34" charset="0"/>
              </a:rPr>
              <a:t>Agenda</a:t>
            </a:r>
            <a:endParaRPr b="1" dirty="0">
              <a:latin typeface="Tahoma" panose="020B0604030504040204" pitchFamily="34" charset="0"/>
              <a:ea typeface="Tahoma" panose="020B0604030504040204" pitchFamily="34" charset="0"/>
              <a:cs typeface="Tahoma" panose="020B0604030504040204" pitchFamily="34" charset="0"/>
            </a:endParaRPr>
          </a:p>
        </p:txBody>
      </p:sp>
      <p:pic>
        <p:nvPicPr>
          <p:cNvPr id="4" name="object 4"/>
          <p:cNvPicPr/>
          <p:nvPr/>
        </p:nvPicPr>
        <p:blipFill>
          <a:blip r:embed="rId2" cstate="print"/>
          <a:stretch>
            <a:fillRect/>
          </a:stretch>
        </p:blipFill>
        <p:spPr>
          <a:xfrm>
            <a:off x="323088" y="1360932"/>
            <a:ext cx="17641824" cy="68579"/>
          </a:xfrm>
          <a:prstGeom prst="rect">
            <a:avLst/>
          </a:prstGeom>
        </p:spPr>
      </p:pic>
      <p:grpSp>
        <p:nvGrpSpPr>
          <p:cNvPr id="97" name="Group 96">
            <a:extLst>
              <a:ext uri="{FF2B5EF4-FFF2-40B4-BE49-F238E27FC236}">
                <a16:creationId xmlns:a16="http://schemas.microsoft.com/office/drawing/2014/main" id="{7FA9258E-6C6E-763C-B9D1-20E0B196CF0B}"/>
              </a:ext>
            </a:extLst>
          </p:cNvPr>
          <p:cNvGrpSpPr/>
          <p:nvPr/>
        </p:nvGrpSpPr>
        <p:grpSpPr>
          <a:xfrm>
            <a:off x="2903117" y="2148474"/>
            <a:ext cx="3088099" cy="1508105"/>
            <a:chOff x="4464909" y="5227780"/>
            <a:chExt cx="3991529" cy="1508105"/>
          </a:xfrm>
        </p:grpSpPr>
        <p:sp>
          <p:nvSpPr>
            <p:cNvPr id="104" name="CuadroTexto 395">
              <a:extLst>
                <a:ext uri="{FF2B5EF4-FFF2-40B4-BE49-F238E27FC236}">
                  <a16:creationId xmlns:a16="http://schemas.microsoft.com/office/drawing/2014/main" id="{FCDC4D1D-4C9B-9820-364C-5A58F296C57A}"/>
                </a:ext>
              </a:extLst>
            </p:cNvPr>
            <p:cNvSpPr txBox="1"/>
            <p:nvPr/>
          </p:nvSpPr>
          <p:spPr>
            <a:xfrm>
              <a:off x="4464909" y="5227780"/>
              <a:ext cx="3589307"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Introduction</a:t>
              </a:r>
            </a:p>
          </p:txBody>
        </p:sp>
        <p:sp>
          <p:nvSpPr>
            <p:cNvPr id="105" name="Rectangle 56">
              <a:extLst>
                <a:ext uri="{FF2B5EF4-FFF2-40B4-BE49-F238E27FC236}">
                  <a16:creationId xmlns:a16="http://schemas.microsoft.com/office/drawing/2014/main" id="{3889B7B5-5501-E85F-F845-F401224E369C}"/>
                </a:ext>
              </a:extLst>
            </p:cNvPr>
            <p:cNvSpPr/>
            <p:nvPr/>
          </p:nvSpPr>
          <p:spPr>
            <a:xfrm>
              <a:off x="4464910" y="5812555"/>
              <a:ext cx="3991528"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PPE importance, challenges, Technologies in Object detection</a:t>
              </a:r>
            </a:p>
          </p:txBody>
        </p:sp>
      </p:grpSp>
      <p:grpSp>
        <p:nvGrpSpPr>
          <p:cNvPr id="98" name="Group 97">
            <a:extLst>
              <a:ext uri="{FF2B5EF4-FFF2-40B4-BE49-F238E27FC236}">
                <a16:creationId xmlns:a16="http://schemas.microsoft.com/office/drawing/2014/main" id="{747973E2-2EE8-3494-C157-00B5AAA99E64}"/>
              </a:ext>
            </a:extLst>
          </p:cNvPr>
          <p:cNvGrpSpPr/>
          <p:nvPr/>
        </p:nvGrpSpPr>
        <p:grpSpPr>
          <a:xfrm>
            <a:off x="2903117" y="4962728"/>
            <a:ext cx="4045232" cy="1828531"/>
            <a:chOff x="4464909" y="5227780"/>
            <a:chExt cx="5228673" cy="1181261"/>
          </a:xfrm>
        </p:grpSpPr>
        <p:sp>
          <p:nvSpPr>
            <p:cNvPr id="102" name="CuadroTexto 395">
              <a:extLst>
                <a:ext uri="{FF2B5EF4-FFF2-40B4-BE49-F238E27FC236}">
                  <a16:creationId xmlns:a16="http://schemas.microsoft.com/office/drawing/2014/main" id="{48E6C8EF-57D7-44A3-42B8-7ED51866F990}"/>
                </a:ext>
              </a:extLst>
            </p:cNvPr>
            <p:cNvSpPr txBox="1"/>
            <p:nvPr/>
          </p:nvSpPr>
          <p:spPr>
            <a:xfrm>
              <a:off x="4464909" y="5227780"/>
              <a:ext cx="5228673" cy="377774"/>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Problem Definition</a:t>
              </a:r>
            </a:p>
          </p:txBody>
        </p:sp>
        <p:sp>
          <p:nvSpPr>
            <p:cNvPr id="103" name="Rectangle 56">
              <a:extLst>
                <a:ext uri="{FF2B5EF4-FFF2-40B4-BE49-F238E27FC236}">
                  <a16:creationId xmlns:a16="http://schemas.microsoft.com/office/drawing/2014/main" id="{FAEC1B36-D65C-0690-D9D8-11F3478C1436}"/>
                </a:ext>
              </a:extLst>
            </p:cNvPr>
            <p:cNvSpPr/>
            <p:nvPr/>
          </p:nvSpPr>
          <p:spPr>
            <a:xfrm>
              <a:off x="4464910" y="5812555"/>
              <a:ext cx="3991527" cy="596486"/>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Address current problem, and motivation to solve those limitations using AI.</a:t>
              </a:r>
            </a:p>
          </p:txBody>
        </p:sp>
      </p:grpSp>
      <p:grpSp>
        <p:nvGrpSpPr>
          <p:cNvPr id="99" name="Group 98">
            <a:extLst>
              <a:ext uri="{FF2B5EF4-FFF2-40B4-BE49-F238E27FC236}">
                <a16:creationId xmlns:a16="http://schemas.microsoft.com/office/drawing/2014/main" id="{00A249E3-45B4-8D19-2D26-8271E48A2942}"/>
              </a:ext>
            </a:extLst>
          </p:cNvPr>
          <p:cNvGrpSpPr/>
          <p:nvPr/>
        </p:nvGrpSpPr>
        <p:grpSpPr>
          <a:xfrm>
            <a:off x="2903117" y="7725981"/>
            <a:ext cx="3232900" cy="1508105"/>
            <a:chOff x="4464909" y="5227780"/>
            <a:chExt cx="4178692" cy="1508105"/>
          </a:xfrm>
        </p:grpSpPr>
        <p:sp>
          <p:nvSpPr>
            <p:cNvPr id="100" name="CuadroTexto 395">
              <a:extLst>
                <a:ext uri="{FF2B5EF4-FFF2-40B4-BE49-F238E27FC236}">
                  <a16:creationId xmlns:a16="http://schemas.microsoft.com/office/drawing/2014/main" id="{93C5BF7A-2900-CA50-F353-0263AA1C9961}"/>
                </a:ext>
              </a:extLst>
            </p:cNvPr>
            <p:cNvSpPr txBox="1"/>
            <p:nvPr/>
          </p:nvSpPr>
          <p:spPr>
            <a:xfrm>
              <a:off x="4464909" y="5227780"/>
              <a:ext cx="4178692" cy="1077218"/>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Previous Work</a:t>
              </a:r>
            </a:p>
            <a:p>
              <a:endParaRPr lang="en-US" sz="3200" b="1" dirty="0">
                <a:latin typeface="Tahoma" panose="020B0604030504040204" pitchFamily="34" charset="0"/>
                <a:ea typeface="Tahoma" panose="020B0604030504040204" pitchFamily="34" charset="0"/>
                <a:cs typeface="Tahoma" panose="020B0604030504040204" pitchFamily="34" charset="0"/>
              </a:endParaRPr>
            </a:p>
          </p:txBody>
        </p:sp>
        <p:sp>
          <p:nvSpPr>
            <p:cNvPr id="101" name="Rectangle 56">
              <a:extLst>
                <a:ext uri="{FF2B5EF4-FFF2-40B4-BE49-F238E27FC236}">
                  <a16:creationId xmlns:a16="http://schemas.microsoft.com/office/drawing/2014/main" id="{2387AECA-A247-342E-A1C4-B2311BBFD256}"/>
                </a:ext>
              </a:extLst>
            </p:cNvPr>
            <p:cNvSpPr/>
            <p:nvPr/>
          </p:nvSpPr>
          <p:spPr>
            <a:xfrm>
              <a:off x="4464910" y="5812555"/>
              <a:ext cx="3991528"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List previous techniques and advances ones, and provide high level comparison.</a:t>
              </a:r>
            </a:p>
          </p:txBody>
        </p:sp>
      </p:grpSp>
      <p:grpSp>
        <p:nvGrpSpPr>
          <p:cNvPr id="67" name="Group 66">
            <a:extLst>
              <a:ext uri="{FF2B5EF4-FFF2-40B4-BE49-F238E27FC236}">
                <a16:creationId xmlns:a16="http://schemas.microsoft.com/office/drawing/2014/main" id="{47B43F01-F212-424E-1A38-6B8E5DB422C2}"/>
              </a:ext>
            </a:extLst>
          </p:cNvPr>
          <p:cNvGrpSpPr/>
          <p:nvPr/>
        </p:nvGrpSpPr>
        <p:grpSpPr>
          <a:xfrm>
            <a:off x="8444713" y="2148474"/>
            <a:ext cx="3088099" cy="2339101"/>
            <a:chOff x="4464909" y="5227780"/>
            <a:chExt cx="3991529" cy="2339101"/>
          </a:xfrm>
        </p:grpSpPr>
        <p:sp>
          <p:nvSpPr>
            <p:cNvPr id="74" name="CuadroTexto 395">
              <a:extLst>
                <a:ext uri="{FF2B5EF4-FFF2-40B4-BE49-F238E27FC236}">
                  <a16:creationId xmlns:a16="http://schemas.microsoft.com/office/drawing/2014/main" id="{6EAB09D4-983D-E32C-F38B-6A5A782B4581}"/>
                </a:ext>
              </a:extLst>
            </p:cNvPr>
            <p:cNvSpPr txBox="1"/>
            <p:nvPr/>
          </p:nvSpPr>
          <p:spPr>
            <a:xfrm>
              <a:off x="4464909" y="5227780"/>
              <a:ext cx="3589307"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Objective</a:t>
              </a:r>
            </a:p>
          </p:txBody>
        </p:sp>
        <p:sp>
          <p:nvSpPr>
            <p:cNvPr id="75" name="Rectangle 56">
              <a:extLst>
                <a:ext uri="{FF2B5EF4-FFF2-40B4-BE49-F238E27FC236}">
                  <a16:creationId xmlns:a16="http://schemas.microsoft.com/office/drawing/2014/main" id="{609651DA-832C-80C7-1006-FFE8FD033010}"/>
                </a:ext>
              </a:extLst>
            </p:cNvPr>
            <p:cNvSpPr/>
            <p:nvPr/>
          </p:nvSpPr>
          <p:spPr>
            <a:xfrm>
              <a:off x="4464910" y="5812555"/>
              <a:ext cx="3991528" cy="1754326"/>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Create a model that caters to the requirements, for detecting PPE in AI systems and offer an explanation of performance indicators (KPIs) metrics. </a:t>
              </a:r>
            </a:p>
          </p:txBody>
        </p:sp>
      </p:grpSp>
      <p:grpSp>
        <p:nvGrpSpPr>
          <p:cNvPr id="68" name="Group 67">
            <a:extLst>
              <a:ext uri="{FF2B5EF4-FFF2-40B4-BE49-F238E27FC236}">
                <a16:creationId xmlns:a16="http://schemas.microsoft.com/office/drawing/2014/main" id="{54320E92-74AA-71EC-A6FE-AE8604C1F6DF}"/>
              </a:ext>
            </a:extLst>
          </p:cNvPr>
          <p:cNvGrpSpPr/>
          <p:nvPr/>
        </p:nvGrpSpPr>
        <p:grpSpPr>
          <a:xfrm>
            <a:off x="8444713" y="4962731"/>
            <a:ext cx="3088099" cy="1508105"/>
            <a:chOff x="4464909" y="5227780"/>
            <a:chExt cx="3991529" cy="1508105"/>
          </a:xfrm>
        </p:grpSpPr>
        <p:sp>
          <p:nvSpPr>
            <p:cNvPr id="72" name="CuadroTexto 395">
              <a:extLst>
                <a:ext uri="{FF2B5EF4-FFF2-40B4-BE49-F238E27FC236}">
                  <a16:creationId xmlns:a16="http://schemas.microsoft.com/office/drawing/2014/main" id="{205346F6-D60B-9C38-0A1C-A4AEB2561F2D}"/>
                </a:ext>
              </a:extLst>
            </p:cNvPr>
            <p:cNvSpPr txBox="1"/>
            <p:nvPr/>
          </p:nvSpPr>
          <p:spPr>
            <a:xfrm>
              <a:off x="4464909" y="5227780"/>
              <a:ext cx="3902096"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Methodology</a:t>
              </a:r>
            </a:p>
          </p:txBody>
        </p:sp>
        <p:sp>
          <p:nvSpPr>
            <p:cNvPr id="73" name="Rectangle 56">
              <a:extLst>
                <a:ext uri="{FF2B5EF4-FFF2-40B4-BE49-F238E27FC236}">
                  <a16:creationId xmlns:a16="http://schemas.microsoft.com/office/drawing/2014/main" id="{2D69DEF2-54EC-45E0-C4DD-1654FEB92FDF}"/>
                </a:ext>
              </a:extLst>
            </p:cNvPr>
            <p:cNvSpPr/>
            <p:nvPr/>
          </p:nvSpPr>
          <p:spPr>
            <a:xfrm>
              <a:off x="4464910" y="5812555"/>
              <a:ext cx="3991528"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Describe the dataset, and Model Implementation and Evaluation</a:t>
              </a:r>
            </a:p>
          </p:txBody>
        </p:sp>
      </p:grpSp>
      <p:grpSp>
        <p:nvGrpSpPr>
          <p:cNvPr id="69" name="Group 68">
            <a:extLst>
              <a:ext uri="{FF2B5EF4-FFF2-40B4-BE49-F238E27FC236}">
                <a16:creationId xmlns:a16="http://schemas.microsoft.com/office/drawing/2014/main" id="{F4CD4D99-B9D3-CE01-4BF3-E1D5AC6D2CB8}"/>
              </a:ext>
            </a:extLst>
          </p:cNvPr>
          <p:cNvGrpSpPr/>
          <p:nvPr/>
        </p:nvGrpSpPr>
        <p:grpSpPr>
          <a:xfrm>
            <a:off x="8444713" y="7725981"/>
            <a:ext cx="3730792" cy="2201255"/>
            <a:chOff x="4464909" y="5227780"/>
            <a:chExt cx="4822243" cy="1534338"/>
          </a:xfrm>
        </p:grpSpPr>
        <p:sp>
          <p:nvSpPr>
            <p:cNvPr id="70" name="CuadroTexto 395">
              <a:extLst>
                <a:ext uri="{FF2B5EF4-FFF2-40B4-BE49-F238E27FC236}">
                  <a16:creationId xmlns:a16="http://schemas.microsoft.com/office/drawing/2014/main" id="{9EF141D4-0C50-D749-208B-DD2BF7C5AA45}"/>
                </a:ext>
              </a:extLst>
            </p:cNvPr>
            <p:cNvSpPr txBox="1"/>
            <p:nvPr/>
          </p:nvSpPr>
          <p:spPr>
            <a:xfrm>
              <a:off x="4464909" y="5227780"/>
              <a:ext cx="4822243" cy="750852"/>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Results and Discussion</a:t>
              </a:r>
            </a:p>
          </p:txBody>
        </p:sp>
        <p:sp>
          <p:nvSpPr>
            <p:cNvPr id="71" name="Rectangle 56">
              <a:extLst>
                <a:ext uri="{FF2B5EF4-FFF2-40B4-BE49-F238E27FC236}">
                  <a16:creationId xmlns:a16="http://schemas.microsoft.com/office/drawing/2014/main" id="{FEEF18BB-9463-01A9-3257-8B51E0A42056}"/>
                </a:ext>
              </a:extLst>
            </p:cNvPr>
            <p:cNvSpPr/>
            <p:nvPr/>
          </p:nvSpPr>
          <p:spPr>
            <a:xfrm>
              <a:off x="4486091" y="5925454"/>
              <a:ext cx="3991528" cy="836664"/>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Present Performance KPIs, showing Visual examples &amp; Model performance main KPIs</a:t>
              </a:r>
            </a:p>
          </p:txBody>
        </p:sp>
      </p:grpSp>
      <p:grpSp>
        <p:nvGrpSpPr>
          <p:cNvPr id="37" name="Group 36">
            <a:extLst>
              <a:ext uri="{FF2B5EF4-FFF2-40B4-BE49-F238E27FC236}">
                <a16:creationId xmlns:a16="http://schemas.microsoft.com/office/drawing/2014/main" id="{D0442EF2-6423-98E7-477B-FE97B7435476}"/>
              </a:ext>
            </a:extLst>
          </p:cNvPr>
          <p:cNvGrpSpPr/>
          <p:nvPr/>
        </p:nvGrpSpPr>
        <p:grpSpPr>
          <a:xfrm>
            <a:off x="13888682" y="2148477"/>
            <a:ext cx="3355317" cy="1541478"/>
            <a:chOff x="4464909" y="5227780"/>
            <a:chExt cx="4336922" cy="1007005"/>
          </a:xfrm>
        </p:grpSpPr>
        <p:sp>
          <p:nvSpPr>
            <p:cNvPr id="44" name="CuadroTexto 395">
              <a:extLst>
                <a:ext uri="{FF2B5EF4-FFF2-40B4-BE49-F238E27FC236}">
                  <a16:creationId xmlns:a16="http://schemas.microsoft.com/office/drawing/2014/main" id="{E49A0F77-DAEA-9F2B-7693-57289DC52EB7}"/>
                </a:ext>
              </a:extLst>
            </p:cNvPr>
            <p:cNvSpPr txBox="1"/>
            <p:nvPr/>
          </p:nvSpPr>
          <p:spPr>
            <a:xfrm>
              <a:off x="4464909" y="5227780"/>
              <a:ext cx="4336922" cy="703717"/>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Conclusion and Future Work</a:t>
              </a:r>
            </a:p>
          </p:txBody>
        </p:sp>
        <p:sp>
          <p:nvSpPr>
            <p:cNvPr id="45" name="Rectangle 56">
              <a:extLst>
                <a:ext uri="{FF2B5EF4-FFF2-40B4-BE49-F238E27FC236}">
                  <a16:creationId xmlns:a16="http://schemas.microsoft.com/office/drawing/2014/main" id="{8323DF60-0F44-BB19-D628-E976C376BBC1}"/>
                </a:ext>
              </a:extLst>
            </p:cNvPr>
            <p:cNvSpPr/>
            <p:nvPr/>
          </p:nvSpPr>
          <p:spPr>
            <a:xfrm>
              <a:off x="4464910" y="5812555"/>
              <a:ext cx="3991528" cy="4222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Effectiveness of the Model, &amp; Future work.</a:t>
              </a:r>
            </a:p>
          </p:txBody>
        </p:sp>
      </p:grpSp>
      <p:grpSp>
        <p:nvGrpSpPr>
          <p:cNvPr id="38" name="Group 37">
            <a:extLst>
              <a:ext uri="{FF2B5EF4-FFF2-40B4-BE49-F238E27FC236}">
                <a16:creationId xmlns:a16="http://schemas.microsoft.com/office/drawing/2014/main" id="{CE43FC7C-5DF5-BAEC-F11B-626B3CF2A3F0}"/>
              </a:ext>
            </a:extLst>
          </p:cNvPr>
          <p:cNvGrpSpPr/>
          <p:nvPr/>
        </p:nvGrpSpPr>
        <p:grpSpPr>
          <a:xfrm>
            <a:off x="13888682" y="4962731"/>
            <a:ext cx="3088099" cy="954107"/>
            <a:chOff x="4464909" y="5227780"/>
            <a:chExt cx="3991529" cy="954107"/>
          </a:xfrm>
        </p:grpSpPr>
        <p:sp>
          <p:nvSpPr>
            <p:cNvPr id="42" name="CuadroTexto 395">
              <a:extLst>
                <a:ext uri="{FF2B5EF4-FFF2-40B4-BE49-F238E27FC236}">
                  <a16:creationId xmlns:a16="http://schemas.microsoft.com/office/drawing/2014/main" id="{F69FC14F-295B-FAF4-7FEB-709A66537818}"/>
                </a:ext>
              </a:extLst>
            </p:cNvPr>
            <p:cNvSpPr txBox="1"/>
            <p:nvPr/>
          </p:nvSpPr>
          <p:spPr>
            <a:xfrm>
              <a:off x="4464909" y="5227780"/>
              <a:ext cx="3589307"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Questions</a:t>
              </a:r>
            </a:p>
          </p:txBody>
        </p:sp>
        <p:sp>
          <p:nvSpPr>
            <p:cNvPr id="43" name="Rectangle 56">
              <a:extLst>
                <a:ext uri="{FF2B5EF4-FFF2-40B4-BE49-F238E27FC236}">
                  <a16:creationId xmlns:a16="http://schemas.microsoft.com/office/drawing/2014/main" id="{19CFE611-A026-8121-827F-7BE79ECA3BA7}"/>
                </a:ext>
              </a:extLst>
            </p:cNvPr>
            <p:cNvSpPr/>
            <p:nvPr/>
          </p:nvSpPr>
          <p:spPr>
            <a:xfrm>
              <a:off x="4464910" y="5812555"/>
              <a:ext cx="3991528" cy="369332"/>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Q&amp;A Opened space</a:t>
              </a:r>
            </a:p>
          </p:txBody>
        </p:sp>
      </p:grpSp>
      <p:grpSp>
        <p:nvGrpSpPr>
          <p:cNvPr id="107" name="Group 106">
            <a:extLst>
              <a:ext uri="{FF2B5EF4-FFF2-40B4-BE49-F238E27FC236}">
                <a16:creationId xmlns:a16="http://schemas.microsoft.com/office/drawing/2014/main" id="{99A7C10B-7369-C332-4C7B-ABCD03D1BEF6}"/>
              </a:ext>
            </a:extLst>
          </p:cNvPr>
          <p:cNvGrpSpPr/>
          <p:nvPr/>
        </p:nvGrpSpPr>
        <p:grpSpPr>
          <a:xfrm>
            <a:off x="1031949" y="4649294"/>
            <a:ext cx="1632555" cy="1980852"/>
            <a:chOff x="1028702" y="1800762"/>
            <a:chExt cx="1632555" cy="1980852"/>
          </a:xfrm>
        </p:grpSpPr>
        <p:sp>
          <p:nvSpPr>
            <p:cNvPr id="108" name="Freeform 3">
              <a:extLst>
                <a:ext uri="{FF2B5EF4-FFF2-40B4-BE49-F238E27FC236}">
                  <a16:creationId xmlns:a16="http://schemas.microsoft.com/office/drawing/2014/main" id="{9A1983D8-3493-0E68-DE16-A013D1F59AEE}"/>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09" name="Freeform 4">
              <a:extLst>
                <a:ext uri="{FF2B5EF4-FFF2-40B4-BE49-F238E27FC236}">
                  <a16:creationId xmlns:a16="http://schemas.microsoft.com/office/drawing/2014/main" id="{72182AC5-FC0E-D9CF-3B5E-F6BB29B3EBFF}"/>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0" name="Freeform 5">
              <a:extLst>
                <a:ext uri="{FF2B5EF4-FFF2-40B4-BE49-F238E27FC236}">
                  <a16:creationId xmlns:a16="http://schemas.microsoft.com/office/drawing/2014/main" id="{56BAE895-956C-656D-0992-BDC9C84D1CE7}"/>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1" name="Freeform 6">
              <a:extLst>
                <a:ext uri="{FF2B5EF4-FFF2-40B4-BE49-F238E27FC236}">
                  <a16:creationId xmlns:a16="http://schemas.microsoft.com/office/drawing/2014/main" id="{D1AB8292-7345-6B27-DD83-E7DFD7D338CD}"/>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2" name="Freeform 7">
              <a:extLst>
                <a:ext uri="{FF2B5EF4-FFF2-40B4-BE49-F238E27FC236}">
                  <a16:creationId xmlns:a16="http://schemas.microsoft.com/office/drawing/2014/main" id="{4A8CECB2-7E44-8214-EC01-B7C5A83D862B}"/>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3" name="Freeform 8">
              <a:extLst>
                <a:ext uri="{FF2B5EF4-FFF2-40B4-BE49-F238E27FC236}">
                  <a16:creationId xmlns:a16="http://schemas.microsoft.com/office/drawing/2014/main" id="{838FCD91-B4E6-1EF2-1788-8FB81C7957F2}"/>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2</a:t>
              </a:r>
            </a:p>
          </p:txBody>
        </p:sp>
        <p:sp>
          <p:nvSpPr>
            <p:cNvPr id="114" name="Freeform 9">
              <a:extLst>
                <a:ext uri="{FF2B5EF4-FFF2-40B4-BE49-F238E27FC236}">
                  <a16:creationId xmlns:a16="http://schemas.microsoft.com/office/drawing/2014/main" id="{BC7AD95F-4C39-87A4-2DC0-6C82589A26F0}"/>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15" name="Group 114">
            <a:extLst>
              <a:ext uri="{FF2B5EF4-FFF2-40B4-BE49-F238E27FC236}">
                <a16:creationId xmlns:a16="http://schemas.microsoft.com/office/drawing/2014/main" id="{547D9EA2-6D75-8200-DD3C-C2B1759FB2D0}"/>
              </a:ext>
            </a:extLst>
          </p:cNvPr>
          <p:cNvGrpSpPr/>
          <p:nvPr/>
        </p:nvGrpSpPr>
        <p:grpSpPr>
          <a:xfrm>
            <a:off x="1031949" y="7496137"/>
            <a:ext cx="1632555" cy="1980852"/>
            <a:chOff x="1028702" y="1800762"/>
            <a:chExt cx="1632555" cy="1980852"/>
          </a:xfrm>
        </p:grpSpPr>
        <p:sp>
          <p:nvSpPr>
            <p:cNvPr id="116" name="Freeform 3">
              <a:extLst>
                <a:ext uri="{FF2B5EF4-FFF2-40B4-BE49-F238E27FC236}">
                  <a16:creationId xmlns:a16="http://schemas.microsoft.com/office/drawing/2014/main" id="{C09788F4-7F70-D4F7-EBE6-AC7DBFB2054D}"/>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7" name="Freeform 4">
              <a:extLst>
                <a:ext uri="{FF2B5EF4-FFF2-40B4-BE49-F238E27FC236}">
                  <a16:creationId xmlns:a16="http://schemas.microsoft.com/office/drawing/2014/main" id="{9E880B1C-CB2F-640D-D69E-A77E84E722AC}"/>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8" name="Freeform 5">
              <a:extLst>
                <a:ext uri="{FF2B5EF4-FFF2-40B4-BE49-F238E27FC236}">
                  <a16:creationId xmlns:a16="http://schemas.microsoft.com/office/drawing/2014/main" id="{A38955D0-CD6B-03DD-90B5-91C5929C5925}"/>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9" name="Freeform 6">
              <a:extLst>
                <a:ext uri="{FF2B5EF4-FFF2-40B4-BE49-F238E27FC236}">
                  <a16:creationId xmlns:a16="http://schemas.microsoft.com/office/drawing/2014/main" id="{8FC0CB97-D12E-3461-C2E5-5C49CF0AA302}"/>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0" name="Freeform 7">
              <a:extLst>
                <a:ext uri="{FF2B5EF4-FFF2-40B4-BE49-F238E27FC236}">
                  <a16:creationId xmlns:a16="http://schemas.microsoft.com/office/drawing/2014/main" id="{E541F53B-C69D-D27C-2F69-FE54F46DB907}"/>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1" name="Freeform 8">
              <a:extLst>
                <a:ext uri="{FF2B5EF4-FFF2-40B4-BE49-F238E27FC236}">
                  <a16:creationId xmlns:a16="http://schemas.microsoft.com/office/drawing/2014/main" id="{70F4F49B-7B4D-0AB4-4E46-364667236C95}"/>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3</a:t>
              </a:r>
            </a:p>
          </p:txBody>
        </p:sp>
        <p:sp>
          <p:nvSpPr>
            <p:cNvPr id="122" name="Freeform 9">
              <a:extLst>
                <a:ext uri="{FF2B5EF4-FFF2-40B4-BE49-F238E27FC236}">
                  <a16:creationId xmlns:a16="http://schemas.microsoft.com/office/drawing/2014/main" id="{3E4EE857-A68E-C8CF-C06F-010A19F7EB17}"/>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23" name="Group 122">
            <a:extLst>
              <a:ext uri="{FF2B5EF4-FFF2-40B4-BE49-F238E27FC236}">
                <a16:creationId xmlns:a16="http://schemas.microsoft.com/office/drawing/2014/main" id="{1BF1E302-5B90-CB2F-958C-37FFC3470E92}"/>
              </a:ext>
            </a:extLst>
          </p:cNvPr>
          <p:cNvGrpSpPr/>
          <p:nvPr/>
        </p:nvGrpSpPr>
        <p:grpSpPr>
          <a:xfrm>
            <a:off x="6659113" y="1800762"/>
            <a:ext cx="1632555" cy="1980852"/>
            <a:chOff x="1028702" y="1800762"/>
            <a:chExt cx="1632555" cy="1980852"/>
          </a:xfrm>
        </p:grpSpPr>
        <p:sp>
          <p:nvSpPr>
            <p:cNvPr id="124" name="Freeform 3">
              <a:extLst>
                <a:ext uri="{FF2B5EF4-FFF2-40B4-BE49-F238E27FC236}">
                  <a16:creationId xmlns:a16="http://schemas.microsoft.com/office/drawing/2014/main" id="{3C5D2E3E-539B-0C99-AB24-395F0773062F}"/>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5" name="Freeform 4">
              <a:extLst>
                <a:ext uri="{FF2B5EF4-FFF2-40B4-BE49-F238E27FC236}">
                  <a16:creationId xmlns:a16="http://schemas.microsoft.com/office/drawing/2014/main" id="{3CB80269-395B-73AA-C0E6-FD4179196651}"/>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6" name="Freeform 5">
              <a:extLst>
                <a:ext uri="{FF2B5EF4-FFF2-40B4-BE49-F238E27FC236}">
                  <a16:creationId xmlns:a16="http://schemas.microsoft.com/office/drawing/2014/main" id="{97B4FA1C-6278-1FC6-3EB1-F5FD5BE068E2}"/>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7" name="Freeform 6">
              <a:extLst>
                <a:ext uri="{FF2B5EF4-FFF2-40B4-BE49-F238E27FC236}">
                  <a16:creationId xmlns:a16="http://schemas.microsoft.com/office/drawing/2014/main" id="{74034F03-3683-7D4B-AF6E-88595806843A}"/>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8" name="Freeform 7">
              <a:extLst>
                <a:ext uri="{FF2B5EF4-FFF2-40B4-BE49-F238E27FC236}">
                  <a16:creationId xmlns:a16="http://schemas.microsoft.com/office/drawing/2014/main" id="{415A86CD-9288-9FDF-8453-A09A892E3F21}"/>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9" name="Freeform 8">
              <a:extLst>
                <a:ext uri="{FF2B5EF4-FFF2-40B4-BE49-F238E27FC236}">
                  <a16:creationId xmlns:a16="http://schemas.microsoft.com/office/drawing/2014/main" id="{1165E415-EAF0-AABD-FDA9-755B5924D9EC}"/>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4</a:t>
              </a:r>
            </a:p>
          </p:txBody>
        </p:sp>
        <p:sp>
          <p:nvSpPr>
            <p:cNvPr id="130" name="Freeform 9">
              <a:extLst>
                <a:ext uri="{FF2B5EF4-FFF2-40B4-BE49-F238E27FC236}">
                  <a16:creationId xmlns:a16="http://schemas.microsoft.com/office/drawing/2014/main" id="{3A5F6E20-8BAB-EE32-1C94-DC32A614F58C}"/>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31" name="Group 130">
            <a:extLst>
              <a:ext uri="{FF2B5EF4-FFF2-40B4-BE49-F238E27FC236}">
                <a16:creationId xmlns:a16="http://schemas.microsoft.com/office/drawing/2014/main" id="{9024C5B8-469C-5E82-F904-6C6643FD080A}"/>
              </a:ext>
            </a:extLst>
          </p:cNvPr>
          <p:cNvGrpSpPr/>
          <p:nvPr/>
        </p:nvGrpSpPr>
        <p:grpSpPr>
          <a:xfrm>
            <a:off x="6659113" y="4649294"/>
            <a:ext cx="1632555" cy="1980852"/>
            <a:chOff x="1028702" y="1800762"/>
            <a:chExt cx="1632555" cy="1980852"/>
          </a:xfrm>
        </p:grpSpPr>
        <p:sp>
          <p:nvSpPr>
            <p:cNvPr id="132" name="Freeform 3">
              <a:extLst>
                <a:ext uri="{FF2B5EF4-FFF2-40B4-BE49-F238E27FC236}">
                  <a16:creationId xmlns:a16="http://schemas.microsoft.com/office/drawing/2014/main" id="{CFF0FAEA-3EA1-55E9-81A8-60D8C6E3E560}"/>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3" name="Freeform 4">
              <a:extLst>
                <a:ext uri="{FF2B5EF4-FFF2-40B4-BE49-F238E27FC236}">
                  <a16:creationId xmlns:a16="http://schemas.microsoft.com/office/drawing/2014/main" id="{FA810D05-E80A-B5E8-5B20-D53086174170}"/>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4" name="Freeform 5">
              <a:extLst>
                <a:ext uri="{FF2B5EF4-FFF2-40B4-BE49-F238E27FC236}">
                  <a16:creationId xmlns:a16="http://schemas.microsoft.com/office/drawing/2014/main" id="{8D6BCF59-1F0F-BEAB-2153-F3E80241BA0D}"/>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5" name="Freeform 6">
              <a:extLst>
                <a:ext uri="{FF2B5EF4-FFF2-40B4-BE49-F238E27FC236}">
                  <a16:creationId xmlns:a16="http://schemas.microsoft.com/office/drawing/2014/main" id="{14A57D0A-FCBE-32DB-1F81-ED6339B35655}"/>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6" name="Freeform 7">
              <a:extLst>
                <a:ext uri="{FF2B5EF4-FFF2-40B4-BE49-F238E27FC236}">
                  <a16:creationId xmlns:a16="http://schemas.microsoft.com/office/drawing/2014/main" id="{EEDE7457-9145-A7C0-B7CA-824F52E5D746}"/>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7" name="Freeform 8">
              <a:extLst>
                <a:ext uri="{FF2B5EF4-FFF2-40B4-BE49-F238E27FC236}">
                  <a16:creationId xmlns:a16="http://schemas.microsoft.com/office/drawing/2014/main" id="{533272C1-46B5-15FE-9782-5F3C4E28B375}"/>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5</a:t>
              </a:r>
            </a:p>
          </p:txBody>
        </p:sp>
        <p:sp>
          <p:nvSpPr>
            <p:cNvPr id="138" name="Freeform 9">
              <a:extLst>
                <a:ext uri="{FF2B5EF4-FFF2-40B4-BE49-F238E27FC236}">
                  <a16:creationId xmlns:a16="http://schemas.microsoft.com/office/drawing/2014/main" id="{E4D1EEC0-D3EB-07DB-F42E-ABD4E8D7511A}"/>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39" name="Group 138">
            <a:extLst>
              <a:ext uri="{FF2B5EF4-FFF2-40B4-BE49-F238E27FC236}">
                <a16:creationId xmlns:a16="http://schemas.microsoft.com/office/drawing/2014/main" id="{C5603CDB-21D3-734A-F0FC-16DAF5C165F5}"/>
              </a:ext>
            </a:extLst>
          </p:cNvPr>
          <p:cNvGrpSpPr/>
          <p:nvPr/>
        </p:nvGrpSpPr>
        <p:grpSpPr>
          <a:xfrm>
            <a:off x="6659113" y="7496137"/>
            <a:ext cx="1632555" cy="1980852"/>
            <a:chOff x="1028702" y="1800762"/>
            <a:chExt cx="1632555" cy="1980852"/>
          </a:xfrm>
        </p:grpSpPr>
        <p:sp>
          <p:nvSpPr>
            <p:cNvPr id="140" name="Freeform 3">
              <a:extLst>
                <a:ext uri="{FF2B5EF4-FFF2-40B4-BE49-F238E27FC236}">
                  <a16:creationId xmlns:a16="http://schemas.microsoft.com/office/drawing/2014/main" id="{35642193-8B05-139A-BC00-3331D4CE9483}"/>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1" name="Freeform 4">
              <a:extLst>
                <a:ext uri="{FF2B5EF4-FFF2-40B4-BE49-F238E27FC236}">
                  <a16:creationId xmlns:a16="http://schemas.microsoft.com/office/drawing/2014/main" id="{B56D6673-AA91-C83F-3250-FD27F4E4D819}"/>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2" name="Freeform 5">
              <a:extLst>
                <a:ext uri="{FF2B5EF4-FFF2-40B4-BE49-F238E27FC236}">
                  <a16:creationId xmlns:a16="http://schemas.microsoft.com/office/drawing/2014/main" id="{EC38E89E-9CF6-49B6-9F0D-B64A1896ABF7}"/>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3" name="Freeform 6">
              <a:extLst>
                <a:ext uri="{FF2B5EF4-FFF2-40B4-BE49-F238E27FC236}">
                  <a16:creationId xmlns:a16="http://schemas.microsoft.com/office/drawing/2014/main" id="{A33A5AE1-14D7-8BFB-BE69-1A150FE207FD}"/>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4" name="Freeform 7">
              <a:extLst>
                <a:ext uri="{FF2B5EF4-FFF2-40B4-BE49-F238E27FC236}">
                  <a16:creationId xmlns:a16="http://schemas.microsoft.com/office/drawing/2014/main" id="{A17F28B8-73E7-A669-F974-682FCDD3FABF}"/>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5" name="Freeform 8">
              <a:extLst>
                <a:ext uri="{FF2B5EF4-FFF2-40B4-BE49-F238E27FC236}">
                  <a16:creationId xmlns:a16="http://schemas.microsoft.com/office/drawing/2014/main" id="{E84FFEBB-2419-35D5-5000-17189DB71094}"/>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6</a:t>
              </a:r>
            </a:p>
          </p:txBody>
        </p:sp>
        <p:sp>
          <p:nvSpPr>
            <p:cNvPr id="146" name="Freeform 9">
              <a:extLst>
                <a:ext uri="{FF2B5EF4-FFF2-40B4-BE49-F238E27FC236}">
                  <a16:creationId xmlns:a16="http://schemas.microsoft.com/office/drawing/2014/main" id="{19C4F3C0-8B1F-E73A-BA03-D12A8BF70AE2}"/>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47" name="Group 146">
            <a:extLst>
              <a:ext uri="{FF2B5EF4-FFF2-40B4-BE49-F238E27FC236}">
                <a16:creationId xmlns:a16="http://schemas.microsoft.com/office/drawing/2014/main" id="{EDD30B15-82E4-5D46-55C1-CF6CDE66839B}"/>
              </a:ext>
            </a:extLst>
          </p:cNvPr>
          <p:cNvGrpSpPr/>
          <p:nvPr/>
        </p:nvGrpSpPr>
        <p:grpSpPr>
          <a:xfrm>
            <a:off x="12039600" y="1800762"/>
            <a:ext cx="1632555" cy="1980852"/>
            <a:chOff x="1028702" y="1800762"/>
            <a:chExt cx="1632555" cy="1980852"/>
          </a:xfrm>
        </p:grpSpPr>
        <p:sp>
          <p:nvSpPr>
            <p:cNvPr id="148" name="Freeform 3">
              <a:extLst>
                <a:ext uri="{FF2B5EF4-FFF2-40B4-BE49-F238E27FC236}">
                  <a16:creationId xmlns:a16="http://schemas.microsoft.com/office/drawing/2014/main" id="{C2427C9D-28F2-FE2B-4028-342AE77C9905}"/>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9" name="Freeform 4">
              <a:extLst>
                <a:ext uri="{FF2B5EF4-FFF2-40B4-BE49-F238E27FC236}">
                  <a16:creationId xmlns:a16="http://schemas.microsoft.com/office/drawing/2014/main" id="{8114AF5B-C4E6-F2CF-4580-3B0515A81D91}"/>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0" name="Freeform 5">
              <a:extLst>
                <a:ext uri="{FF2B5EF4-FFF2-40B4-BE49-F238E27FC236}">
                  <a16:creationId xmlns:a16="http://schemas.microsoft.com/office/drawing/2014/main" id="{77BD0B21-FBB9-18FB-D9C2-808FB581FE0D}"/>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1" name="Freeform 6">
              <a:extLst>
                <a:ext uri="{FF2B5EF4-FFF2-40B4-BE49-F238E27FC236}">
                  <a16:creationId xmlns:a16="http://schemas.microsoft.com/office/drawing/2014/main" id="{C2F1D121-4868-9C1D-0327-6630628224FC}"/>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2" name="Freeform 7">
              <a:extLst>
                <a:ext uri="{FF2B5EF4-FFF2-40B4-BE49-F238E27FC236}">
                  <a16:creationId xmlns:a16="http://schemas.microsoft.com/office/drawing/2014/main" id="{ECD0AD22-B1EF-A474-BF2A-F248FB990336}"/>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3" name="Freeform 8">
              <a:extLst>
                <a:ext uri="{FF2B5EF4-FFF2-40B4-BE49-F238E27FC236}">
                  <a16:creationId xmlns:a16="http://schemas.microsoft.com/office/drawing/2014/main" id="{574CED06-D3A7-AB37-2DC5-7A06AA87B0E2}"/>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7</a:t>
              </a:r>
            </a:p>
          </p:txBody>
        </p:sp>
        <p:sp>
          <p:nvSpPr>
            <p:cNvPr id="154" name="Freeform 9">
              <a:extLst>
                <a:ext uri="{FF2B5EF4-FFF2-40B4-BE49-F238E27FC236}">
                  <a16:creationId xmlns:a16="http://schemas.microsoft.com/office/drawing/2014/main" id="{F4422CCD-56F2-105A-2FEC-1C997AF2D897}"/>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55" name="Group 154">
            <a:extLst>
              <a:ext uri="{FF2B5EF4-FFF2-40B4-BE49-F238E27FC236}">
                <a16:creationId xmlns:a16="http://schemas.microsoft.com/office/drawing/2014/main" id="{F91B6BAF-9816-3B4A-D2F8-816648E6E45C}"/>
              </a:ext>
            </a:extLst>
          </p:cNvPr>
          <p:cNvGrpSpPr/>
          <p:nvPr/>
        </p:nvGrpSpPr>
        <p:grpSpPr>
          <a:xfrm>
            <a:off x="12039600" y="4649294"/>
            <a:ext cx="1632555" cy="1980852"/>
            <a:chOff x="1028702" y="1800762"/>
            <a:chExt cx="1632555" cy="1980852"/>
          </a:xfrm>
        </p:grpSpPr>
        <p:sp>
          <p:nvSpPr>
            <p:cNvPr id="156" name="Freeform 3">
              <a:extLst>
                <a:ext uri="{FF2B5EF4-FFF2-40B4-BE49-F238E27FC236}">
                  <a16:creationId xmlns:a16="http://schemas.microsoft.com/office/drawing/2014/main" id="{25AFD12D-FC2F-34E9-50A7-996E9C75AE44}"/>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7" name="Freeform 4">
              <a:extLst>
                <a:ext uri="{FF2B5EF4-FFF2-40B4-BE49-F238E27FC236}">
                  <a16:creationId xmlns:a16="http://schemas.microsoft.com/office/drawing/2014/main" id="{1CD9B1B4-0895-6E65-10DB-23A42E5992D1}"/>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8" name="Freeform 5">
              <a:extLst>
                <a:ext uri="{FF2B5EF4-FFF2-40B4-BE49-F238E27FC236}">
                  <a16:creationId xmlns:a16="http://schemas.microsoft.com/office/drawing/2014/main" id="{91B7A254-6335-C044-36AC-74CA2E38EE3F}"/>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9" name="Freeform 6">
              <a:extLst>
                <a:ext uri="{FF2B5EF4-FFF2-40B4-BE49-F238E27FC236}">
                  <a16:creationId xmlns:a16="http://schemas.microsoft.com/office/drawing/2014/main" id="{3EC2B2DA-D5E7-7D08-8B64-56179B826FD9}"/>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0" name="Freeform 7">
              <a:extLst>
                <a:ext uri="{FF2B5EF4-FFF2-40B4-BE49-F238E27FC236}">
                  <a16:creationId xmlns:a16="http://schemas.microsoft.com/office/drawing/2014/main" id="{E296235C-2707-80CC-CA74-98D2D973545E}"/>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1" name="Freeform 8">
              <a:extLst>
                <a:ext uri="{FF2B5EF4-FFF2-40B4-BE49-F238E27FC236}">
                  <a16:creationId xmlns:a16="http://schemas.microsoft.com/office/drawing/2014/main" id="{63F4491D-A5B7-5178-E553-AF133DB822A7}"/>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8</a:t>
              </a:r>
            </a:p>
          </p:txBody>
        </p:sp>
        <p:sp>
          <p:nvSpPr>
            <p:cNvPr id="162" name="Freeform 9">
              <a:extLst>
                <a:ext uri="{FF2B5EF4-FFF2-40B4-BE49-F238E27FC236}">
                  <a16:creationId xmlns:a16="http://schemas.microsoft.com/office/drawing/2014/main" id="{1E4704DF-744B-9FBA-D1B5-C9AAB9CF02A9}"/>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pic>
        <p:nvPicPr>
          <p:cNvPr id="5" name="Picture 4">
            <a:extLst>
              <a:ext uri="{FF2B5EF4-FFF2-40B4-BE49-F238E27FC236}">
                <a16:creationId xmlns:a16="http://schemas.microsoft.com/office/drawing/2014/main" id="{BD203AAD-3A00-9B70-F7EC-E9AC48F884CC}"/>
              </a:ext>
            </a:extLst>
          </p:cNvPr>
          <p:cNvPicPr>
            <a:picLocks noChangeAspect="1"/>
          </p:cNvPicPr>
          <p:nvPr/>
        </p:nvPicPr>
        <p:blipFill>
          <a:blip r:embed="rId3"/>
          <a:stretch>
            <a:fillRect/>
          </a:stretch>
        </p:blipFill>
        <p:spPr>
          <a:xfrm>
            <a:off x="817157" y="1980011"/>
            <a:ext cx="2060048" cy="1613425"/>
          </a:xfrm>
          <a:prstGeom prst="rect">
            <a:avLst/>
          </a:prstGeom>
        </p:spPr>
      </p:pic>
    </p:spTree>
    <p:extLst>
      <p:ext uri="{BB962C8B-B14F-4D97-AF65-F5344CB8AC3E}">
        <p14:creationId xmlns:p14="http://schemas.microsoft.com/office/powerpoint/2010/main" val="256532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3923" y="446238"/>
            <a:ext cx="7117080" cy="756920"/>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Results and Discussion</a:t>
            </a: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6" name="TextBox 5">
            <a:extLst>
              <a:ext uri="{FF2B5EF4-FFF2-40B4-BE49-F238E27FC236}">
                <a16:creationId xmlns:a16="http://schemas.microsoft.com/office/drawing/2014/main" id="{E5B22260-367F-E5DF-DCC9-9E30637A0D8D}"/>
              </a:ext>
            </a:extLst>
          </p:cNvPr>
          <p:cNvSpPr txBox="1"/>
          <p:nvPr/>
        </p:nvSpPr>
        <p:spPr>
          <a:xfrm>
            <a:off x="723900" y="1752600"/>
            <a:ext cx="16840200" cy="461665"/>
          </a:xfrm>
          <a:prstGeom prst="rect">
            <a:avLst/>
          </a:prstGeom>
          <a:noFill/>
        </p:spPr>
        <p:txBody>
          <a:bodyPr wrap="square">
            <a:spAutoFit/>
          </a:bodyPr>
          <a:lstStyle/>
          <a:p>
            <a:r>
              <a:rPr lang="en-US" sz="2400" dirty="0"/>
              <a:t>Test#2</a:t>
            </a:r>
          </a:p>
        </p:txBody>
      </p:sp>
      <p:graphicFrame>
        <p:nvGraphicFramePr>
          <p:cNvPr id="11" name="Chart 10">
            <a:extLst>
              <a:ext uri="{FF2B5EF4-FFF2-40B4-BE49-F238E27FC236}">
                <a16:creationId xmlns:a16="http://schemas.microsoft.com/office/drawing/2014/main" id="{9783F114-46FF-6C9F-ADC6-E46E2ACAC1E0}"/>
              </a:ext>
            </a:extLst>
          </p:cNvPr>
          <p:cNvGraphicFramePr>
            <a:graphicFrameLocks/>
          </p:cNvGraphicFramePr>
          <p:nvPr>
            <p:extLst>
              <p:ext uri="{D42A27DB-BD31-4B8C-83A1-F6EECF244321}">
                <p14:modId xmlns:p14="http://schemas.microsoft.com/office/powerpoint/2010/main" val="133297952"/>
              </p:ext>
            </p:extLst>
          </p:nvPr>
        </p:nvGraphicFramePr>
        <p:xfrm>
          <a:off x="8458200" y="2537354"/>
          <a:ext cx="8763000" cy="7140046"/>
        </p:xfrm>
        <a:graphic>
          <a:graphicData uri="http://schemas.openxmlformats.org/drawingml/2006/chart">
            <c:chart xmlns:c="http://schemas.openxmlformats.org/drawingml/2006/chart" xmlns:r="http://schemas.openxmlformats.org/officeDocument/2006/relationships" r:id="rId3"/>
          </a:graphicData>
        </a:graphic>
      </p:graphicFrame>
      <p:pic>
        <p:nvPicPr>
          <p:cNvPr id="13" name="Picture 12">
            <a:extLst>
              <a:ext uri="{FF2B5EF4-FFF2-40B4-BE49-F238E27FC236}">
                <a16:creationId xmlns:a16="http://schemas.microsoft.com/office/drawing/2014/main" id="{2A4B9802-EF42-C8C4-300D-9E04FA0BDB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2537354"/>
            <a:ext cx="7467600" cy="7140045"/>
          </a:xfrm>
          <a:prstGeom prst="rect">
            <a:avLst/>
          </a:prstGeom>
          <a:ln>
            <a:solidFill>
              <a:schemeClr val="tx1"/>
            </a:solidFill>
          </a:ln>
        </p:spPr>
      </p:pic>
    </p:spTree>
    <p:extLst>
      <p:ext uri="{BB962C8B-B14F-4D97-AF65-F5344CB8AC3E}">
        <p14:creationId xmlns:p14="http://schemas.microsoft.com/office/powerpoint/2010/main" val="654384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3923" y="446238"/>
            <a:ext cx="7117080" cy="756920"/>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Results and Discussion</a:t>
            </a: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6" name="TextBox 5">
            <a:extLst>
              <a:ext uri="{FF2B5EF4-FFF2-40B4-BE49-F238E27FC236}">
                <a16:creationId xmlns:a16="http://schemas.microsoft.com/office/drawing/2014/main" id="{E5B22260-367F-E5DF-DCC9-9E30637A0D8D}"/>
              </a:ext>
            </a:extLst>
          </p:cNvPr>
          <p:cNvSpPr txBox="1"/>
          <p:nvPr/>
        </p:nvSpPr>
        <p:spPr>
          <a:xfrm>
            <a:off x="723900" y="1752600"/>
            <a:ext cx="16840200" cy="461665"/>
          </a:xfrm>
          <a:prstGeom prst="rect">
            <a:avLst/>
          </a:prstGeom>
          <a:noFill/>
        </p:spPr>
        <p:txBody>
          <a:bodyPr wrap="square">
            <a:spAutoFit/>
          </a:bodyPr>
          <a:lstStyle/>
          <a:p>
            <a:r>
              <a:rPr lang="en-US" sz="2400" dirty="0"/>
              <a:t>Test#3</a:t>
            </a:r>
          </a:p>
        </p:txBody>
      </p:sp>
      <p:pic>
        <p:nvPicPr>
          <p:cNvPr id="5" name="Picture 4">
            <a:extLst>
              <a:ext uri="{FF2B5EF4-FFF2-40B4-BE49-F238E27FC236}">
                <a16:creationId xmlns:a16="http://schemas.microsoft.com/office/drawing/2014/main" id="{6D9F1D16-F405-0590-1168-D5F742157D47}"/>
              </a:ext>
            </a:extLst>
          </p:cNvPr>
          <p:cNvPicPr>
            <a:picLocks noChangeAspect="1"/>
          </p:cNvPicPr>
          <p:nvPr/>
        </p:nvPicPr>
        <p:blipFill>
          <a:blip r:embed="rId3"/>
          <a:stretch>
            <a:fillRect/>
          </a:stretch>
        </p:blipFill>
        <p:spPr>
          <a:xfrm>
            <a:off x="838200" y="2537354"/>
            <a:ext cx="7620000" cy="7218784"/>
          </a:xfrm>
          <a:prstGeom prst="rect">
            <a:avLst/>
          </a:prstGeom>
        </p:spPr>
      </p:pic>
      <p:graphicFrame>
        <p:nvGraphicFramePr>
          <p:cNvPr id="7" name="Chart 6">
            <a:extLst>
              <a:ext uri="{FF2B5EF4-FFF2-40B4-BE49-F238E27FC236}">
                <a16:creationId xmlns:a16="http://schemas.microsoft.com/office/drawing/2014/main" id="{920BF045-1384-8687-F214-568E8E635B79}"/>
              </a:ext>
            </a:extLst>
          </p:cNvPr>
          <p:cNvGraphicFramePr>
            <a:graphicFrameLocks/>
          </p:cNvGraphicFramePr>
          <p:nvPr>
            <p:extLst>
              <p:ext uri="{D42A27DB-BD31-4B8C-83A1-F6EECF244321}">
                <p14:modId xmlns:p14="http://schemas.microsoft.com/office/powerpoint/2010/main" val="3704517297"/>
              </p:ext>
            </p:extLst>
          </p:nvPr>
        </p:nvGraphicFramePr>
        <p:xfrm>
          <a:off x="8686800" y="2537354"/>
          <a:ext cx="9067800" cy="721878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67909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3923" y="446238"/>
            <a:ext cx="7117080" cy="756920"/>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Results and Discussion</a:t>
            </a: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6" name="TextBox 5">
            <a:extLst>
              <a:ext uri="{FF2B5EF4-FFF2-40B4-BE49-F238E27FC236}">
                <a16:creationId xmlns:a16="http://schemas.microsoft.com/office/drawing/2014/main" id="{E5B22260-367F-E5DF-DCC9-9E30637A0D8D}"/>
              </a:ext>
            </a:extLst>
          </p:cNvPr>
          <p:cNvSpPr txBox="1"/>
          <p:nvPr/>
        </p:nvSpPr>
        <p:spPr>
          <a:xfrm>
            <a:off x="723900" y="1752600"/>
            <a:ext cx="16840200" cy="461665"/>
          </a:xfrm>
          <a:prstGeom prst="rect">
            <a:avLst/>
          </a:prstGeom>
          <a:noFill/>
        </p:spPr>
        <p:txBody>
          <a:bodyPr wrap="square">
            <a:spAutoFit/>
          </a:bodyPr>
          <a:lstStyle/>
          <a:p>
            <a:r>
              <a:rPr lang="en-US" sz="2400" dirty="0"/>
              <a:t>Test#4</a:t>
            </a:r>
          </a:p>
        </p:txBody>
      </p:sp>
      <p:graphicFrame>
        <p:nvGraphicFramePr>
          <p:cNvPr id="4" name="Chart 3">
            <a:extLst>
              <a:ext uri="{FF2B5EF4-FFF2-40B4-BE49-F238E27FC236}">
                <a16:creationId xmlns:a16="http://schemas.microsoft.com/office/drawing/2014/main" id="{5C7CEA20-07C9-BFB1-0E9B-6546FF2A1887}"/>
              </a:ext>
            </a:extLst>
          </p:cNvPr>
          <p:cNvGraphicFramePr>
            <a:graphicFrameLocks/>
          </p:cNvGraphicFramePr>
          <p:nvPr>
            <p:extLst>
              <p:ext uri="{D42A27DB-BD31-4B8C-83A1-F6EECF244321}">
                <p14:modId xmlns:p14="http://schemas.microsoft.com/office/powerpoint/2010/main" val="1691227923"/>
              </p:ext>
            </p:extLst>
          </p:nvPr>
        </p:nvGraphicFramePr>
        <p:xfrm>
          <a:off x="9144000" y="2735579"/>
          <a:ext cx="8610600" cy="7333783"/>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a:extLst>
              <a:ext uri="{FF2B5EF4-FFF2-40B4-BE49-F238E27FC236}">
                <a16:creationId xmlns:a16="http://schemas.microsoft.com/office/drawing/2014/main" id="{9248E5DD-ABF2-A3A5-B239-AD719CC75698}"/>
              </a:ext>
            </a:extLst>
          </p:cNvPr>
          <p:cNvPicPr>
            <a:picLocks noChangeAspect="1"/>
          </p:cNvPicPr>
          <p:nvPr/>
        </p:nvPicPr>
        <p:blipFill>
          <a:blip r:embed="rId4"/>
          <a:stretch>
            <a:fillRect/>
          </a:stretch>
        </p:blipFill>
        <p:spPr>
          <a:xfrm>
            <a:off x="723900" y="2735578"/>
            <a:ext cx="7810500" cy="7333783"/>
          </a:xfrm>
          <a:prstGeom prst="rect">
            <a:avLst/>
          </a:prstGeom>
        </p:spPr>
      </p:pic>
    </p:spTree>
    <p:extLst>
      <p:ext uri="{BB962C8B-B14F-4D97-AF65-F5344CB8AC3E}">
        <p14:creationId xmlns:p14="http://schemas.microsoft.com/office/powerpoint/2010/main" val="2080487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3923" y="446238"/>
            <a:ext cx="7117080" cy="756920"/>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Results and Discussion</a:t>
            </a: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6" name="TextBox 5">
            <a:extLst>
              <a:ext uri="{FF2B5EF4-FFF2-40B4-BE49-F238E27FC236}">
                <a16:creationId xmlns:a16="http://schemas.microsoft.com/office/drawing/2014/main" id="{E5B22260-367F-E5DF-DCC9-9E30637A0D8D}"/>
              </a:ext>
            </a:extLst>
          </p:cNvPr>
          <p:cNvSpPr txBox="1"/>
          <p:nvPr/>
        </p:nvSpPr>
        <p:spPr>
          <a:xfrm>
            <a:off x="723900" y="1752600"/>
            <a:ext cx="16840200" cy="461665"/>
          </a:xfrm>
          <a:prstGeom prst="rect">
            <a:avLst/>
          </a:prstGeom>
          <a:noFill/>
        </p:spPr>
        <p:txBody>
          <a:bodyPr wrap="square">
            <a:spAutoFit/>
          </a:bodyPr>
          <a:lstStyle/>
          <a:p>
            <a:r>
              <a:rPr lang="en-US" sz="2400" dirty="0"/>
              <a:t>Test#5</a:t>
            </a:r>
          </a:p>
        </p:txBody>
      </p:sp>
      <p:pic>
        <p:nvPicPr>
          <p:cNvPr id="10" name="Picture 9">
            <a:extLst>
              <a:ext uri="{FF2B5EF4-FFF2-40B4-BE49-F238E27FC236}">
                <a16:creationId xmlns:a16="http://schemas.microsoft.com/office/drawing/2014/main" id="{B3A1989F-1F36-CEE2-220D-27C0CC10BCE3}"/>
              </a:ext>
            </a:extLst>
          </p:cNvPr>
          <p:cNvPicPr>
            <a:picLocks noChangeAspect="1"/>
          </p:cNvPicPr>
          <p:nvPr/>
        </p:nvPicPr>
        <p:blipFill>
          <a:blip r:embed="rId3"/>
          <a:stretch>
            <a:fillRect/>
          </a:stretch>
        </p:blipFill>
        <p:spPr>
          <a:xfrm>
            <a:off x="838200" y="2735578"/>
            <a:ext cx="8000999" cy="7333783"/>
          </a:xfrm>
          <a:prstGeom prst="rect">
            <a:avLst/>
          </a:prstGeom>
        </p:spPr>
      </p:pic>
      <p:graphicFrame>
        <p:nvGraphicFramePr>
          <p:cNvPr id="11" name="Chart 10">
            <a:extLst>
              <a:ext uri="{FF2B5EF4-FFF2-40B4-BE49-F238E27FC236}">
                <a16:creationId xmlns:a16="http://schemas.microsoft.com/office/drawing/2014/main" id="{D764DE05-6FB1-AB30-766B-1C4706D8DE5A}"/>
              </a:ext>
            </a:extLst>
          </p:cNvPr>
          <p:cNvGraphicFramePr>
            <a:graphicFrameLocks/>
          </p:cNvGraphicFramePr>
          <p:nvPr>
            <p:extLst>
              <p:ext uri="{D42A27DB-BD31-4B8C-83A1-F6EECF244321}">
                <p14:modId xmlns:p14="http://schemas.microsoft.com/office/powerpoint/2010/main" val="3820280438"/>
              </p:ext>
            </p:extLst>
          </p:nvPr>
        </p:nvGraphicFramePr>
        <p:xfrm>
          <a:off x="9725002" y="2735578"/>
          <a:ext cx="7724797" cy="733378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95395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3923" y="446238"/>
            <a:ext cx="7117080" cy="756920"/>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Results and Discussion</a:t>
            </a: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6" name="TextBox 5">
            <a:extLst>
              <a:ext uri="{FF2B5EF4-FFF2-40B4-BE49-F238E27FC236}">
                <a16:creationId xmlns:a16="http://schemas.microsoft.com/office/drawing/2014/main" id="{E5B22260-367F-E5DF-DCC9-9E30637A0D8D}"/>
              </a:ext>
            </a:extLst>
          </p:cNvPr>
          <p:cNvSpPr txBox="1"/>
          <p:nvPr/>
        </p:nvSpPr>
        <p:spPr>
          <a:xfrm>
            <a:off x="723900" y="1752600"/>
            <a:ext cx="16840200" cy="461665"/>
          </a:xfrm>
          <a:prstGeom prst="rect">
            <a:avLst/>
          </a:prstGeom>
          <a:noFill/>
        </p:spPr>
        <p:txBody>
          <a:bodyPr wrap="square">
            <a:spAutoFit/>
          </a:bodyPr>
          <a:lstStyle/>
          <a:p>
            <a:r>
              <a:rPr lang="en-US" sz="2400" dirty="0"/>
              <a:t>Test#6</a:t>
            </a:r>
          </a:p>
        </p:txBody>
      </p:sp>
      <p:pic>
        <p:nvPicPr>
          <p:cNvPr id="5" name="Picture 4">
            <a:extLst>
              <a:ext uri="{FF2B5EF4-FFF2-40B4-BE49-F238E27FC236}">
                <a16:creationId xmlns:a16="http://schemas.microsoft.com/office/drawing/2014/main" id="{F39AB1F2-E508-39B3-E845-B2C50BD5D891}"/>
              </a:ext>
            </a:extLst>
          </p:cNvPr>
          <p:cNvPicPr>
            <a:picLocks noChangeAspect="1"/>
          </p:cNvPicPr>
          <p:nvPr/>
        </p:nvPicPr>
        <p:blipFill>
          <a:blip r:embed="rId3"/>
          <a:stretch>
            <a:fillRect/>
          </a:stretch>
        </p:blipFill>
        <p:spPr>
          <a:xfrm>
            <a:off x="457200" y="2447299"/>
            <a:ext cx="8507012" cy="7840169"/>
          </a:xfrm>
          <a:prstGeom prst="rect">
            <a:avLst/>
          </a:prstGeom>
        </p:spPr>
      </p:pic>
      <p:graphicFrame>
        <p:nvGraphicFramePr>
          <p:cNvPr id="7" name="Chart 6">
            <a:extLst>
              <a:ext uri="{FF2B5EF4-FFF2-40B4-BE49-F238E27FC236}">
                <a16:creationId xmlns:a16="http://schemas.microsoft.com/office/drawing/2014/main" id="{4D5268E8-DAC4-3A59-E689-1425BA0764CB}"/>
              </a:ext>
            </a:extLst>
          </p:cNvPr>
          <p:cNvGraphicFramePr>
            <a:graphicFrameLocks/>
          </p:cNvGraphicFramePr>
          <p:nvPr>
            <p:extLst>
              <p:ext uri="{D42A27DB-BD31-4B8C-83A1-F6EECF244321}">
                <p14:modId xmlns:p14="http://schemas.microsoft.com/office/powerpoint/2010/main" val="1932401628"/>
              </p:ext>
            </p:extLst>
          </p:nvPr>
        </p:nvGraphicFramePr>
        <p:xfrm>
          <a:off x="9323790" y="2426517"/>
          <a:ext cx="8641122" cy="784016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37567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3923" y="446238"/>
            <a:ext cx="7117080" cy="756920"/>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Results and Discussion</a:t>
            </a: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6" name="TextBox 5">
            <a:extLst>
              <a:ext uri="{FF2B5EF4-FFF2-40B4-BE49-F238E27FC236}">
                <a16:creationId xmlns:a16="http://schemas.microsoft.com/office/drawing/2014/main" id="{E5B22260-367F-E5DF-DCC9-9E30637A0D8D}"/>
              </a:ext>
            </a:extLst>
          </p:cNvPr>
          <p:cNvSpPr txBox="1"/>
          <p:nvPr/>
        </p:nvSpPr>
        <p:spPr>
          <a:xfrm>
            <a:off x="723900" y="1752600"/>
            <a:ext cx="16840200" cy="461665"/>
          </a:xfrm>
          <a:prstGeom prst="rect">
            <a:avLst/>
          </a:prstGeom>
          <a:noFill/>
        </p:spPr>
        <p:txBody>
          <a:bodyPr wrap="square">
            <a:spAutoFit/>
          </a:bodyPr>
          <a:lstStyle/>
          <a:p>
            <a:r>
              <a:rPr lang="en-US" sz="2400" dirty="0"/>
              <a:t>Test#7 Live CAM</a:t>
            </a:r>
          </a:p>
        </p:txBody>
      </p:sp>
      <p:pic>
        <p:nvPicPr>
          <p:cNvPr id="5" name="Picture 4">
            <a:extLst>
              <a:ext uri="{FF2B5EF4-FFF2-40B4-BE49-F238E27FC236}">
                <a16:creationId xmlns:a16="http://schemas.microsoft.com/office/drawing/2014/main" id="{BA5AE65E-B7BF-D530-CC34-BC2F929C9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532872"/>
            <a:ext cx="7467600" cy="7309758"/>
          </a:xfrm>
          <a:prstGeom prst="rect">
            <a:avLst/>
          </a:prstGeom>
        </p:spPr>
      </p:pic>
    </p:spTree>
    <p:extLst>
      <p:ext uri="{BB962C8B-B14F-4D97-AF65-F5344CB8AC3E}">
        <p14:creationId xmlns:p14="http://schemas.microsoft.com/office/powerpoint/2010/main" val="1770424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971920" y="537131"/>
            <a:ext cx="6087999" cy="751488"/>
          </a:xfrm>
          <a:prstGeom prst="rect">
            <a:avLst/>
          </a:prstGeom>
        </p:spPr>
        <p:txBody>
          <a:bodyPr vert="horz" wrap="square" lIns="0" tIns="12700" rIns="0" bIns="0" rtlCol="0">
            <a:spAutoFit/>
          </a:bodyPr>
          <a:lstStyle/>
          <a:p>
            <a:pPr marL="12700" algn="ctr">
              <a:lnSpc>
                <a:spcPct val="100000"/>
              </a:lnSpc>
              <a:spcBef>
                <a:spcPts val="100"/>
              </a:spcBef>
            </a:pPr>
            <a:r>
              <a:rPr lang="en-US" b="1" dirty="0">
                <a:latin typeface="Tahoma" panose="020B0604030504040204" pitchFamily="34" charset="0"/>
                <a:ea typeface="Tahoma" panose="020B0604030504040204" pitchFamily="34" charset="0"/>
                <a:cs typeface="Tahoma" panose="020B0604030504040204" pitchFamily="34" charset="0"/>
              </a:rPr>
              <a:t>Agenda</a:t>
            </a:r>
            <a:endParaRPr b="1" dirty="0">
              <a:latin typeface="Tahoma" panose="020B0604030504040204" pitchFamily="34" charset="0"/>
              <a:ea typeface="Tahoma" panose="020B0604030504040204" pitchFamily="34" charset="0"/>
              <a:cs typeface="Tahoma" panose="020B0604030504040204" pitchFamily="34" charset="0"/>
            </a:endParaRPr>
          </a:p>
        </p:txBody>
      </p:sp>
      <p:pic>
        <p:nvPicPr>
          <p:cNvPr id="4" name="object 4"/>
          <p:cNvPicPr/>
          <p:nvPr/>
        </p:nvPicPr>
        <p:blipFill>
          <a:blip r:embed="rId2" cstate="print"/>
          <a:stretch>
            <a:fillRect/>
          </a:stretch>
        </p:blipFill>
        <p:spPr>
          <a:xfrm>
            <a:off x="323088" y="1360932"/>
            <a:ext cx="17641824" cy="68579"/>
          </a:xfrm>
          <a:prstGeom prst="rect">
            <a:avLst/>
          </a:prstGeom>
        </p:spPr>
      </p:pic>
      <p:grpSp>
        <p:nvGrpSpPr>
          <p:cNvPr id="97" name="Group 96">
            <a:extLst>
              <a:ext uri="{FF2B5EF4-FFF2-40B4-BE49-F238E27FC236}">
                <a16:creationId xmlns:a16="http://schemas.microsoft.com/office/drawing/2014/main" id="{7FA9258E-6C6E-763C-B9D1-20E0B196CF0B}"/>
              </a:ext>
            </a:extLst>
          </p:cNvPr>
          <p:cNvGrpSpPr/>
          <p:nvPr/>
        </p:nvGrpSpPr>
        <p:grpSpPr>
          <a:xfrm>
            <a:off x="2903117" y="2148474"/>
            <a:ext cx="3088099" cy="1508105"/>
            <a:chOff x="4464909" y="5227780"/>
            <a:chExt cx="3991529" cy="1508105"/>
          </a:xfrm>
        </p:grpSpPr>
        <p:sp>
          <p:nvSpPr>
            <p:cNvPr id="104" name="CuadroTexto 395">
              <a:extLst>
                <a:ext uri="{FF2B5EF4-FFF2-40B4-BE49-F238E27FC236}">
                  <a16:creationId xmlns:a16="http://schemas.microsoft.com/office/drawing/2014/main" id="{FCDC4D1D-4C9B-9820-364C-5A58F296C57A}"/>
                </a:ext>
              </a:extLst>
            </p:cNvPr>
            <p:cNvSpPr txBox="1"/>
            <p:nvPr/>
          </p:nvSpPr>
          <p:spPr>
            <a:xfrm>
              <a:off x="4464909" y="5227780"/>
              <a:ext cx="3589307"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Introduction</a:t>
              </a:r>
            </a:p>
          </p:txBody>
        </p:sp>
        <p:sp>
          <p:nvSpPr>
            <p:cNvPr id="105" name="Rectangle 56">
              <a:extLst>
                <a:ext uri="{FF2B5EF4-FFF2-40B4-BE49-F238E27FC236}">
                  <a16:creationId xmlns:a16="http://schemas.microsoft.com/office/drawing/2014/main" id="{3889B7B5-5501-E85F-F845-F401224E369C}"/>
                </a:ext>
              </a:extLst>
            </p:cNvPr>
            <p:cNvSpPr/>
            <p:nvPr/>
          </p:nvSpPr>
          <p:spPr>
            <a:xfrm>
              <a:off x="4464910" y="5812555"/>
              <a:ext cx="3991528"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PPE importance, challenges, Technologies in Object detection</a:t>
              </a:r>
            </a:p>
          </p:txBody>
        </p:sp>
      </p:grpSp>
      <p:grpSp>
        <p:nvGrpSpPr>
          <p:cNvPr id="98" name="Group 97">
            <a:extLst>
              <a:ext uri="{FF2B5EF4-FFF2-40B4-BE49-F238E27FC236}">
                <a16:creationId xmlns:a16="http://schemas.microsoft.com/office/drawing/2014/main" id="{747973E2-2EE8-3494-C157-00B5AAA99E64}"/>
              </a:ext>
            </a:extLst>
          </p:cNvPr>
          <p:cNvGrpSpPr/>
          <p:nvPr/>
        </p:nvGrpSpPr>
        <p:grpSpPr>
          <a:xfrm>
            <a:off x="2903117" y="4962728"/>
            <a:ext cx="4045232" cy="1544563"/>
            <a:chOff x="4464909" y="5227780"/>
            <a:chExt cx="5228673" cy="997813"/>
          </a:xfrm>
        </p:grpSpPr>
        <p:sp>
          <p:nvSpPr>
            <p:cNvPr id="102" name="CuadroTexto 395">
              <a:extLst>
                <a:ext uri="{FF2B5EF4-FFF2-40B4-BE49-F238E27FC236}">
                  <a16:creationId xmlns:a16="http://schemas.microsoft.com/office/drawing/2014/main" id="{48E6C8EF-57D7-44A3-42B8-7ED51866F990}"/>
                </a:ext>
              </a:extLst>
            </p:cNvPr>
            <p:cNvSpPr txBox="1"/>
            <p:nvPr/>
          </p:nvSpPr>
          <p:spPr>
            <a:xfrm>
              <a:off x="4464909" y="5227780"/>
              <a:ext cx="5228673" cy="377774"/>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Problem Definition</a:t>
              </a:r>
            </a:p>
          </p:txBody>
        </p:sp>
        <p:sp>
          <p:nvSpPr>
            <p:cNvPr id="103" name="Rectangle 56">
              <a:extLst>
                <a:ext uri="{FF2B5EF4-FFF2-40B4-BE49-F238E27FC236}">
                  <a16:creationId xmlns:a16="http://schemas.microsoft.com/office/drawing/2014/main" id="{FAEC1B36-D65C-0690-D9D8-11F3478C1436}"/>
                </a:ext>
              </a:extLst>
            </p:cNvPr>
            <p:cNvSpPr/>
            <p:nvPr/>
          </p:nvSpPr>
          <p:spPr>
            <a:xfrm>
              <a:off x="4482507" y="5629107"/>
              <a:ext cx="3991527" cy="596486"/>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Address current problem, and motivation to solve those limitations using AI.</a:t>
              </a:r>
            </a:p>
          </p:txBody>
        </p:sp>
      </p:grpSp>
      <p:grpSp>
        <p:nvGrpSpPr>
          <p:cNvPr id="99" name="Group 98">
            <a:extLst>
              <a:ext uri="{FF2B5EF4-FFF2-40B4-BE49-F238E27FC236}">
                <a16:creationId xmlns:a16="http://schemas.microsoft.com/office/drawing/2014/main" id="{00A249E3-45B4-8D19-2D26-8271E48A2942}"/>
              </a:ext>
            </a:extLst>
          </p:cNvPr>
          <p:cNvGrpSpPr/>
          <p:nvPr/>
        </p:nvGrpSpPr>
        <p:grpSpPr>
          <a:xfrm>
            <a:off x="2903117" y="7725981"/>
            <a:ext cx="3232900" cy="1508105"/>
            <a:chOff x="4464909" y="5227780"/>
            <a:chExt cx="4178692" cy="1508105"/>
          </a:xfrm>
        </p:grpSpPr>
        <p:sp>
          <p:nvSpPr>
            <p:cNvPr id="100" name="CuadroTexto 395">
              <a:extLst>
                <a:ext uri="{FF2B5EF4-FFF2-40B4-BE49-F238E27FC236}">
                  <a16:creationId xmlns:a16="http://schemas.microsoft.com/office/drawing/2014/main" id="{93C5BF7A-2900-CA50-F353-0263AA1C9961}"/>
                </a:ext>
              </a:extLst>
            </p:cNvPr>
            <p:cNvSpPr txBox="1"/>
            <p:nvPr/>
          </p:nvSpPr>
          <p:spPr>
            <a:xfrm>
              <a:off x="4464909" y="5227780"/>
              <a:ext cx="4178692" cy="1077218"/>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Previous Work</a:t>
              </a:r>
            </a:p>
            <a:p>
              <a:endParaRPr lang="en-US" sz="3200" b="1" dirty="0">
                <a:latin typeface="Tahoma" panose="020B0604030504040204" pitchFamily="34" charset="0"/>
                <a:ea typeface="Tahoma" panose="020B0604030504040204" pitchFamily="34" charset="0"/>
                <a:cs typeface="Tahoma" panose="020B0604030504040204" pitchFamily="34" charset="0"/>
              </a:endParaRPr>
            </a:p>
          </p:txBody>
        </p:sp>
        <p:sp>
          <p:nvSpPr>
            <p:cNvPr id="101" name="Rectangle 56">
              <a:extLst>
                <a:ext uri="{FF2B5EF4-FFF2-40B4-BE49-F238E27FC236}">
                  <a16:creationId xmlns:a16="http://schemas.microsoft.com/office/drawing/2014/main" id="{2387AECA-A247-342E-A1C4-B2311BBFD256}"/>
                </a:ext>
              </a:extLst>
            </p:cNvPr>
            <p:cNvSpPr/>
            <p:nvPr/>
          </p:nvSpPr>
          <p:spPr>
            <a:xfrm>
              <a:off x="4464910" y="5812555"/>
              <a:ext cx="3991528"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List previous techniques and advances ones, and provide high level comparison.</a:t>
              </a:r>
            </a:p>
          </p:txBody>
        </p:sp>
      </p:grpSp>
      <p:grpSp>
        <p:nvGrpSpPr>
          <p:cNvPr id="67" name="Group 66">
            <a:extLst>
              <a:ext uri="{FF2B5EF4-FFF2-40B4-BE49-F238E27FC236}">
                <a16:creationId xmlns:a16="http://schemas.microsoft.com/office/drawing/2014/main" id="{47B43F01-F212-424E-1A38-6B8E5DB422C2}"/>
              </a:ext>
            </a:extLst>
          </p:cNvPr>
          <p:cNvGrpSpPr/>
          <p:nvPr/>
        </p:nvGrpSpPr>
        <p:grpSpPr>
          <a:xfrm>
            <a:off x="8444713" y="2148474"/>
            <a:ext cx="3088099" cy="2339101"/>
            <a:chOff x="4464909" y="5227780"/>
            <a:chExt cx="3991529" cy="2339101"/>
          </a:xfrm>
        </p:grpSpPr>
        <p:sp>
          <p:nvSpPr>
            <p:cNvPr id="74" name="CuadroTexto 395">
              <a:extLst>
                <a:ext uri="{FF2B5EF4-FFF2-40B4-BE49-F238E27FC236}">
                  <a16:creationId xmlns:a16="http://schemas.microsoft.com/office/drawing/2014/main" id="{6EAB09D4-983D-E32C-F38B-6A5A782B4581}"/>
                </a:ext>
              </a:extLst>
            </p:cNvPr>
            <p:cNvSpPr txBox="1"/>
            <p:nvPr/>
          </p:nvSpPr>
          <p:spPr>
            <a:xfrm>
              <a:off x="4464909" y="5227780"/>
              <a:ext cx="3589307"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Objective</a:t>
              </a:r>
            </a:p>
          </p:txBody>
        </p:sp>
        <p:sp>
          <p:nvSpPr>
            <p:cNvPr id="75" name="Rectangle 56">
              <a:extLst>
                <a:ext uri="{FF2B5EF4-FFF2-40B4-BE49-F238E27FC236}">
                  <a16:creationId xmlns:a16="http://schemas.microsoft.com/office/drawing/2014/main" id="{609651DA-832C-80C7-1006-FFE8FD033010}"/>
                </a:ext>
              </a:extLst>
            </p:cNvPr>
            <p:cNvSpPr/>
            <p:nvPr/>
          </p:nvSpPr>
          <p:spPr>
            <a:xfrm>
              <a:off x="4464910" y="5812555"/>
              <a:ext cx="3991528" cy="1754326"/>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Create a model that caters to the requirements, for detecting PPE in AI systems and offer an explanation of performance indicators (KPIs) metrics. </a:t>
              </a:r>
            </a:p>
          </p:txBody>
        </p:sp>
      </p:grpSp>
      <p:grpSp>
        <p:nvGrpSpPr>
          <p:cNvPr id="68" name="Group 67">
            <a:extLst>
              <a:ext uri="{FF2B5EF4-FFF2-40B4-BE49-F238E27FC236}">
                <a16:creationId xmlns:a16="http://schemas.microsoft.com/office/drawing/2014/main" id="{54320E92-74AA-71EC-A6FE-AE8604C1F6DF}"/>
              </a:ext>
            </a:extLst>
          </p:cNvPr>
          <p:cNvGrpSpPr/>
          <p:nvPr/>
        </p:nvGrpSpPr>
        <p:grpSpPr>
          <a:xfrm>
            <a:off x="8444713" y="4962731"/>
            <a:ext cx="3088099" cy="1508105"/>
            <a:chOff x="4464909" y="5227780"/>
            <a:chExt cx="3991529" cy="1508105"/>
          </a:xfrm>
        </p:grpSpPr>
        <p:sp>
          <p:nvSpPr>
            <p:cNvPr id="72" name="CuadroTexto 395">
              <a:extLst>
                <a:ext uri="{FF2B5EF4-FFF2-40B4-BE49-F238E27FC236}">
                  <a16:creationId xmlns:a16="http://schemas.microsoft.com/office/drawing/2014/main" id="{205346F6-D60B-9C38-0A1C-A4AEB2561F2D}"/>
                </a:ext>
              </a:extLst>
            </p:cNvPr>
            <p:cNvSpPr txBox="1"/>
            <p:nvPr/>
          </p:nvSpPr>
          <p:spPr>
            <a:xfrm>
              <a:off x="4464909" y="5227780"/>
              <a:ext cx="3902096"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Methodology</a:t>
              </a:r>
            </a:p>
          </p:txBody>
        </p:sp>
        <p:sp>
          <p:nvSpPr>
            <p:cNvPr id="73" name="Rectangle 56">
              <a:extLst>
                <a:ext uri="{FF2B5EF4-FFF2-40B4-BE49-F238E27FC236}">
                  <a16:creationId xmlns:a16="http://schemas.microsoft.com/office/drawing/2014/main" id="{2D69DEF2-54EC-45E0-C4DD-1654FEB92FDF}"/>
                </a:ext>
              </a:extLst>
            </p:cNvPr>
            <p:cNvSpPr/>
            <p:nvPr/>
          </p:nvSpPr>
          <p:spPr>
            <a:xfrm>
              <a:off x="4464910" y="5812555"/>
              <a:ext cx="3991528"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Describe the dataset, and Model Implementation and Evaluation</a:t>
              </a:r>
            </a:p>
          </p:txBody>
        </p:sp>
      </p:grpSp>
      <p:grpSp>
        <p:nvGrpSpPr>
          <p:cNvPr id="69" name="Group 68">
            <a:extLst>
              <a:ext uri="{FF2B5EF4-FFF2-40B4-BE49-F238E27FC236}">
                <a16:creationId xmlns:a16="http://schemas.microsoft.com/office/drawing/2014/main" id="{F4CD4D99-B9D3-CE01-4BF3-E1D5AC6D2CB8}"/>
              </a:ext>
            </a:extLst>
          </p:cNvPr>
          <p:cNvGrpSpPr/>
          <p:nvPr/>
        </p:nvGrpSpPr>
        <p:grpSpPr>
          <a:xfrm>
            <a:off x="8444713" y="7725981"/>
            <a:ext cx="3730792" cy="2201255"/>
            <a:chOff x="4464909" y="5227780"/>
            <a:chExt cx="4822243" cy="1534338"/>
          </a:xfrm>
        </p:grpSpPr>
        <p:sp>
          <p:nvSpPr>
            <p:cNvPr id="70" name="CuadroTexto 395">
              <a:extLst>
                <a:ext uri="{FF2B5EF4-FFF2-40B4-BE49-F238E27FC236}">
                  <a16:creationId xmlns:a16="http://schemas.microsoft.com/office/drawing/2014/main" id="{9EF141D4-0C50-D749-208B-DD2BF7C5AA45}"/>
                </a:ext>
              </a:extLst>
            </p:cNvPr>
            <p:cNvSpPr txBox="1"/>
            <p:nvPr/>
          </p:nvSpPr>
          <p:spPr>
            <a:xfrm>
              <a:off x="4464909" y="5227780"/>
              <a:ext cx="4822243" cy="750852"/>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Results and Discussion</a:t>
              </a:r>
            </a:p>
          </p:txBody>
        </p:sp>
        <p:sp>
          <p:nvSpPr>
            <p:cNvPr id="71" name="Rectangle 56">
              <a:extLst>
                <a:ext uri="{FF2B5EF4-FFF2-40B4-BE49-F238E27FC236}">
                  <a16:creationId xmlns:a16="http://schemas.microsoft.com/office/drawing/2014/main" id="{FEEF18BB-9463-01A9-3257-8B51E0A42056}"/>
                </a:ext>
              </a:extLst>
            </p:cNvPr>
            <p:cNvSpPr/>
            <p:nvPr/>
          </p:nvSpPr>
          <p:spPr>
            <a:xfrm>
              <a:off x="4486091" y="5925454"/>
              <a:ext cx="3991528" cy="836664"/>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Present Performance KPIs, showing Visual examples &amp; Model performance main KPIs</a:t>
              </a:r>
            </a:p>
          </p:txBody>
        </p:sp>
      </p:grpSp>
      <p:grpSp>
        <p:nvGrpSpPr>
          <p:cNvPr id="37" name="Group 36">
            <a:extLst>
              <a:ext uri="{FF2B5EF4-FFF2-40B4-BE49-F238E27FC236}">
                <a16:creationId xmlns:a16="http://schemas.microsoft.com/office/drawing/2014/main" id="{D0442EF2-6423-98E7-477B-FE97B7435476}"/>
              </a:ext>
            </a:extLst>
          </p:cNvPr>
          <p:cNvGrpSpPr/>
          <p:nvPr/>
        </p:nvGrpSpPr>
        <p:grpSpPr>
          <a:xfrm>
            <a:off x="13888682" y="2148477"/>
            <a:ext cx="3355317" cy="1541478"/>
            <a:chOff x="4464909" y="5227780"/>
            <a:chExt cx="4336922" cy="1007005"/>
          </a:xfrm>
        </p:grpSpPr>
        <p:sp>
          <p:nvSpPr>
            <p:cNvPr id="44" name="CuadroTexto 395">
              <a:extLst>
                <a:ext uri="{FF2B5EF4-FFF2-40B4-BE49-F238E27FC236}">
                  <a16:creationId xmlns:a16="http://schemas.microsoft.com/office/drawing/2014/main" id="{E49A0F77-DAEA-9F2B-7693-57289DC52EB7}"/>
                </a:ext>
              </a:extLst>
            </p:cNvPr>
            <p:cNvSpPr txBox="1"/>
            <p:nvPr/>
          </p:nvSpPr>
          <p:spPr>
            <a:xfrm>
              <a:off x="4464909" y="5227780"/>
              <a:ext cx="4336922" cy="703717"/>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Conclusion and Future Work</a:t>
              </a:r>
            </a:p>
          </p:txBody>
        </p:sp>
        <p:sp>
          <p:nvSpPr>
            <p:cNvPr id="45" name="Rectangle 56">
              <a:extLst>
                <a:ext uri="{FF2B5EF4-FFF2-40B4-BE49-F238E27FC236}">
                  <a16:creationId xmlns:a16="http://schemas.microsoft.com/office/drawing/2014/main" id="{8323DF60-0F44-BB19-D628-E976C376BBC1}"/>
                </a:ext>
              </a:extLst>
            </p:cNvPr>
            <p:cNvSpPr/>
            <p:nvPr/>
          </p:nvSpPr>
          <p:spPr>
            <a:xfrm>
              <a:off x="4464910" y="5812555"/>
              <a:ext cx="3991528" cy="4222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Effectiveness of the Model, &amp; Future work.</a:t>
              </a:r>
            </a:p>
          </p:txBody>
        </p:sp>
      </p:grpSp>
      <p:grpSp>
        <p:nvGrpSpPr>
          <p:cNvPr id="38" name="Group 37">
            <a:extLst>
              <a:ext uri="{FF2B5EF4-FFF2-40B4-BE49-F238E27FC236}">
                <a16:creationId xmlns:a16="http://schemas.microsoft.com/office/drawing/2014/main" id="{CE43FC7C-5DF5-BAEC-F11B-626B3CF2A3F0}"/>
              </a:ext>
            </a:extLst>
          </p:cNvPr>
          <p:cNvGrpSpPr/>
          <p:nvPr/>
        </p:nvGrpSpPr>
        <p:grpSpPr>
          <a:xfrm>
            <a:off x="13888682" y="4962731"/>
            <a:ext cx="3088099" cy="954107"/>
            <a:chOff x="4464909" y="5227780"/>
            <a:chExt cx="3991529" cy="954107"/>
          </a:xfrm>
        </p:grpSpPr>
        <p:sp>
          <p:nvSpPr>
            <p:cNvPr id="42" name="CuadroTexto 395">
              <a:extLst>
                <a:ext uri="{FF2B5EF4-FFF2-40B4-BE49-F238E27FC236}">
                  <a16:creationId xmlns:a16="http://schemas.microsoft.com/office/drawing/2014/main" id="{F69FC14F-295B-FAF4-7FEB-709A66537818}"/>
                </a:ext>
              </a:extLst>
            </p:cNvPr>
            <p:cNvSpPr txBox="1"/>
            <p:nvPr/>
          </p:nvSpPr>
          <p:spPr>
            <a:xfrm>
              <a:off x="4464909" y="5227780"/>
              <a:ext cx="3589307"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Questions</a:t>
              </a:r>
            </a:p>
          </p:txBody>
        </p:sp>
        <p:sp>
          <p:nvSpPr>
            <p:cNvPr id="43" name="Rectangle 56">
              <a:extLst>
                <a:ext uri="{FF2B5EF4-FFF2-40B4-BE49-F238E27FC236}">
                  <a16:creationId xmlns:a16="http://schemas.microsoft.com/office/drawing/2014/main" id="{19CFE611-A026-8121-827F-7BE79ECA3BA7}"/>
                </a:ext>
              </a:extLst>
            </p:cNvPr>
            <p:cNvSpPr/>
            <p:nvPr/>
          </p:nvSpPr>
          <p:spPr>
            <a:xfrm>
              <a:off x="4464910" y="5812555"/>
              <a:ext cx="3991528" cy="369332"/>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Q&amp;A Opened space</a:t>
              </a:r>
            </a:p>
          </p:txBody>
        </p:sp>
      </p:grpSp>
      <p:grpSp>
        <p:nvGrpSpPr>
          <p:cNvPr id="107" name="Group 106">
            <a:extLst>
              <a:ext uri="{FF2B5EF4-FFF2-40B4-BE49-F238E27FC236}">
                <a16:creationId xmlns:a16="http://schemas.microsoft.com/office/drawing/2014/main" id="{99A7C10B-7369-C332-4C7B-ABCD03D1BEF6}"/>
              </a:ext>
            </a:extLst>
          </p:cNvPr>
          <p:cNvGrpSpPr/>
          <p:nvPr/>
        </p:nvGrpSpPr>
        <p:grpSpPr>
          <a:xfrm>
            <a:off x="938838" y="1968209"/>
            <a:ext cx="1632555" cy="1980852"/>
            <a:chOff x="1028702" y="1800762"/>
            <a:chExt cx="1632555" cy="1980852"/>
          </a:xfrm>
        </p:grpSpPr>
        <p:sp>
          <p:nvSpPr>
            <p:cNvPr id="108" name="Freeform 3">
              <a:extLst>
                <a:ext uri="{FF2B5EF4-FFF2-40B4-BE49-F238E27FC236}">
                  <a16:creationId xmlns:a16="http://schemas.microsoft.com/office/drawing/2014/main" id="{9A1983D8-3493-0E68-DE16-A013D1F59AEE}"/>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09" name="Freeform 4">
              <a:extLst>
                <a:ext uri="{FF2B5EF4-FFF2-40B4-BE49-F238E27FC236}">
                  <a16:creationId xmlns:a16="http://schemas.microsoft.com/office/drawing/2014/main" id="{72182AC5-FC0E-D9CF-3B5E-F6BB29B3EBFF}"/>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0" name="Freeform 5">
              <a:extLst>
                <a:ext uri="{FF2B5EF4-FFF2-40B4-BE49-F238E27FC236}">
                  <a16:creationId xmlns:a16="http://schemas.microsoft.com/office/drawing/2014/main" id="{56BAE895-956C-656D-0992-BDC9C84D1CE7}"/>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1" name="Freeform 6">
              <a:extLst>
                <a:ext uri="{FF2B5EF4-FFF2-40B4-BE49-F238E27FC236}">
                  <a16:creationId xmlns:a16="http://schemas.microsoft.com/office/drawing/2014/main" id="{D1AB8292-7345-6B27-DD83-E7DFD7D338CD}"/>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2" name="Freeform 7">
              <a:extLst>
                <a:ext uri="{FF2B5EF4-FFF2-40B4-BE49-F238E27FC236}">
                  <a16:creationId xmlns:a16="http://schemas.microsoft.com/office/drawing/2014/main" id="{4A8CECB2-7E44-8214-EC01-B7C5A83D862B}"/>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3" name="Freeform 8">
              <a:extLst>
                <a:ext uri="{FF2B5EF4-FFF2-40B4-BE49-F238E27FC236}">
                  <a16:creationId xmlns:a16="http://schemas.microsoft.com/office/drawing/2014/main" id="{838FCD91-B4E6-1EF2-1788-8FB81C7957F2}"/>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1</a:t>
              </a:r>
            </a:p>
          </p:txBody>
        </p:sp>
        <p:sp>
          <p:nvSpPr>
            <p:cNvPr id="114" name="Freeform 9">
              <a:extLst>
                <a:ext uri="{FF2B5EF4-FFF2-40B4-BE49-F238E27FC236}">
                  <a16:creationId xmlns:a16="http://schemas.microsoft.com/office/drawing/2014/main" id="{BC7AD95F-4C39-87A4-2DC0-6C82589A26F0}"/>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15" name="Group 114">
            <a:extLst>
              <a:ext uri="{FF2B5EF4-FFF2-40B4-BE49-F238E27FC236}">
                <a16:creationId xmlns:a16="http://schemas.microsoft.com/office/drawing/2014/main" id="{547D9EA2-6D75-8200-DD3C-C2B1759FB2D0}"/>
              </a:ext>
            </a:extLst>
          </p:cNvPr>
          <p:cNvGrpSpPr/>
          <p:nvPr/>
        </p:nvGrpSpPr>
        <p:grpSpPr>
          <a:xfrm>
            <a:off x="1002939" y="4714466"/>
            <a:ext cx="1632555" cy="1980852"/>
            <a:chOff x="1028702" y="1800762"/>
            <a:chExt cx="1632555" cy="1980852"/>
          </a:xfrm>
        </p:grpSpPr>
        <p:sp>
          <p:nvSpPr>
            <p:cNvPr id="116" name="Freeform 3">
              <a:extLst>
                <a:ext uri="{FF2B5EF4-FFF2-40B4-BE49-F238E27FC236}">
                  <a16:creationId xmlns:a16="http://schemas.microsoft.com/office/drawing/2014/main" id="{C09788F4-7F70-D4F7-EBE6-AC7DBFB2054D}"/>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7" name="Freeform 4">
              <a:extLst>
                <a:ext uri="{FF2B5EF4-FFF2-40B4-BE49-F238E27FC236}">
                  <a16:creationId xmlns:a16="http://schemas.microsoft.com/office/drawing/2014/main" id="{9E880B1C-CB2F-640D-D69E-A77E84E722AC}"/>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8" name="Freeform 5">
              <a:extLst>
                <a:ext uri="{FF2B5EF4-FFF2-40B4-BE49-F238E27FC236}">
                  <a16:creationId xmlns:a16="http://schemas.microsoft.com/office/drawing/2014/main" id="{A38955D0-CD6B-03DD-90B5-91C5929C5925}"/>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9" name="Freeform 6">
              <a:extLst>
                <a:ext uri="{FF2B5EF4-FFF2-40B4-BE49-F238E27FC236}">
                  <a16:creationId xmlns:a16="http://schemas.microsoft.com/office/drawing/2014/main" id="{8FC0CB97-D12E-3461-C2E5-5C49CF0AA302}"/>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0" name="Freeform 7">
              <a:extLst>
                <a:ext uri="{FF2B5EF4-FFF2-40B4-BE49-F238E27FC236}">
                  <a16:creationId xmlns:a16="http://schemas.microsoft.com/office/drawing/2014/main" id="{E541F53B-C69D-D27C-2F69-FE54F46DB907}"/>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1" name="Freeform 8">
              <a:extLst>
                <a:ext uri="{FF2B5EF4-FFF2-40B4-BE49-F238E27FC236}">
                  <a16:creationId xmlns:a16="http://schemas.microsoft.com/office/drawing/2014/main" id="{70F4F49B-7B4D-0AB4-4E46-364667236C95}"/>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2</a:t>
              </a:r>
            </a:p>
          </p:txBody>
        </p:sp>
        <p:sp>
          <p:nvSpPr>
            <p:cNvPr id="122" name="Freeform 9">
              <a:extLst>
                <a:ext uri="{FF2B5EF4-FFF2-40B4-BE49-F238E27FC236}">
                  <a16:creationId xmlns:a16="http://schemas.microsoft.com/office/drawing/2014/main" id="{3E4EE857-A68E-C8CF-C06F-010A19F7EB17}"/>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55" name="Group 154">
            <a:extLst>
              <a:ext uri="{FF2B5EF4-FFF2-40B4-BE49-F238E27FC236}">
                <a16:creationId xmlns:a16="http://schemas.microsoft.com/office/drawing/2014/main" id="{F91B6BAF-9816-3B4A-D2F8-816648E6E45C}"/>
              </a:ext>
            </a:extLst>
          </p:cNvPr>
          <p:cNvGrpSpPr/>
          <p:nvPr/>
        </p:nvGrpSpPr>
        <p:grpSpPr>
          <a:xfrm>
            <a:off x="12039600" y="4649294"/>
            <a:ext cx="1632555" cy="1980852"/>
            <a:chOff x="1028702" y="1800762"/>
            <a:chExt cx="1632555" cy="1980852"/>
          </a:xfrm>
        </p:grpSpPr>
        <p:sp>
          <p:nvSpPr>
            <p:cNvPr id="156" name="Freeform 3">
              <a:extLst>
                <a:ext uri="{FF2B5EF4-FFF2-40B4-BE49-F238E27FC236}">
                  <a16:creationId xmlns:a16="http://schemas.microsoft.com/office/drawing/2014/main" id="{25AFD12D-FC2F-34E9-50A7-996E9C75AE44}"/>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7" name="Freeform 4">
              <a:extLst>
                <a:ext uri="{FF2B5EF4-FFF2-40B4-BE49-F238E27FC236}">
                  <a16:creationId xmlns:a16="http://schemas.microsoft.com/office/drawing/2014/main" id="{1CD9B1B4-0895-6E65-10DB-23A42E5992D1}"/>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8" name="Freeform 5">
              <a:extLst>
                <a:ext uri="{FF2B5EF4-FFF2-40B4-BE49-F238E27FC236}">
                  <a16:creationId xmlns:a16="http://schemas.microsoft.com/office/drawing/2014/main" id="{91B7A254-6335-C044-36AC-74CA2E38EE3F}"/>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9" name="Freeform 6">
              <a:extLst>
                <a:ext uri="{FF2B5EF4-FFF2-40B4-BE49-F238E27FC236}">
                  <a16:creationId xmlns:a16="http://schemas.microsoft.com/office/drawing/2014/main" id="{3EC2B2DA-D5E7-7D08-8B64-56179B826FD9}"/>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0" name="Freeform 7">
              <a:extLst>
                <a:ext uri="{FF2B5EF4-FFF2-40B4-BE49-F238E27FC236}">
                  <a16:creationId xmlns:a16="http://schemas.microsoft.com/office/drawing/2014/main" id="{E296235C-2707-80CC-CA74-98D2D973545E}"/>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1" name="Freeform 8">
              <a:extLst>
                <a:ext uri="{FF2B5EF4-FFF2-40B4-BE49-F238E27FC236}">
                  <a16:creationId xmlns:a16="http://schemas.microsoft.com/office/drawing/2014/main" id="{63F4491D-A5B7-5178-E553-AF133DB822A7}"/>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8</a:t>
              </a:r>
            </a:p>
          </p:txBody>
        </p:sp>
        <p:sp>
          <p:nvSpPr>
            <p:cNvPr id="162" name="Freeform 9">
              <a:extLst>
                <a:ext uri="{FF2B5EF4-FFF2-40B4-BE49-F238E27FC236}">
                  <a16:creationId xmlns:a16="http://schemas.microsoft.com/office/drawing/2014/main" id="{1E4704DF-744B-9FBA-D1B5-C9AAB9CF02A9}"/>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pic>
        <p:nvPicPr>
          <p:cNvPr id="5" name="Picture 4">
            <a:extLst>
              <a:ext uri="{FF2B5EF4-FFF2-40B4-BE49-F238E27FC236}">
                <a16:creationId xmlns:a16="http://schemas.microsoft.com/office/drawing/2014/main" id="{BD203AAD-3A00-9B70-F7EC-E9AC48F884CC}"/>
              </a:ext>
            </a:extLst>
          </p:cNvPr>
          <p:cNvPicPr>
            <a:picLocks noChangeAspect="1"/>
          </p:cNvPicPr>
          <p:nvPr/>
        </p:nvPicPr>
        <p:blipFill>
          <a:blip r:embed="rId3"/>
          <a:stretch>
            <a:fillRect/>
          </a:stretch>
        </p:blipFill>
        <p:spPr>
          <a:xfrm>
            <a:off x="12021601" y="2015533"/>
            <a:ext cx="1714400" cy="1613425"/>
          </a:xfrm>
          <a:prstGeom prst="rect">
            <a:avLst/>
          </a:prstGeom>
        </p:spPr>
      </p:pic>
      <p:grpSp>
        <p:nvGrpSpPr>
          <p:cNvPr id="2" name="Group 1">
            <a:extLst>
              <a:ext uri="{FF2B5EF4-FFF2-40B4-BE49-F238E27FC236}">
                <a16:creationId xmlns:a16="http://schemas.microsoft.com/office/drawing/2014/main" id="{5D24B6AB-0CF5-83F2-8F71-B7127D5B1B49}"/>
              </a:ext>
            </a:extLst>
          </p:cNvPr>
          <p:cNvGrpSpPr/>
          <p:nvPr/>
        </p:nvGrpSpPr>
        <p:grpSpPr>
          <a:xfrm>
            <a:off x="961708" y="7296110"/>
            <a:ext cx="1632555" cy="1980852"/>
            <a:chOff x="1028702" y="1800762"/>
            <a:chExt cx="1632555" cy="1980852"/>
          </a:xfrm>
        </p:grpSpPr>
        <p:sp>
          <p:nvSpPr>
            <p:cNvPr id="6" name="Freeform 3">
              <a:extLst>
                <a:ext uri="{FF2B5EF4-FFF2-40B4-BE49-F238E27FC236}">
                  <a16:creationId xmlns:a16="http://schemas.microsoft.com/office/drawing/2014/main" id="{AF9012AF-DB69-C2B0-D97F-3E3A3348FA27}"/>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7" name="Freeform 4">
              <a:extLst>
                <a:ext uri="{FF2B5EF4-FFF2-40B4-BE49-F238E27FC236}">
                  <a16:creationId xmlns:a16="http://schemas.microsoft.com/office/drawing/2014/main" id="{CA761C4F-E221-6EC2-A197-0E2F12E4088B}"/>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 name="Freeform 5">
              <a:extLst>
                <a:ext uri="{FF2B5EF4-FFF2-40B4-BE49-F238E27FC236}">
                  <a16:creationId xmlns:a16="http://schemas.microsoft.com/office/drawing/2014/main" id="{EDEA3A25-89FF-920E-9240-0C9C843DB902}"/>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9" name="Freeform 6">
              <a:extLst>
                <a:ext uri="{FF2B5EF4-FFF2-40B4-BE49-F238E27FC236}">
                  <a16:creationId xmlns:a16="http://schemas.microsoft.com/office/drawing/2014/main" id="{43BCB004-6D80-8472-EED1-64C97A3AD501}"/>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0" name="Freeform 7">
              <a:extLst>
                <a:ext uri="{FF2B5EF4-FFF2-40B4-BE49-F238E27FC236}">
                  <a16:creationId xmlns:a16="http://schemas.microsoft.com/office/drawing/2014/main" id="{7358ACB4-7DEC-6B00-01B0-B56879EE92C2}"/>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 name="Freeform 8">
              <a:extLst>
                <a:ext uri="{FF2B5EF4-FFF2-40B4-BE49-F238E27FC236}">
                  <a16:creationId xmlns:a16="http://schemas.microsoft.com/office/drawing/2014/main" id="{17696558-F1F4-CED3-579F-0415092786A4}"/>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3</a:t>
              </a:r>
            </a:p>
          </p:txBody>
        </p:sp>
        <p:sp>
          <p:nvSpPr>
            <p:cNvPr id="12" name="Freeform 9">
              <a:extLst>
                <a:ext uri="{FF2B5EF4-FFF2-40B4-BE49-F238E27FC236}">
                  <a16:creationId xmlns:a16="http://schemas.microsoft.com/office/drawing/2014/main" id="{0A4CFA92-9F53-DDCE-E218-6BD57E9E8C4A}"/>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3" name="Group 12">
            <a:extLst>
              <a:ext uri="{FF2B5EF4-FFF2-40B4-BE49-F238E27FC236}">
                <a16:creationId xmlns:a16="http://schemas.microsoft.com/office/drawing/2014/main" id="{88FDBCCE-31FF-FB5C-A2E4-88F10A3F5A61}"/>
              </a:ext>
            </a:extLst>
          </p:cNvPr>
          <p:cNvGrpSpPr/>
          <p:nvPr/>
        </p:nvGrpSpPr>
        <p:grpSpPr>
          <a:xfrm>
            <a:off x="6678879" y="1968209"/>
            <a:ext cx="1632555" cy="1980852"/>
            <a:chOff x="1028702" y="1800762"/>
            <a:chExt cx="1632555" cy="1980852"/>
          </a:xfrm>
        </p:grpSpPr>
        <p:sp>
          <p:nvSpPr>
            <p:cNvPr id="14" name="Freeform 3">
              <a:extLst>
                <a:ext uri="{FF2B5EF4-FFF2-40B4-BE49-F238E27FC236}">
                  <a16:creationId xmlns:a16="http://schemas.microsoft.com/office/drawing/2014/main" id="{FB0600D6-42B6-0A2D-1689-549466DBC698}"/>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 name="Freeform 4">
              <a:extLst>
                <a:ext uri="{FF2B5EF4-FFF2-40B4-BE49-F238E27FC236}">
                  <a16:creationId xmlns:a16="http://schemas.microsoft.com/office/drawing/2014/main" id="{23A51578-4319-D0E1-F70D-5ACF1ED33708}"/>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 name="Freeform 5">
              <a:extLst>
                <a:ext uri="{FF2B5EF4-FFF2-40B4-BE49-F238E27FC236}">
                  <a16:creationId xmlns:a16="http://schemas.microsoft.com/office/drawing/2014/main" id="{5800DB4A-CF40-D3C8-DBC2-BC72E5020895}"/>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7" name="Freeform 6">
              <a:extLst>
                <a:ext uri="{FF2B5EF4-FFF2-40B4-BE49-F238E27FC236}">
                  <a16:creationId xmlns:a16="http://schemas.microsoft.com/office/drawing/2014/main" id="{325CF0E5-340D-C74E-7386-2803B9C2AF95}"/>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8" name="Freeform 7">
              <a:extLst>
                <a:ext uri="{FF2B5EF4-FFF2-40B4-BE49-F238E27FC236}">
                  <a16:creationId xmlns:a16="http://schemas.microsoft.com/office/drawing/2014/main" id="{8859F916-BDB4-22A8-4509-CB4BB0BB34DF}"/>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9" name="Freeform 8">
              <a:extLst>
                <a:ext uri="{FF2B5EF4-FFF2-40B4-BE49-F238E27FC236}">
                  <a16:creationId xmlns:a16="http://schemas.microsoft.com/office/drawing/2014/main" id="{C3538508-1E6A-E17B-3392-B57C0E9EEE05}"/>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ar-SA" sz="4000" b="1" dirty="0">
                  <a:latin typeface="Tahoma" panose="020B0604030504040204" pitchFamily="34" charset="0"/>
                  <a:ea typeface="Tahoma" panose="020B0604030504040204" pitchFamily="34" charset="0"/>
                  <a:cs typeface="Tahoma" panose="020B0604030504040204" pitchFamily="34" charset="0"/>
                </a:rPr>
                <a:t>4</a:t>
              </a:r>
              <a:endParaRPr lang="en-US" sz="4000" b="1" dirty="0">
                <a:latin typeface="Tahoma" panose="020B0604030504040204" pitchFamily="34" charset="0"/>
                <a:ea typeface="Tahoma" panose="020B0604030504040204" pitchFamily="34" charset="0"/>
                <a:cs typeface="Tahoma" panose="020B0604030504040204" pitchFamily="34" charset="0"/>
              </a:endParaRPr>
            </a:p>
          </p:txBody>
        </p:sp>
        <p:sp>
          <p:nvSpPr>
            <p:cNvPr id="20" name="Freeform 9">
              <a:extLst>
                <a:ext uri="{FF2B5EF4-FFF2-40B4-BE49-F238E27FC236}">
                  <a16:creationId xmlns:a16="http://schemas.microsoft.com/office/drawing/2014/main" id="{44F5CB0E-50B0-3BE9-6E12-E3435155DBAF}"/>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21" name="Group 20">
            <a:extLst>
              <a:ext uri="{FF2B5EF4-FFF2-40B4-BE49-F238E27FC236}">
                <a16:creationId xmlns:a16="http://schemas.microsoft.com/office/drawing/2014/main" id="{2B77308F-9FD1-BEC6-FC76-392D1B2965DA}"/>
              </a:ext>
            </a:extLst>
          </p:cNvPr>
          <p:cNvGrpSpPr/>
          <p:nvPr/>
        </p:nvGrpSpPr>
        <p:grpSpPr>
          <a:xfrm>
            <a:off x="6859789" y="4615525"/>
            <a:ext cx="1632555" cy="1980852"/>
            <a:chOff x="1028702" y="1800762"/>
            <a:chExt cx="1632555" cy="1980852"/>
          </a:xfrm>
        </p:grpSpPr>
        <p:sp>
          <p:nvSpPr>
            <p:cNvPr id="22" name="Freeform 3">
              <a:extLst>
                <a:ext uri="{FF2B5EF4-FFF2-40B4-BE49-F238E27FC236}">
                  <a16:creationId xmlns:a16="http://schemas.microsoft.com/office/drawing/2014/main" id="{F296EA21-2203-86E4-F652-118F23FE5396}"/>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3" name="Freeform 4">
              <a:extLst>
                <a:ext uri="{FF2B5EF4-FFF2-40B4-BE49-F238E27FC236}">
                  <a16:creationId xmlns:a16="http://schemas.microsoft.com/office/drawing/2014/main" id="{E1FD2D59-4A15-2857-28E0-6709BE16352D}"/>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4" name="Freeform 5">
              <a:extLst>
                <a:ext uri="{FF2B5EF4-FFF2-40B4-BE49-F238E27FC236}">
                  <a16:creationId xmlns:a16="http://schemas.microsoft.com/office/drawing/2014/main" id="{6A36EC06-711B-66CC-C58F-493DFB94512C}"/>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5" name="Freeform 6">
              <a:extLst>
                <a:ext uri="{FF2B5EF4-FFF2-40B4-BE49-F238E27FC236}">
                  <a16:creationId xmlns:a16="http://schemas.microsoft.com/office/drawing/2014/main" id="{9A33C90C-C4FD-96D0-BF97-83E2D31E0DCD}"/>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6" name="Freeform 7">
              <a:extLst>
                <a:ext uri="{FF2B5EF4-FFF2-40B4-BE49-F238E27FC236}">
                  <a16:creationId xmlns:a16="http://schemas.microsoft.com/office/drawing/2014/main" id="{465317D8-F1E0-4D2F-612E-08748999BDF4}"/>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7" name="Freeform 8">
              <a:extLst>
                <a:ext uri="{FF2B5EF4-FFF2-40B4-BE49-F238E27FC236}">
                  <a16:creationId xmlns:a16="http://schemas.microsoft.com/office/drawing/2014/main" id="{269F7C2C-6C6B-1ADF-4F9B-6D85340CBA7A}"/>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5</a:t>
              </a:r>
            </a:p>
          </p:txBody>
        </p:sp>
        <p:sp>
          <p:nvSpPr>
            <p:cNvPr id="28" name="Freeform 9">
              <a:extLst>
                <a:ext uri="{FF2B5EF4-FFF2-40B4-BE49-F238E27FC236}">
                  <a16:creationId xmlns:a16="http://schemas.microsoft.com/office/drawing/2014/main" id="{2E9D76DC-D8A1-303F-1A8C-7694E004585B}"/>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29" name="Group 28">
            <a:extLst>
              <a:ext uri="{FF2B5EF4-FFF2-40B4-BE49-F238E27FC236}">
                <a16:creationId xmlns:a16="http://schemas.microsoft.com/office/drawing/2014/main" id="{3C5D2240-C7EF-8D3C-0FAD-88B6746CA26D}"/>
              </a:ext>
            </a:extLst>
          </p:cNvPr>
          <p:cNvGrpSpPr/>
          <p:nvPr/>
        </p:nvGrpSpPr>
        <p:grpSpPr>
          <a:xfrm>
            <a:off x="6871472" y="7554640"/>
            <a:ext cx="1632555" cy="1980852"/>
            <a:chOff x="1028702" y="1800762"/>
            <a:chExt cx="1632555" cy="1980852"/>
          </a:xfrm>
        </p:grpSpPr>
        <p:sp>
          <p:nvSpPr>
            <p:cNvPr id="30" name="Freeform 3">
              <a:extLst>
                <a:ext uri="{FF2B5EF4-FFF2-40B4-BE49-F238E27FC236}">
                  <a16:creationId xmlns:a16="http://schemas.microsoft.com/office/drawing/2014/main" id="{360F700D-87B6-1EE0-7BEB-2DDC06B7CEB9}"/>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31" name="Freeform 4">
              <a:extLst>
                <a:ext uri="{FF2B5EF4-FFF2-40B4-BE49-F238E27FC236}">
                  <a16:creationId xmlns:a16="http://schemas.microsoft.com/office/drawing/2014/main" id="{D41C266A-261B-0B66-5BF2-66D592CDE310}"/>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32" name="Freeform 5">
              <a:extLst>
                <a:ext uri="{FF2B5EF4-FFF2-40B4-BE49-F238E27FC236}">
                  <a16:creationId xmlns:a16="http://schemas.microsoft.com/office/drawing/2014/main" id="{E111B9DF-B2EF-F479-6D34-351BEB14CE57}"/>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33" name="Freeform 6">
              <a:extLst>
                <a:ext uri="{FF2B5EF4-FFF2-40B4-BE49-F238E27FC236}">
                  <a16:creationId xmlns:a16="http://schemas.microsoft.com/office/drawing/2014/main" id="{FB1BF269-5CA2-CF7F-8545-BBF3416015FD}"/>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34" name="Freeform 7">
              <a:extLst>
                <a:ext uri="{FF2B5EF4-FFF2-40B4-BE49-F238E27FC236}">
                  <a16:creationId xmlns:a16="http://schemas.microsoft.com/office/drawing/2014/main" id="{A33CFC6F-ECEC-DE58-4D4C-305C32F8A2A6}"/>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35" name="Freeform 8">
              <a:extLst>
                <a:ext uri="{FF2B5EF4-FFF2-40B4-BE49-F238E27FC236}">
                  <a16:creationId xmlns:a16="http://schemas.microsoft.com/office/drawing/2014/main" id="{B76E2EA9-D460-E5E3-B8FC-C2AFD941A2C1}"/>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6</a:t>
              </a:r>
            </a:p>
          </p:txBody>
        </p:sp>
        <p:sp>
          <p:nvSpPr>
            <p:cNvPr id="36" name="Freeform 9">
              <a:extLst>
                <a:ext uri="{FF2B5EF4-FFF2-40B4-BE49-F238E27FC236}">
                  <a16:creationId xmlns:a16="http://schemas.microsoft.com/office/drawing/2014/main" id="{F6AAB9E2-02C1-3ADA-F5AF-C31B55C8C643}"/>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1880413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37761" y="447900"/>
            <a:ext cx="8212477" cy="751488"/>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Conclusion and Future Work</a:t>
            </a: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6" name="TextBox 5">
            <a:extLst>
              <a:ext uri="{FF2B5EF4-FFF2-40B4-BE49-F238E27FC236}">
                <a16:creationId xmlns:a16="http://schemas.microsoft.com/office/drawing/2014/main" id="{E5B22260-367F-E5DF-DCC9-9E30637A0D8D}"/>
              </a:ext>
            </a:extLst>
          </p:cNvPr>
          <p:cNvSpPr txBox="1"/>
          <p:nvPr/>
        </p:nvSpPr>
        <p:spPr>
          <a:xfrm>
            <a:off x="723900" y="1752600"/>
            <a:ext cx="16840200" cy="8956298"/>
          </a:xfrm>
          <a:prstGeom prst="rect">
            <a:avLst/>
          </a:prstGeom>
          <a:noFill/>
        </p:spPr>
        <p:txBody>
          <a:bodyPr wrap="square">
            <a:spAutoFit/>
          </a:bodyPr>
          <a:lstStyle/>
          <a:p>
            <a:r>
              <a:rPr lang="en-US" sz="3200" dirty="0"/>
              <a:t>The YOLOv8-based PPE detection system effectively enhances workplace safety with high precision and real-time capabilities, though challenges like processing speed in complex environments persist. </a:t>
            </a:r>
          </a:p>
          <a:p>
            <a:r>
              <a:rPr lang="en-US" sz="3200" dirty="0"/>
              <a:t>Future work will focus on optimizing the model for various industrial scenarios and improving real-time performance on lower-end hardware.</a:t>
            </a:r>
          </a:p>
          <a:p>
            <a:endParaRPr lang="en-US" sz="3200" dirty="0"/>
          </a:p>
          <a:p>
            <a:pPr marL="1257300" lvl="2" indent="-342900">
              <a:buFont typeface="Wingdings" panose="05000000000000000000" pitchFamily="2" charset="2"/>
              <a:buChar char="Ø"/>
            </a:pPr>
            <a:r>
              <a:rPr lang="en-US" sz="3200" dirty="0"/>
              <a:t>This research utilized AI and Computer Vision, specifically the YOLOv8 architecture, to enhance workplace safety by ensuring the proper use of Personal Protective Equipment (PPE). </a:t>
            </a:r>
          </a:p>
          <a:p>
            <a:pPr marL="1257300" lvl="2" indent="-342900">
              <a:buFont typeface="Wingdings" panose="05000000000000000000" pitchFamily="2" charset="2"/>
              <a:buChar char="Ø"/>
            </a:pPr>
            <a:endParaRPr lang="en-US" sz="3200" dirty="0"/>
          </a:p>
          <a:p>
            <a:pPr marL="1257300" lvl="2" indent="-342900">
              <a:buFont typeface="Wingdings" panose="05000000000000000000" pitchFamily="2" charset="2"/>
              <a:buChar char="Ø"/>
            </a:pPr>
            <a:r>
              <a:rPr lang="en-US" sz="3200" dirty="0"/>
              <a:t>The model effectively addressed the problem of PPE noncompliance by providing real-time detection with an impressive 98.9% </a:t>
            </a:r>
            <a:r>
              <a:rPr lang="en-US" sz="3200" dirty="0" err="1"/>
              <a:t>mAP</a:t>
            </a:r>
            <a:r>
              <a:rPr lang="en-US" sz="3200" dirty="0"/>
              <a:t> accuracy on validation data. </a:t>
            </a:r>
          </a:p>
          <a:p>
            <a:pPr marL="1257300" lvl="2" indent="-342900">
              <a:buFont typeface="Wingdings" panose="05000000000000000000" pitchFamily="2" charset="2"/>
              <a:buChar char="Ø"/>
            </a:pPr>
            <a:endParaRPr lang="en-US" sz="3200" dirty="0"/>
          </a:p>
          <a:p>
            <a:pPr marL="1257300" lvl="2" indent="-342900">
              <a:buFont typeface="Wingdings" panose="05000000000000000000" pitchFamily="2" charset="2"/>
              <a:buChar char="Ø"/>
            </a:pPr>
            <a:r>
              <a:rPr lang="en-US" sz="3200" dirty="0"/>
              <a:t>The findings underscore the potential of AI in promoting sustainability, improving employee well-being, and reducing costs for industries. </a:t>
            </a:r>
          </a:p>
          <a:p>
            <a:pPr marL="1257300" lvl="2" indent="-342900">
              <a:buFont typeface="Wingdings" panose="05000000000000000000" pitchFamily="2" charset="2"/>
              <a:buChar char="Ø"/>
            </a:pPr>
            <a:endParaRPr lang="en-US" sz="3200" dirty="0"/>
          </a:p>
          <a:p>
            <a:pPr marL="1257300" lvl="2" indent="-342900">
              <a:buFont typeface="Wingdings" panose="05000000000000000000" pitchFamily="2" charset="2"/>
              <a:buChar char="Ø"/>
            </a:pPr>
            <a:r>
              <a:rPr lang="en-US" sz="3200" dirty="0"/>
              <a:t>Further improvements in model performance can be realized by expanding the training datasets, thereby enhancing detection accuracy across diverse scenarios.</a:t>
            </a:r>
          </a:p>
          <a:p>
            <a:endParaRPr lang="en-US" sz="3200" dirty="0"/>
          </a:p>
        </p:txBody>
      </p:sp>
    </p:spTree>
    <p:extLst>
      <p:ext uri="{BB962C8B-B14F-4D97-AF65-F5344CB8AC3E}">
        <p14:creationId xmlns:p14="http://schemas.microsoft.com/office/powerpoint/2010/main" val="1303449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37761" y="447900"/>
            <a:ext cx="8212477" cy="751488"/>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Conclusion and Future Work</a:t>
            </a: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6" name="TextBox 5">
            <a:extLst>
              <a:ext uri="{FF2B5EF4-FFF2-40B4-BE49-F238E27FC236}">
                <a16:creationId xmlns:a16="http://schemas.microsoft.com/office/drawing/2014/main" id="{E5B22260-367F-E5DF-DCC9-9E30637A0D8D}"/>
              </a:ext>
            </a:extLst>
          </p:cNvPr>
          <p:cNvSpPr txBox="1"/>
          <p:nvPr/>
        </p:nvSpPr>
        <p:spPr>
          <a:xfrm>
            <a:off x="1046988" y="2895600"/>
            <a:ext cx="17241012" cy="5509200"/>
          </a:xfrm>
          <a:prstGeom prst="rect">
            <a:avLst/>
          </a:prstGeom>
          <a:noFill/>
        </p:spPr>
        <p:txBody>
          <a:bodyPr wrap="square">
            <a:spAutoFit/>
          </a:bodyPr>
          <a:lstStyle/>
          <a:p>
            <a:r>
              <a:rPr lang="en-US" sz="3200" b="1" dirty="0"/>
              <a:t>The future works related to this research can be summarized as follows:</a:t>
            </a:r>
          </a:p>
          <a:p>
            <a:endParaRPr lang="en-US" sz="3200" dirty="0"/>
          </a:p>
          <a:p>
            <a:pPr marL="457200" indent="-457200">
              <a:buFont typeface="Wingdings" panose="05000000000000000000" pitchFamily="2" charset="2"/>
              <a:buChar char="Ø"/>
            </a:pPr>
            <a:r>
              <a:rPr lang="en-US" sz="3200" dirty="0"/>
              <a:t>Future research should focus on expanding the dataset to include more varied and complex environments to improve model generalization. </a:t>
            </a:r>
          </a:p>
          <a:p>
            <a:pPr marL="457200" indent="-457200">
              <a:buFont typeface="Wingdings" panose="05000000000000000000" pitchFamily="2" charset="2"/>
              <a:buChar char="Ø"/>
            </a:pPr>
            <a:endParaRPr lang="en-US" sz="3200" dirty="0"/>
          </a:p>
          <a:p>
            <a:pPr marL="457200" indent="-457200">
              <a:buFont typeface="Wingdings" panose="05000000000000000000" pitchFamily="2" charset="2"/>
              <a:buChar char="Ø"/>
            </a:pPr>
            <a:r>
              <a:rPr lang="en-US" sz="3200" dirty="0"/>
              <a:t>Exploring lightweight versions of the model for deployment on edge devices could enhance its practical application in real-time safety monitoring. </a:t>
            </a:r>
          </a:p>
          <a:p>
            <a:pPr marL="457200" indent="-457200">
              <a:buFont typeface="Wingdings" panose="05000000000000000000" pitchFamily="2" charset="2"/>
              <a:buChar char="Ø"/>
            </a:pPr>
            <a:endParaRPr lang="en-US" sz="3200" dirty="0"/>
          </a:p>
          <a:p>
            <a:pPr marL="457200" indent="-457200">
              <a:buFont typeface="Wingdings" panose="05000000000000000000" pitchFamily="2" charset="2"/>
              <a:buChar char="Ø"/>
            </a:pPr>
            <a:r>
              <a:rPr lang="en-US" sz="3200" dirty="0"/>
              <a:t>Integrating the model with existing safety management systems and exploring additional deep learning techniques could further refine the system's effectiveness and efficiency in diverse industrial settings.</a:t>
            </a:r>
          </a:p>
        </p:txBody>
      </p:sp>
    </p:spTree>
    <p:extLst>
      <p:ext uri="{BB962C8B-B14F-4D97-AF65-F5344CB8AC3E}">
        <p14:creationId xmlns:p14="http://schemas.microsoft.com/office/powerpoint/2010/main" val="2819231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971920" y="537131"/>
            <a:ext cx="6087999" cy="751488"/>
          </a:xfrm>
          <a:prstGeom prst="rect">
            <a:avLst/>
          </a:prstGeom>
        </p:spPr>
        <p:txBody>
          <a:bodyPr vert="horz" wrap="square" lIns="0" tIns="12700" rIns="0" bIns="0" rtlCol="0">
            <a:spAutoFit/>
          </a:bodyPr>
          <a:lstStyle/>
          <a:p>
            <a:pPr marL="12700" algn="ctr">
              <a:lnSpc>
                <a:spcPct val="100000"/>
              </a:lnSpc>
              <a:spcBef>
                <a:spcPts val="100"/>
              </a:spcBef>
            </a:pPr>
            <a:r>
              <a:rPr lang="en-US" b="1" dirty="0">
                <a:latin typeface="Tahoma" panose="020B0604030504040204" pitchFamily="34" charset="0"/>
                <a:ea typeface="Tahoma" panose="020B0604030504040204" pitchFamily="34" charset="0"/>
                <a:cs typeface="Tahoma" panose="020B0604030504040204" pitchFamily="34" charset="0"/>
              </a:rPr>
              <a:t>Agenda</a:t>
            </a:r>
            <a:endParaRPr b="1" dirty="0">
              <a:latin typeface="Tahoma" panose="020B0604030504040204" pitchFamily="34" charset="0"/>
              <a:ea typeface="Tahoma" panose="020B0604030504040204" pitchFamily="34" charset="0"/>
              <a:cs typeface="Tahoma" panose="020B0604030504040204" pitchFamily="34" charset="0"/>
            </a:endParaRPr>
          </a:p>
        </p:txBody>
      </p:sp>
      <p:pic>
        <p:nvPicPr>
          <p:cNvPr id="4" name="object 4"/>
          <p:cNvPicPr/>
          <p:nvPr/>
        </p:nvPicPr>
        <p:blipFill>
          <a:blip r:embed="rId2" cstate="print"/>
          <a:stretch>
            <a:fillRect/>
          </a:stretch>
        </p:blipFill>
        <p:spPr>
          <a:xfrm>
            <a:off x="323088" y="1360932"/>
            <a:ext cx="17641824" cy="68579"/>
          </a:xfrm>
          <a:prstGeom prst="rect">
            <a:avLst/>
          </a:prstGeom>
        </p:spPr>
      </p:pic>
      <p:grpSp>
        <p:nvGrpSpPr>
          <p:cNvPr id="97" name="Group 96">
            <a:extLst>
              <a:ext uri="{FF2B5EF4-FFF2-40B4-BE49-F238E27FC236}">
                <a16:creationId xmlns:a16="http://schemas.microsoft.com/office/drawing/2014/main" id="{7FA9258E-6C6E-763C-B9D1-20E0B196CF0B}"/>
              </a:ext>
            </a:extLst>
          </p:cNvPr>
          <p:cNvGrpSpPr/>
          <p:nvPr/>
        </p:nvGrpSpPr>
        <p:grpSpPr>
          <a:xfrm>
            <a:off x="2903117" y="2148474"/>
            <a:ext cx="3088099" cy="1508105"/>
            <a:chOff x="4464909" y="5227780"/>
            <a:chExt cx="3991529" cy="1508105"/>
          </a:xfrm>
        </p:grpSpPr>
        <p:sp>
          <p:nvSpPr>
            <p:cNvPr id="104" name="CuadroTexto 395">
              <a:extLst>
                <a:ext uri="{FF2B5EF4-FFF2-40B4-BE49-F238E27FC236}">
                  <a16:creationId xmlns:a16="http://schemas.microsoft.com/office/drawing/2014/main" id="{FCDC4D1D-4C9B-9820-364C-5A58F296C57A}"/>
                </a:ext>
              </a:extLst>
            </p:cNvPr>
            <p:cNvSpPr txBox="1"/>
            <p:nvPr/>
          </p:nvSpPr>
          <p:spPr>
            <a:xfrm>
              <a:off x="4464909" y="5227780"/>
              <a:ext cx="3589307"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Introduction</a:t>
              </a:r>
            </a:p>
          </p:txBody>
        </p:sp>
        <p:sp>
          <p:nvSpPr>
            <p:cNvPr id="105" name="Rectangle 56">
              <a:extLst>
                <a:ext uri="{FF2B5EF4-FFF2-40B4-BE49-F238E27FC236}">
                  <a16:creationId xmlns:a16="http://schemas.microsoft.com/office/drawing/2014/main" id="{3889B7B5-5501-E85F-F845-F401224E369C}"/>
                </a:ext>
              </a:extLst>
            </p:cNvPr>
            <p:cNvSpPr/>
            <p:nvPr/>
          </p:nvSpPr>
          <p:spPr>
            <a:xfrm>
              <a:off x="4464910" y="5812555"/>
              <a:ext cx="3991528"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PPE importance, challenges, Technologies in Object detection</a:t>
              </a:r>
            </a:p>
          </p:txBody>
        </p:sp>
      </p:grpSp>
      <p:grpSp>
        <p:nvGrpSpPr>
          <p:cNvPr id="98" name="Group 97">
            <a:extLst>
              <a:ext uri="{FF2B5EF4-FFF2-40B4-BE49-F238E27FC236}">
                <a16:creationId xmlns:a16="http://schemas.microsoft.com/office/drawing/2014/main" id="{747973E2-2EE8-3494-C157-00B5AAA99E64}"/>
              </a:ext>
            </a:extLst>
          </p:cNvPr>
          <p:cNvGrpSpPr/>
          <p:nvPr/>
        </p:nvGrpSpPr>
        <p:grpSpPr>
          <a:xfrm>
            <a:off x="2903117" y="4962728"/>
            <a:ext cx="4045232" cy="1544563"/>
            <a:chOff x="4464909" y="5227780"/>
            <a:chExt cx="5228673" cy="997813"/>
          </a:xfrm>
        </p:grpSpPr>
        <p:sp>
          <p:nvSpPr>
            <p:cNvPr id="102" name="CuadroTexto 395">
              <a:extLst>
                <a:ext uri="{FF2B5EF4-FFF2-40B4-BE49-F238E27FC236}">
                  <a16:creationId xmlns:a16="http://schemas.microsoft.com/office/drawing/2014/main" id="{48E6C8EF-57D7-44A3-42B8-7ED51866F990}"/>
                </a:ext>
              </a:extLst>
            </p:cNvPr>
            <p:cNvSpPr txBox="1"/>
            <p:nvPr/>
          </p:nvSpPr>
          <p:spPr>
            <a:xfrm>
              <a:off x="4464909" y="5227780"/>
              <a:ext cx="5228673" cy="377774"/>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Problem Definition</a:t>
              </a:r>
            </a:p>
          </p:txBody>
        </p:sp>
        <p:sp>
          <p:nvSpPr>
            <p:cNvPr id="103" name="Rectangle 56">
              <a:extLst>
                <a:ext uri="{FF2B5EF4-FFF2-40B4-BE49-F238E27FC236}">
                  <a16:creationId xmlns:a16="http://schemas.microsoft.com/office/drawing/2014/main" id="{FAEC1B36-D65C-0690-D9D8-11F3478C1436}"/>
                </a:ext>
              </a:extLst>
            </p:cNvPr>
            <p:cNvSpPr/>
            <p:nvPr/>
          </p:nvSpPr>
          <p:spPr>
            <a:xfrm>
              <a:off x="4482507" y="5629107"/>
              <a:ext cx="3991527" cy="596486"/>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Address current problem, and motivation to solve those limitations using AI.</a:t>
              </a:r>
            </a:p>
          </p:txBody>
        </p:sp>
      </p:grpSp>
      <p:grpSp>
        <p:nvGrpSpPr>
          <p:cNvPr id="99" name="Group 98">
            <a:extLst>
              <a:ext uri="{FF2B5EF4-FFF2-40B4-BE49-F238E27FC236}">
                <a16:creationId xmlns:a16="http://schemas.microsoft.com/office/drawing/2014/main" id="{00A249E3-45B4-8D19-2D26-8271E48A2942}"/>
              </a:ext>
            </a:extLst>
          </p:cNvPr>
          <p:cNvGrpSpPr/>
          <p:nvPr/>
        </p:nvGrpSpPr>
        <p:grpSpPr>
          <a:xfrm>
            <a:off x="2903117" y="7725981"/>
            <a:ext cx="3232900" cy="1508105"/>
            <a:chOff x="4464909" y="5227780"/>
            <a:chExt cx="4178692" cy="1508105"/>
          </a:xfrm>
        </p:grpSpPr>
        <p:sp>
          <p:nvSpPr>
            <p:cNvPr id="100" name="CuadroTexto 395">
              <a:extLst>
                <a:ext uri="{FF2B5EF4-FFF2-40B4-BE49-F238E27FC236}">
                  <a16:creationId xmlns:a16="http://schemas.microsoft.com/office/drawing/2014/main" id="{93C5BF7A-2900-CA50-F353-0263AA1C9961}"/>
                </a:ext>
              </a:extLst>
            </p:cNvPr>
            <p:cNvSpPr txBox="1"/>
            <p:nvPr/>
          </p:nvSpPr>
          <p:spPr>
            <a:xfrm>
              <a:off x="4464909" y="5227780"/>
              <a:ext cx="4178692" cy="1077218"/>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Previous Work</a:t>
              </a:r>
            </a:p>
            <a:p>
              <a:endParaRPr lang="en-US" sz="3200" b="1" dirty="0">
                <a:latin typeface="Tahoma" panose="020B0604030504040204" pitchFamily="34" charset="0"/>
                <a:ea typeface="Tahoma" panose="020B0604030504040204" pitchFamily="34" charset="0"/>
                <a:cs typeface="Tahoma" panose="020B0604030504040204" pitchFamily="34" charset="0"/>
              </a:endParaRPr>
            </a:p>
          </p:txBody>
        </p:sp>
        <p:sp>
          <p:nvSpPr>
            <p:cNvPr id="101" name="Rectangle 56">
              <a:extLst>
                <a:ext uri="{FF2B5EF4-FFF2-40B4-BE49-F238E27FC236}">
                  <a16:creationId xmlns:a16="http://schemas.microsoft.com/office/drawing/2014/main" id="{2387AECA-A247-342E-A1C4-B2311BBFD256}"/>
                </a:ext>
              </a:extLst>
            </p:cNvPr>
            <p:cNvSpPr/>
            <p:nvPr/>
          </p:nvSpPr>
          <p:spPr>
            <a:xfrm>
              <a:off x="4464910" y="5812555"/>
              <a:ext cx="3991528"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List previous techniques and advances ones, and provide high level comparison.</a:t>
              </a:r>
            </a:p>
          </p:txBody>
        </p:sp>
      </p:grpSp>
      <p:grpSp>
        <p:nvGrpSpPr>
          <p:cNvPr id="67" name="Group 66">
            <a:extLst>
              <a:ext uri="{FF2B5EF4-FFF2-40B4-BE49-F238E27FC236}">
                <a16:creationId xmlns:a16="http://schemas.microsoft.com/office/drawing/2014/main" id="{47B43F01-F212-424E-1A38-6B8E5DB422C2}"/>
              </a:ext>
            </a:extLst>
          </p:cNvPr>
          <p:cNvGrpSpPr/>
          <p:nvPr/>
        </p:nvGrpSpPr>
        <p:grpSpPr>
          <a:xfrm>
            <a:off x="8444713" y="2148474"/>
            <a:ext cx="3088099" cy="2339101"/>
            <a:chOff x="4464909" y="5227780"/>
            <a:chExt cx="3991529" cy="2339101"/>
          </a:xfrm>
        </p:grpSpPr>
        <p:sp>
          <p:nvSpPr>
            <p:cNvPr id="74" name="CuadroTexto 395">
              <a:extLst>
                <a:ext uri="{FF2B5EF4-FFF2-40B4-BE49-F238E27FC236}">
                  <a16:creationId xmlns:a16="http://schemas.microsoft.com/office/drawing/2014/main" id="{6EAB09D4-983D-E32C-F38B-6A5A782B4581}"/>
                </a:ext>
              </a:extLst>
            </p:cNvPr>
            <p:cNvSpPr txBox="1"/>
            <p:nvPr/>
          </p:nvSpPr>
          <p:spPr>
            <a:xfrm>
              <a:off x="4464909" y="5227780"/>
              <a:ext cx="3589307"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Objective</a:t>
              </a:r>
            </a:p>
          </p:txBody>
        </p:sp>
        <p:sp>
          <p:nvSpPr>
            <p:cNvPr id="75" name="Rectangle 56">
              <a:extLst>
                <a:ext uri="{FF2B5EF4-FFF2-40B4-BE49-F238E27FC236}">
                  <a16:creationId xmlns:a16="http://schemas.microsoft.com/office/drawing/2014/main" id="{609651DA-832C-80C7-1006-FFE8FD033010}"/>
                </a:ext>
              </a:extLst>
            </p:cNvPr>
            <p:cNvSpPr/>
            <p:nvPr/>
          </p:nvSpPr>
          <p:spPr>
            <a:xfrm>
              <a:off x="4464910" y="5812555"/>
              <a:ext cx="3991528" cy="1754326"/>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Create a model that caters to the requirements, for detecting PPE in AI systems and offer an explanation of performance indicators (KPIs) metrics. </a:t>
              </a:r>
            </a:p>
          </p:txBody>
        </p:sp>
      </p:grpSp>
      <p:grpSp>
        <p:nvGrpSpPr>
          <p:cNvPr id="68" name="Group 67">
            <a:extLst>
              <a:ext uri="{FF2B5EF4-FFF2-40B4-BE49-F238E27FC236}">
                <a16:creationId xmlns:a16="http://schemas.microsoft.com/office/drawing/2014/main" id="{54320E92-74AA-71EC-A6FE-AE8604C1F6DF}"/>
              </a:ext>
            </a:extLst>
          </p:cNvPr>
          <p:cNvGrpSpPr/>
          <p:nvPr/>
        </p:nvGrpSpPr>
        <p:grpSpPr>
          <a:xfrm>
            <a:off x="8444713" y="4962731"/>
            <a:ext cx="3088099" cy="1508105"/>
            <a:chOff x="4464909" y="5227780"/>
            <a:chExt cx="3991529" cy="1508105"/>
          </a:xfrm>
        </p:grpSpPr>
        <p:sp>
          <p:nvSpPr>
            <p:cNvPr id="72" name="CuadroTexto 395">
              <a:extLst>
                <a:ext uri="{FF2B5EF4-FFF2-40B4-BE49-F238E27FC236}">
                  <a16:creationId xmlns:a16="http://schemas.microsoft.com/office/drawing/2014/main" id="{205346F6-D60B-9C38-0A1C-A4AEB2561F2D}"/>
                </a:ext>
              </a:extLst>
            </p:cNvPr>
            <p:cNvSpPr txBox="1"/>
            <p:nvPr/>
          </p:nvSpPr>
          <p:spPr>
            <a:xfrm>
              <a:off x="4464909" y="5227780"/>
              <a:ext cx="3902096"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Methodology</a:t>
              </a:r>
            </a:p>
          </p:txBody>
        </p:sp>
        <p:sp>
          <p:nvSpPr>
            <p:cNvPr id="73" name="Rectangle 56">
              <a:extLst>
                <a:ext uri="{FF2B5EF4-FFF2-40B4-BE49-F238E27FC236}">
                  <a16:creationId xmlns:a16="http://schemas.microsoft.com/office/drawing/2014/main" id="{2D69DEF2-54EC-45E0-C4DD-1654FEB92FDF}"/>
                </a:ext>
              </a:extLst>
            </p:cNvPr>
            <p:cNvSpPr/>
            <p:nvPr/>
          </p:nvSpPr>
          <p:spPr>
            <a:xfrm>
              <a:off x="4464910" y="5812555"/>
              <a:ext cx="3991528"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Describe the dataset, and Model Implementation and Evaluation</a:t>
              </a:r>
            </a:p>
          </p:txBody>
        </p:sp>
      </p:grpSp>
      <p:grpSp>
        <p:nvGrpSpPr>
          <p:cNvPr id="69" name="Group 68">
            <a:extLst>
              <a:ext uri="{FF2B5EF4-FFF2-40B4-BE49-F238E27FC236}">
                <a16:creationId xmlns:a16="http://schemas.microsoft.com/office/drawing/2014/main" id="{F4CD4D99-B9D3-CE01-4BF3-E1D5AC6D2CB8}"/>
              </a:ext>
            </a:extLst>
          </p:cNvPr>
          <p:cNvGrpSpPr/>
          <p:nvPr/>
        </p:nvGrpSpPr>
        <p:grpSpPr>
          <a:xfrm>
            <a:off x="8444713" y="7725981"/>
            <a:ext cx="3730792" cy="2201255"/>
            <a:chOff x="4464909" y="5227780"/>
            <a:chExt cx="4822243" cy="1534338"/>
          </a:xfrm>
        </p:grpSpPr>
        <p:sp>
          <p:nvSpPr>
            <p:cNvPr id="70" name="CuadroTexto 395">
              <a:extLst>
                <a:ext uri="{FF2B5EF4-FFF2-40B4-BE49-F238E27FC236}">
                  <a16:creationId xmlns:a16="http://schemas.microsoft.com/office/drawing/2014/main" id="{9EF141D4-0C50-D749-208B-DD2BF7C5AA45}"/>
                </a:ext>
              </a:extLst>
            </p:cNvPr>
            <p:cNvSpPr txBox="1"/>
            <p:nvPr/>
          </p:nvSpPr>
          <p:spPr>
            <a:xfrm>
              <a:off x="4464909" y="5227780"/>
              <a:ext cx="4822243" cy="750852"/>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Results and Discussion</a:t>
              </a:r>
            </a:p>
          </p:txBody>
        </p:sp>
        <p:sp>
          <p:nvSpPr>
            <p:cNvPr id="71" name="Rectangle 56">
              <a:extLst>
                <a:ext uri="{FF2B5EF4-FFF2-40B4-BE49-F238E27FC236}">
                  <a16:creationId xmlns:a16="http://schemas.microsoft.com/office/drawing/2014/main" id="{FEEF18BB-9463-01A9-3257-8B51E0A42056}"/>
                </a:ext>
              </a:extLst>
            </p:cNvPr>
            <p:cNvSpPr/>
            <p:nvPr/>
          </p:nvSpPr>
          <p:spPr>
            <a:xfrm>
              <a:off x="4486091" y="5925454"/>
              <a:ext cx="3991528" cy="836664"/>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Present Performance KPIs, showing Visual examples &amp; Model performance main KPIs</a:t>
              </a:r>
            </a:p>
          </p:txBody>
        </p:sp>
      </p:grpSp>
      <p:grpSp>
        <p:nvGrpSpPr>
          <p:cNvPr id="37" name="Group 36">
            <a:extLst>
              <a:ext uri="{FF2B5EF4-FFF2-40B4-BE49-F238E27FC236}">
                <a16:creationId xmlns:a16="http://schemas.microsoft.com/office/drawing/2014/main" id="{D0442EF2-6423-98E7-477B-FE97B7435476}"/>
              </a:ext>
            </a:extLst>
          </p:cNvPr>
          <p:cNvGrpSpPr/>
          <p:nvPr/>
        </p:nvGrpSpPr>
        <p:grpSpPr>
          <a:xfrm>
            <a:off x="13888682" y="2148477"/>
            <a:ext cx="3355317" cy="1541478"/>
            <a:chOff x="4464909" y="5227780"/>
            <a:chExt cx="4336922" cy="1007005"/>
          </a:xfrm>
        </p:grpSpPr>
        <p:sp>
          <p:nvSpPr>
            <p:cNvPr id="44" name="CuadroTexto 395">
              <a:extLst>
                <a:ext uri="{FF2B5EF4-FFF2-40B4-BE49-F238E27FC236}">
                  <a16:creationId xmlns:a16="http://schemas.microsoft.com/office/drawing/2014/main" id="{E49A0F77-DAEA-9F2B-7693-57289DC52EB7}"/>
                </a:ext>
              </a:extLst>
            </p:cNvPr>
            <p:cNvSpPr txBox="1"/>
            <p:nvPr/>
          </p:nvSpPr>
          <p:spPr>
            <a:xfrm>
              <a:off x="4464909" y="5227780"/>
              <a:ext cx="4336922" cy="703717"/>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Conclusion and Future Work</a:t>
              </a:r>
            </a:p>
          </p:txBody>
        </p:sp>
        <p:sp>
          <p:nvSpPr>
            <p:cNvPr id="45" name="Rectangle 56">
              <a:extLst>
                <a:ext uri="{FF2B5EF4-FFF2-40B4-BE49-F238E27FC236}">
                  <a16:creationId xmlns:a16="http://schemas.microsoft.com/office/drawing/2014/main" id="{8323DF60-0F44-BB19-D628-E976C376BBC1}"/>
                </a:ext>
              </a:extLst>
            </p:cNvPr>
            <p:cNvSpPr/>
            <p:nvPr/>
          </p:nvSpPr>
          <p:spPr>
            <a:xfrm>
              <a:off x="4464910" y="5812555"/>
              <a:ext cx="3991528" cy="4222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Effectiveness of the Model, &amp; Future work.</a:t>
              </a:r>
            </a:p>
          </p:txBody>
        </p:sp>
      </p:grpSp>
      <p:grpSp>
        <p:nvGrpSpPr>
          <p:cNvPr id="38" name="Group 37">
            <a:extLst>
              <a:ext uri="{FF2B5EF4-FFF2-40B4-BE49-F238E27FC236}">
                <a16:creationId xmlns:a16="http://schemas.microsoft.com/office/drawing/2014/main" id="{CE43FC7C-5DF5-BAEC-F11B-626B3CF2A3F0}"/>
              </a:ext>
            </a:extLst>
          </p:cNvPr>
          <p:cNvGrpSpPr/>
          <p:nvPr/>
        </p:nvGrpSpPr>
        <p:grpSpPr>
          <a:xfrm>
            <a:off x="13888682" y="4962731"/>
            <a:ext cx="3088099" cy="954107"/>
            <a:chOff x="4464909" y="5227780"/>
            <a:chExt cx="3991529" cy="954107"/>
          </a:xfrm>
        </p:grpSpPr>
        <p:sp>
          <p:nvSpPr>
            <p:cNvPr id="42" name="CuadroTexto 395">
              <a:extLst>
                <a:ext uri="{FF2B5EF4-FFF2-40B4-BE49-F238E27FC236}">
                  <a16:creationId xmlns:a16="http://schemas.microsoft.com/office/drawing/2014/main" id="{F69FC14F-295B-FAF4-7FEB-709A66537818}"/>
                </a:ext>
              </a:extLst>
            </p:cNvPr>
            <p:cNvSpPr txBox="1"/>
            <p:nvPr/>
          </p:nvSpPr>
          <p:spPr>
            <a:xfrm>
              <a:off x="4464909" y="5227780"/>
              <a:ext cx="3589307"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Questions</a:t>
              </a:r>
            </a:p>
          </p:txBody>
        </p:sp>
        <p:sp>
          <p:nvSpPr>
            <p:cNvPr id="43" name="Rectangle 56">
              <a:extLst>
                <a:ext uri="{FF2B5EF4-FFF2-40B4-BE49-F238E27FC236}">
                  <a16:creationId xmlns:a16="http://schemas.microsoft.com/office/drawing/2014/main" id="{19CFE611-A026-8121-827F-7BE79ECA3BA7}"/>
                </a:ext>
              </a:extLst>
            </p:cNvPr>
            <p:cNvSpPr/>
            <p:nvPr/>
          </p:nvSpPr>
          <p:spPr>
            <a:xfrm>
              <a:off x="4464910" y="5812555"/>
              <a:ext cx="3991528" cy="369332"/>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Q&amp;A Opened space</a:t>
              </a:r>
            </a:p>
          </p:txBody>
        </p:sp>
      </p:grpSp>
      <p:grpSp>
        <p:nvGrpSpPr>
          <p:cNvPr id="107" name="Group 106">
            <a:extLst>
              <a:ext uri="{FF2B5EF4-FFF2-40B4-BE49-F238E27FC236}">
                <a16:creationId xmlns:a16="http://schemas.microsoft.com/office/drawing/2014/main" id="{99A7C10B-7369-C332-4C7B-ABCD03D1BEF6}"/>
              </a:ext>
            </a:extLst>
          </p:cNvPr>
          <p:cNvGrpSpPr/>
          <p:nvPr/>
        </p:nvGrpSpPr>
        <p:grpSpPr>
          <a:xfrm>
            <a:off x="938838" y="1968209"/>
            <a:ext cx="1632555" cy="1980852"/>
            <a:chOff x="1028702" y="1800762"/>
            <a:chExt cx="1632555" cy="1980852"/>
          </a:xfrm>
        </p:grpSpPr>
        <p:sp>
          <p:nvSpPr>
            <p:cNvPr id="108" name="Freeform 3">
              <a:extLst>
                <a:ext uri="{FF2B5EF4-FFF2-40B4-BE49-F238E27FC236}">
                  <a16:creationId xmlns:a16="http://schemas.microsoft.com/office/drawing/2014/main" id="{9A1983D8-3493-0E68-DE16-A013D1F59AEE}"/>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09" name="Freeform 4">
              <a:extLst>
                <a:ext uri="{FF2B5EF4-FFF2-40B4-BE49-F238E27FC236}">
                  <a16:creationId xmlns:a16="http://schemas.microsoft.com/office/drawing/2014/main" id="{72182AC5-FC0E-D9CF-3B5E-F6BB29B3EBFF}"/>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0" name="Freeform 5">
              <a:extLst>
                <a:ext uri="{FF2B5EF4-FFF2-40B4-BE49-F238E27FC236}">
                  <a16:creationId xmlns:a16="http://schemas.microsoft.com/office/drawing/2014/main" id="{56BAE895-956C-656D-0992-BDC9C84D1CE7}"/>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1" name="Freeform 6">
              <a:extLst>
                <a:ext uri="{FF2B5EF4-FFF2-40B4-BE49-F238E27FC236}">
                  <a16:creationId xmlns:a16="http://schemas.microsoft.com/office/drawing/2014/main" id="{D1AB8292-7345-6B27-DD83-E7DFD7D338CD}"/>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2" name="Freeform 7">
              <a:extLst>
                <a:ext uri="{FF2B5EF4-FFF2-40B4-BE49-F238E27FC236}">
                  <a16:creationId xmlns:a16="http://schemas.microsoft.com/office/drawing/2014/main" id="{4A8CECB2-7E44-8214-EC01-B7C5A83D862B}"/>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3" name="Freeform 8">
              <a:extLst>
                <a:ext uri="{FF2B5EF4-FFF2-40B4-BE49-F238E27FC236}">
                  <a16:creationId xmlns:a16="http://schemas.microsoft.com/office/drawing/2014/main" id="{838FCD91-B4E6-1EF2-1788-8FB81C7957F2}"/>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1</a:t>
              </a:r>
            </a:p>
          </p:txBody>
        </p:sp>
        <p:sp>
          <p:nvSpPr>
            <p:cNvPr id="114" name="Freeform 9">
              <a:extLst>
                <a:ext uri="{FF2B5EF4-FFF2-40B4-BE49-F238E27FC236}">
                  <a16:creationId xmlns:a16="http://schemas.microsoft.com/office/drawing/2014/main" id="{BC7AD95F-4C39-87A4-2DC0-6C82589A26F0}"/>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15" name="Group 114">
            <a:extLst>
              <a:ext uri="{FF2B5EF4-FFF2-40B4-BE49-F238E27FC236}">
                <a16:creationId xmlns:a16="http://schemas.microsoft.com/office/drawing/2014/main" id="{547D9EA2-6D75-8200-DD3C-C2B1759FB2D0}"/>
              </a:ext>
            </a:extLst>
          </p:cNvPr>
          <p:cNvGrpSpPr/>
          <p:nvPr/>
        </p:nvGrpSpPr>
        <p:grpSpPr>
          <a:xfrm>
            <a:off x="1002939" y="4714466"/>
            <a:ext cx="1632555" cy="1980852"/>
            <a:chOff x="1028702" y="1800762"/>
            <a:chExt cx="1632555" cy="1980852"/>
          </a:xfrm>
        </p:grpSpPr>
        <p:sp>
          <p:nvSpPr>
            <p:cNvPr id="116" name="Freeform 3">
              <a:extLst>
                <a:ext uri="{FF2B5EF4-FFF2-40B4-BE49-F238E27FC236}">
                  <a16:creationId xmlns:a16="http://schemas.microsoft.com/office/drawing/2014/main" id="{C09788F4-7F70-D4F7-EBE6-AC7DBFB2054D}"/>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7" name="Freeform 4">
              <a:extLst>
                <a:ext uri="{FF2B5EF4-FFF2-40B4-BE49-F238E27FC236}">
                  <a16:creationId xmlns:a16="http://schemas.microsoft.com/office/drawing/2014/main" id="{9E880B1C-CB2F-640D-D69E-A77E84E722AC}"/>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8" name="Freeform 5">
              <a:extLst>
                <a:ext uri="{FF2B5EF4-FFF2-40B4-BE49-F238E27FC236}">
                  <a16:creationId xmlns:a16="http://schemas.microsoft.com/office/drawing/2014/main" id="{A38955D0-CD6B-03DD-90B5-91C5929C5925}"/>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9" name="Freeform 6">
              <a:extLst>
                <a:ext uri="{FF2B5EF4-FFF2-40B4-BE49-F238E27FC236}">
                  <a16:creationId xmlns:a16="http://schemas.microsoft.com/office/drawing/2014/main" id="{8FC0CB97-D12E-3461-C2E5-5C49CF0AA302}"/>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0" name="Freeform 7">
              <a:extLst>
                <a:ext uri="{FF2B5EF4-FFF2-40B4-BE49-F238E27FC236}">
                  <a16:creationId xmlns:a16="http://schemas.microsoft.com/office/drawing/2014/main" id="{E541F53B-C69D-D27C-2F69-FE54F46DB907}"/>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1" name="Freeform 8">
              <a:extLst>
                <a:ext uri="{FF2B5EF4-FFF2-40B4-BE49-F238E27FC236}">
                  <a16:creationId xmlns:a16="http://schemas.microsoft.com/office/drawing/2014/main" id="{70F4F49B-7B4D-0AB4-4E46-364667236C95}"/>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2</a:t>
              </a:r>
            </a:p>
          </p:txBody>
        </p:sp>
        <p:sp>
          <p:nvSpPr>
            <p:cNvPr id="122" name="Freeform 9">
              <a:extLst>
                <a:ext uri="{FF2B5EF4-FFF2-40B4-BE49-F238E27FC236}">
                  <a16:creationId xmlns:a16="http://schemas.microsoft.com/office/drawing/2014/main" id="{3E4EE857-A68E-C8CF-C06F-010A19F7EB17}"/>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55" name="Group 154">
            <a:extLst>
              <a:ext uri="{FF2B5EF4-FFF2-40B4-BE49-F238E27FC236}">
                <a16:creationId xmlns:a16="http://schemas.microsoft.com/office/drawing/2014/main" id="{F91B6BAF-9816-3B4A-D2F8-816648E6E45C}"/>
              </a:ext>
            </a:extLst>
          </p:cNvPr>
          <p:cNvGrpSpPr/>
          <p:nvPr/>
        </p:nvGrpSpPr>
        <p:grpSpPr>
          <a:xfrm>
            <a:off x="12079655" y="1990502"/>
            <a:ext cx="1632555" cy="1980852"/>
            <a:chOff x="1028702" y="1800762"/>
            <a:chExt cx="1632555" cy="1980852"/>
          </a:xfrm>
        </p:grpSpPr>
        <p:sp>
          <p:nvSpPr>
            <p:cNvPr id="156" name="Freeform 3">
              <a:extLst>
                <a:ext uri="{FF2B5EF4-FFF2-40B4-BE49-F238E27FC236}">
                  <a16:creationId xmlns:a16="http://schemas.microsoft.com/office/drawing/2014/main" id="{25AFD12D-FC2F-34E9-50A7-996E9C75AE44}"/>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7" name="Freeform 4">
              <a:extLst>
                <a:ext uri="{FF2B5EF4-FFF2-40B4-BE49-F238E27FC236}">
                  <a16:creationId xmlns:a16="http://schemas.microsoft.com/office/drawing/2014/main" id="{1CD9B1B4-0895-6E65-10DB-23A42E5992D1}"/>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8" name="Freeform 5">
              <a:extLst>
                <a:ext uri="{FF2B5EF4-FFF2-40B4-BE49-F238E27FC236}">
                  <a16:creationId xmlns:a16="http://schemas.microsoft.com/office/drawing/2014/main" id="{91B7A254-6335-C044-36AC-74CA2E38EE3F}"/>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9" name="Freeform 6">
              <a:extLst>
                <a:ext uri="{FF2B5EF4-FFF2-40B4-BE49-F238E27FC236}">
                  <a16:creationId xmlns:a16="http://schemas.microsoft.com/office/drawing/2014/main" id="{3EC2B2DA-D5E7-7D08-8B64-56179B826FD9}"/>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0" name="Freeform 7">
              <a:extLst>
                <a:ext uri="{FF2B5EF4-FFF2-40B4-BE49-F238E27FC236}">
                  <a16:creationId xmlns:a16="http://schemas.microsoft.com/office/drawing/2014/main" id="{E296235C-2707-80CC-CA74-98D2D973545E}"/>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1" name="Freeform 8">
              <a:extLst>
                <a:ext uri="{FF2B5EF4-FFF2-40B4-BE49-F238E27FC236}">
                  <a16:creationId xmlns:a16="http://schemas.microsoft.com/office/drawing/2014/main" id="{63F4491D-A5B7-5178-E553-AF133DB822A7}"/>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7</a:t>
              </a:r>
            </a:p>
          </p:txBody>
        </p:sp>
        <p:sp>
          <p:nvSpPr>
            <p:cNvPr id="162" name="Freeform 9">
              <a:extLst>
                <a:ext uri="{FF2B5EF4-FFF2-40B4-BE49-F238E27FC236}">
                  <a16:creationId xmlns:a16="http://schemas.microsoft.com/office/drawing/2014/main" id="{1E4704DF-744B-9FBA-D1B5-C9AAB9CF02A9}"/>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pic>
        <p:nvPicPr>
          <p:cNvPr id="5" name="Picture 4">
            <a:extLst>
              <a:ext uri="{FF2B5EF4-FFF2-40B4-BE49-F238E27FC236}">
                <a16:creationId xmlns:a16="http://schemas.microsoft.com/office/drawing/2014/main" id="{BD203AAD-3A00-9B70-F7EC-E9AC48F884CC}"/>
              </a:ext>
            </a:extLst>
          </p:cNvPr>
          <p:cNvPicPr>
            <a:picLocks noChangeAspect="1"/>
          </p:cNvPicPr>
          <p:nvPr/>
        </p:nvPicPr>
        <p:blipFill>
          <a:blip r:embed="rId3"/>
          <a:stretch>
            <a:fillRect/>
          </a:stretch>
        </p:blipFill>
        <p:spPr>
          <a:xfrm>
            <a:off x="12099518" y="4808949"/>
            <a:ext cx="1714400" cy="1613425"/>
          </a:xfrm>
          <a:prstGeom prst="rect">
            <a:avLst/>
          </a:prstGeom>
        </p:spPr>
      </p:pic>
      <p:grpSp>
        <p:nvGrpSpPr>
          <p:cNvPr id="2" name="Group 1">
            <a:extLst>
              <a:ext uri="{FF2B5EF4-FFF2-40B4-BE49-F238E27FC236}">
                <a16:creationId xmlns:a16="http://schemas.microsoft.com/office/drawing/2014/main" id="{5D24B6AB-0CF5-83F2-8F71-B7127D5B1B49}"/>
              </a:ext>
            </a:extLst>
          </p:cNvPr>
          <p:cNvGrpSpPr/>
          <p:nvPr/>
        </p:nvGrpSpPr>
        <p:grpSpPr>
          <a:xfrm>
            <a:off x="961708" y="7296110"/>
            <a:ext cx="1632555" cy="1980852"/>
            <a:chOff x="1028702" y="1800762"/>
            <a:chExt cx="1632555" cy="1980852"/>
          </a:xfrm>
        </p:grpSpPr>
        <p:sp>
          <p:nvSpPr>
            <p:cNvPr id="6" name="Freeform 3">
              <a:extLst>
                <a:ext uri="{FF2B5EF4-FFF2-40B4-BE49-F238E27FC236}">
                  <a16:creationId xmlns:a16="http://schemas.microsoft.com/office/drawing/2014/main" id="{AF9012AF-DB69-C2B0-D97F-3E3A3348FA27}"/>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7" name="Freeform 4">
              <a:extLst>
                <a:ext uri="{FF2B5EF4-FFF2-40B4-BE49-F238E27FC236}">
                  <a16:creationId xmlns:a16="http://schemas.microsoft.com/office/drawing/2014/main" id="{CA761C4F-E221-6EC2-A197-0E2F12E4088B}"/>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 name="Freeform 5">
              <a:extLst>
                <a:ext uri="{FF2B5EF4-FFF2-40B4-BE49-F238E27FC236}">
                  <a16:creationId xmlns:a16="http://schemas.microsoft.com/office/drawing/2014/main" id="{EDEA3A25-89FF-920E-9240-0C9C843DB902}"/>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9" name="Freeform 6">
              <a:extLst>
                <a:ext uri="{FF2B5EF4-FFF2-40B4-BE49-F238E27FC236}">
                  <a16:creationId xmlns:a16="http://schemas.microsoft.com/office/drawing/2014/main" id="{43BCB004-6D80-8472-EED1-64C97A3AD501}"/>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0" name="Freeform 7">
              <a:extLst>
                <a:ext uri="{FF2B5EF4-FFF2-40B4-BE49-F238E27FC236}">
                  <a16:creationId xmlns:a16="http://schemas.microsoft.com/office/drawing/2014/main" id="{7358ACB4-7DEC-6B00-01B0-B56879EE92C2}"/>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 name="Freeform 8">
              <a:extLst>
                <a:ext uri="{FF2B5EF4-FFF2-40B4-BE49-F238E27FC236}">
                  <a16:creationId xmlns:a16="http://schemas.microsoft.com/office/drawing/2014/main" id="{17696558-F1F4-CED3-579F-0415092786A4}"/>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3</a:t>
              </a:r>
            </a:p>
          </p:txBody>
        </p:sp>
        <p:sp>
          <p:nvSpPr>
            <p:cNvPr id="12" name="Freeform 9">
              <a:extLst>
                <a:ext uri="{FF2B5EF4-FFF2-40B4-BE49-F238E27FC236}">
                  <a16:creationId xmlns:a16="http://schemas.microsoft.com/office/drawing/2014/main" id="{0A4CFA92-9F53-DDCE-E218-6BD57E9E8C4A}"/>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3" name="Group 12">
            <a:extLst>
              <a:ext uri="{FF2B5EF4-FFF2-40B4-BE49-F238E27FC236}">
                <a16:creationId xmlns:a16="http://schemas.microsoft.com/office/drawing/2014/main" id="{88FDBCCE-31FF-FB5C-A2E4-88F10A3F5A61}"/>
              </a:ext>
            </a:extLst>
          </p:cNvPr>
          <p:cNvGrpSpPr/>
          <p:nvPr/>
        </p:nvGrpSpPr>
        <p:grpSpPr>
          <a:xfrm>
            <a:off x="6678879" y="1968209"/>
            <a:ext cx="1632555" cy="1980852"/>
            <a:chOff x="1028702" y="1800762"/>
            <a:chExt cx="1632555" cy="1980852"/>
          </a:xfrm>
        </p:grpSpPr>
        <p:sp>
          <p:nvSpPr>
            <p:cNvPr id="14" name="Freeform 3">
              <a:extLst>
                <a:ext uri="{FF2B5EF4-FFF2-40B4-BE49-F238E27FC236}">
                  <a16:creationId xmlns:a16="http://schemas.microsoft.com/office/drawing/2014/main" id="{FB0600D6-42B6-0A2D-1689-549466DBC698}"/>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 name="Freeform 4">
              <a:extLst>
                <a:ext uri="{FF2B5EF4-FFF2-40B4-BE49-F238E27FC236}">
                  <a16:creationId xmlns:a16="http://schemas.microsoft.com/office/drawing/2014/main" id="{23A51578-4319-D0E1-F70D-5ACF1ED33708}"/>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 name="Freeform 5">
              <a:extLst>
                <a:ext uri="{FF2B5EF4-FFF2-40B4-BE49-F238E27FC236}">
                  <a16:creationId xmlns:a16="http://schemas.microsoft.com/office/drawing/2014/main" id="{5800DB4A-CF40-D3C8-DBC2-BC72E5020895}"/>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7" name="Freeform 6">
              <a:extLst>
                <a:ext uri="{FF2B5EF4-FFF2-40B4-BE49-F238E27FC236}">
                  <a16:creationId xmlns:a16="http://schemas.microsoft.com/office/drawing/2014/main" id="{325CF0E5-340D-C74E-7386-2803B9C2AF95}"/>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8" name="Freeform 7">
              <a:extLst>
                <a:ext uri="{FF2B5EF4-FFF2-40B4-BE49-F238E27FC236}">
                  <a16:creationId xmlns:a16="http://schemas.microsoft.com/office/drawing/2014/main" id="{8859F916-BDB4-22A8-4509-CB4BB0BB34DF}"/>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9" name="Freeform 8">
              <a:extLst>
                <a:ext uri="{FF2B5EF4-FFF2-40B4-BE49-F238E27FC236}">
                  <a16:creationId xmlns:a16="http://schemas.microsoft.com/office/drawing/2014/main" id="{C3538508-1E6A-E17B-3392-B57C0E9EEE05}"/>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ar-SA" sz="4000" b="1" dirty="0">
                  <a:latin typeface="Tahoma" panose="020B0604030504040204" pitchFamily="34" charset="0"/>
                  <a:ea typeface="Tahoma" panose="020B0604030504040204" pitchFamily="34" charset="0"/>
                  <a:cs typeface="Tahoma" panose="020B0604030504040204" pitchFamily="34" charset="0"/>
                </a:rPr>
                <a:t>4</a:t>
              </a:r>
              <a:endParaRPr lang="en-US" sz="4000" b="1" dirty="0">
                <a:latin typeface="Tahoma" panose="020B0604030504040204" pitchFamily="34" charset="0"/>
                <a:ea typeface="Tahoma" panose="020B0604030504040204" pitchFamily="34" charset="0"/>
                <a:cs typeface="Tahoma" panose="020B0604030504040204" pitchFamily="34" charset="0"/>
              </a:endParaRPr>
            </a:p>
          </p:txBody>
        </p:sp>
        <p:sp>
          <p:nvSpPr>
            <p:cNvPr id="20" name="Freeform 9">
              <a:extLst>
                <a:ext uri="{FF2B5EF4-FFF2-40B4-BE49-F238E27FC236}">
                  <a16:creationId xmlns:a16="http://schemas.microsoft.com/office/drawing/2014/main" id="{44F5CB0E-50B0-3BE9-6E12-E3435155DBAF}"/>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21" name="Group 20">
            <a:extLst>
              <a:ext uri="{FF2B5EF4-FFF2-40B4-BE49-F238E27FC236}">
                <a16:creationId xmlns:a16="http://schemas.microsoft.com/office/drawing/2014/main" id="{2B77308F-9FD1-BEC6-FC76-392D1B2965DA}"/>
              </a:ext>
            </a:extLst>
          </p:cNvPr>
          <p:cNvGrpSpPr/>
          <p:nvPr/>
        </p:nvGrpSpPr>
        <p:grpSpPr>
          <a:xfrm>
            <a:off x="6859789" y="4615525"/>
            <a:ext cx="1632555" cy="1980852"/>
            <a:chOff x="1028702" y="1800762"/>
            <a:chExt cx="1632555" cy="1980852"/>
          </a:xfrm>
        </p:grpSpPr>
        <p:sp>
          <p:nvSpPr>
            <p:cNvPr id="22" name="Freeform 3">
              <a:extLst>
                <a:ext uri="{FF2B5EF4-FFF2-40B4-BE49-F238E27FC236}">
                  <a16:creationId xmlns:a16="http://schemas.microsoft.com/office/drawing/2014/main" id="{F296EA21-2203-86E4-F652-118F23FE5396}"/>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3" name="Freeform 4">
              <a:extLst>
                <a:ext uri="{FF2B5EF4-FFF2-40B4-BE49-F238E27FC236}">
                  <a16:creationId xmlns:a16="http://schemas.microsoft.com/office/drawing/2014/main" id="{E1FD2D59-4A15-2857-28E0-6709BE16352D}"/>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4" name="Freeform 5">
              <a:extLst>
                <a:ext uri="{FF2B5EF4-FFF2-40B4-BE49-F238E27FC236}">
                  <a16:creationId xmlns:a16="http://schemas.microsoft.com/office/drawing/2014/main" id="{6A36EC06-711B-66CC-C58F-493DFB94512C}"/>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5" name="Freeform 6">
              <a:extLst>
                <a:ext uri="{FF2B5EF4-FFF2-40B4-BE49-F238E27FC236}">
                  <a16:creationId xmlns:a16="http://schemas.microsoft.com/office/drawing/2014/main" id="{9A33C90C-C4FD-96D0-BF97-83E2D31E0DCD}"/>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6" name="Freeform 7">
              <a:extLst>
                <a:ext uri="{FF2B5EF4-FFF2-40B4-BE49-F238E27FC236}">
                  <a16:creationId xmlns:a16="http://schemas.microsoft.com/office/drawing/2014/main" id="{465317D8-F1E0-4D2F-612E-08748999BDF4}"/>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7" name="Freeform 8">
              <a:extLst>
                <a:ext uri="{FF2B5EF4-FFF2-40B4-BE49-F238E27FC236}">
                  <a16:creationId xmlns:a16="http://schemas.microsoft.com/office/drawing/2014/main" id="{269F7C2C-6C6B-1ADF-4F9B-6D85340CBA7A}"/>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5</a:t>
              </a:r>
            </a:p>
          </p:txBody>
        </p:sp>
        <p:sp>
          <p:nvSpPr>
            <p:cNvPr id="28" name="Freeform 9">
              <a:extLst>
                <a:ext uri="{FF2B5EF4-FFF2-40B4-BE49-F238E27FC236}">
                  <a16:creationId xmlns:a16="http://schemas.microsoft.com/office/drawing/2014/main" id="{2E9D76DC-D8A1-303F-1A8C-7694E004585B}"/>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29" name="Group 28">
            <a:extLst>
              <a:ext uri="{FF2B5EF4-FFF2-40B4-BE49-F238E27FC236}">
                <a16:creationId xmlns:a16="http://schemas.microsoft.com/office/drawing/2014/main" id="{3C5D2240-C7EF-8D3C-0FAD-88B6746CA26D}"/>
              </a:ext>
            </a:extLst>
          </p:cNvPr>
          <p:cNvGrpSpPr/>
          <p:nvPr/>
        </p:nvGrpSpPr>
        <p:grpSpPr>
          <a:xfrm>
            <a:off x="6871472" y="7554640"/>
            <a:ext cx="1632555" cy="1980852"/>
            <a:chOff x="1028702" y="1800762"/>
            <a:chExt cx="1632555" cy="1980852"/>
          </a:xfrm>
        </p:grpSpPr>
        <p:sp>
          <p:nvSpPr>
            <p:cNvPr id="30" name="Freeform 3">
              <a:extLst>
                <a:ext uri="{FF2B5EF4-FFF2-40B4-BE49-F238E27FC236}">
                  <a16:creationId xmlns:a16="http://schemas.microsoft.com/office/drawing/2014/main" id="{360F700D-87B6-1EE0-7BEB-2DDC06B7CEB9}"/>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31" name="Freeform 4">
              <a:extLst>
                <a:ext uri="{FF2B5EF4-FFF2-40B4-BE49-F238E27FC236}">
                  <a16:creationId xmlns:a16="http://schemas.microsoft.com/office/drawing/2014/main" id="{D41C266A-261B-0B66-5BF2-66D592CDE310}"/>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32" name="Freeform 5">
              <a:extLst>
                <a:ext uri="{FF2B5EF4-FFF2-40B4-BE49-F238E27FC236}">
                  <a16:creationId xmlns:a16="http://schemas.microsoft.com/office/drawing/2014/main" id="{E111B9DF-B2EF-F479-6D34-351BEB14CE57}"/>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33" name="Freeform 6">
              <a:extLst>
                <a:ext uri="{FF2B5EF4-FFF2-40B4-BE49-F238E27FC236}">
                  <a16:creationId xmlns:a16="http://schemas.microsoft.com/office/drawing/2014/main" id="{FB1BF269-5CA2-CF7F-8545-BBF3416015FD}"/>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34" name="Freeform 7">
              <a:extLst>
                <a:ext uri="{FF2B5EF4-FFF2-40B4-BE49-F238E27FC236}">
                  <a16:creationId xmlns:a16="http://schemas.microsoft.com/office/drawing/2014/main" id="{A33CFC6F-ECEC-DE58-4D4C-305C32F8A2A6}"/>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35" name="Freeform 8">
              <a:extLst>
                <a:ext uri="{FF2B5EF4-FFF2-40B4-BE49-F238E27FC236}">
                  <a16:creationId xmlns:a16="http://schemas.microsoft.com/office/drawing/2014/main" id="{B76E2EA9-D460-E5E3-B8FC-C2AFD941A2C1}"/>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6</a:t>
              </a:r>
            </a:p>
          </p:txBody>
        </p:sp>
        <p:sp>
          <p:nvSpPr>
            <p:cNvPr id="36" name="Freeform 9">
              <a:extLst>
                <a:ext uri="{FF2B5EF4-FFF2-40B4-BE49-F238E27FC236}">
                  <a16:creationId xmlns:a16="http://schemas.microsoft.com/office/drawing/2014/main" id="{F6AAB9E2-02C1-3ADA-F5AF-C31B55C8C643}"/>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568100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26889" y="441705"/>
            <a:ext cx="7117080" cy="756920"/>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Introduction</a:t>
            </a:r>
            <a:endParaRPr b="1" spc="155" dirty="0">
              <a:latin typeface="Times New Roman" panose="02020603050405020304" pitchFamily="18" charset="0"/>
              <a:cs typeface="Times New Roman" panose="02020603050405020304" pitchFamily="18" charset="0"/>
            </a:endParaRP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4" name="object 4"/>
          <p:cNvSpPr txBox="1"/>
          <p:nvPr/>
        </p:nvSpPr>
        <p:spPr>
          <a:xfrm>
            <a:off x="2549779" y="5080253"/>
            <a:ext cx="10000615" cy="574040"/>
          </a:xfrm>
          <a:prstGeom prst="rect">
            <a:avLst/>
          </a:prstGeom>
        </p:spPr>
        <p:txBody>
          <a:bodyPr vert="horz" wrap="square" lIns="0" tIns="12700" rIns="0" bIns="0" rtlCol="0">
            <a:spAutoFit/>
          </a:bodyPr>
          <a:lstStyle/>
          <a:p>
            <a:pPr marL="12700">
              <a:lnSpc>
                <a:spcPct val="100000"/>
              </a:lnSpc>
              <a:spcBef>
                <a:spcPts val="100"/>
              </a:spcBef>
            </a:pPr>
            <a:r>
              <a:rPr lang="en-US" sz="3600" spc="-15" dirty="0">
                <a:solidFill>
                  <a:srgbClr val="0C0C0C"/>
                </a:solidFill>
                <a:latin typeface="Tahoma"/>
                <a:cs typeface="Tahoma"/>
              </a:rPr>
              <a:t>Need for Automation</a:t>
            </a:r>
            <a:endParaRPr sz="3600" dirty="0">
              <a:latin typeface="Tahoma"/>
              <a:cs typeface="Tahoma"/>
            </a:endParaRPr>
          </a:p>
        </p:txBody>
      </p:sp>
      <p:sp>
        <p:nvSpPr>
          <p:cNvPr id="5" name="object 5"/>
          <p:cNvSpPr txBox="1"/>
          <p:nvPr/>
        </p:nvSpPr>
        <p:spPr>
          <a:xfrm>
            <a:off x="2549779" y="7673720"/>
            <a:ext cx="10664190" cy="574040"/>
          </a:xfrm>
          <a:prstGeom prst="rect">
            <a:avLst/>
          </a:prstGeom>
        </p:spPr>
        <p:txBody>
          <a:bodyPr vert="horz" wrap="square" lIns="0" tIns="12700" rIns="0" bIns="0" rtlCol="0">
            <a:spAutoFit/>
          </a:bodyPr>
          <a:lstStyle/>
          <a:p>
            <a:pPr marL="12700">
              <a:lnSpc>
                <a:spcPct val="100000"/>
              </a:lnSpc>
              <a:spcBef>
                <a:spcPts val="100"/>
              </a:spcBef>
            </a:pPr>
            <a:r>
              <a:rPr lang="en-US" sz="3600" spc="130" dirty="0">
                <a:solidFill>
                  <a:srgbClr val="0C0C0C"/>
                </a:solidFill>
                <a:latin typeface="Tahoma"/>
                <a:cs typeface="Tahoma"/>
              </a:rPr>
              <a:t>Advances in Technology</a:t>
            </a:r>
            <a:endParaRPr sz="3600" dirty="0">
              <a:latin typeface="Tahoma"/>
              <a:cs typeface="Tahoma"/>
            </a:endParaRPr>
          </a:p>
        </p:txBody>
      </p:sp>
      <p:sp>
        <p:nvSpPr>
          <p:cNvPr id="6" name="object 6"/>
          <p:cNvSpPr txBox="1"/>
          <p:nvPr/>
        </p:nvSpPr>
        <p:spPr>
          <a:xfrm>
            <a:off x="3004566" y="3297428"/>
            <a:ext cx="13316585" cy="384721"/>
          </a:xfrm>
          <a:prstGeom prst="rect">
            <a:avLst/>
          </a:prstGeom>
        </p:spPr>
        <p:txBody>
          <a:bodyPr vert="horz" wrap="square" lIns="0" tIns="12700" rIns="0" bIns="0" rtlCol="0">
            <a:spAutoFit/>
          </a:bodyPr>
          <a:lstStyle>
            <a:defPPr>
              <a:defRPr lang="en-US"/>
            </a:defPPr>
            <a:lvl1pPr marL="697865" marR="5080" indent="-685800">
              <a:lnSpc>
                <a:spcPts val="2860"/>
              </a:lnSpc>
              <a:spcBef>
                <a:spcPts val="210"/>
              </a:spcBef>
              <a:buClr>
                <a:srgbClr val="000000"/>
              </a:buClr>
              <a:buFont typeface="Arial MT"/>
              <a:buChar char="•"/>
              <a:tabLst>
                <a:tab pos="697865" algn="l"/>
                <a:tab pos="698500" algn="l"/>
              </a:tabLst>
              <a:defRPr sz="2400" b="1" i="1" spc="-200">
                <a:solidFill>
                  <a:srgbClr val="0C0C0C"/>
                </a:solidFill>
                <a:latin typeface="Trebuchet MS"/>
                <a:cs typeface="Trebuchet MS"/>
              </a:defRPr>
            </a:lvl1pPr>
          </a:lstStyle>
          <a:p>
            <a:r>
              <a:rPr lang="en-US" sz="2800" b="0" i="0" dirty="0">
                <a:latin typeface="Tahoma" panose="020B0604030504040204" pitchFamily="34" charset="0"/>
                <a:ea typeface="Tahoma" panose="020B0604030504040204" pitchFamily="34" charset="0"/>
                <a:cs typeface="Tahoma" panose="020B0604030504040204" pitchFamily="34" charset="0"/>
              </a:rPr>
              <a:t>Overview of Personal Protective Equipment (PPE) in ensuring workplace safety</a:t>
            </a:r>
          </a:p>
        </p:txBody>
      </p:sp>
      <p:sp>
        <p:nvSpPr>
          <p:cNvPr id="7" name="object 7"/>
          <p:cNvSpPr txBox="1"/>
          <p:nvPr/>
        </p:nvSpPr>
        <p:spPr>
          <a:xfrm>
            <a:off x="2549779" y="2553461"/>
            <a:ext cx="11671300" cy="574040"/>
          </a:xfrm>
          <a:prstGeom prst="rect">
            <a:avLst/>
          </a:prstGeom>
        </p:spPr>
        <p:txBody>
          <a:bodyPr vert="horz" wrap="square" lIns="0" tIns="12700" rIns="0" bIns="0" rtlCol="0">
            <a:spAutoFit/>
          </a:bodyPr>
          <a:lstStyle/>
          <a:p>
            <a:pPr marL="12700">
              <a:lnSpc>
                <a:spcPct val="100000"/>
              </a:lnSpc>
              <a:spcBef>
                <a:spcPts val="100"/>
              </a:spcBef>
            </a:pPr>
            <a:r>
              <a:rPr lang="en-US" sz="3600" spc="-25" dirty="0">
                <a:solidFill>
                  <a:srgbClr val="0C0C0C"/>
                </a:solidFill>
                <a:latin typeface="Tahoma"/>
                <a:cs typeface="Tahoma"/>
              </a:rPr>
              <a:t>Importance of </a:t>
            </a:r>
            <a:r>
              <a:rPr lang="en-US" sz="3600" b="0" i="0" dirty="0">
                <a:latin typeface="Tahoma" panose="020B0604030504040204" pitchFamily="34" charset="0"/>
                <a:ea typeface="Tahoma" panose="020B0604030504040204" pitchFamily="34" charset="0"/>
                <a:cs typeface="Tahoma" panose="020B0604030504040204" pitchFamily="34" charset="0"/>
              </a:rPr>
              <a:t>Personal Protective Equipment </a:t>
            </a:r>
            <a:endParaRPr sz="3600" dirty="0">
              <a:latin typeface="Tahoma"/>
              <a:cs typeface="Tahoma"/>
            </a:endParaRPr>
          </a:p>
        </p:txBody>
      </p:sp>
      <p:sp>
        <p:nvSpPr>
          <p:cNvPr id="8" name="object 8"/>
          <p:cNvSpPr txBox="1"/>
          <p:nvPr/>
        </p:nvSpPr>
        <p:spPr>
          <a:xfrm>
            <a:off x="3004566" y="5814440"/>
            <a:ext cx="12882880" cy="384721"/>
          </a:xfrm>
          <a:prstGeom prst="rect">
            <a:avLst/>
          </a:prstGeom>
        </p:spPr>
        <p:txBody>
          <a:bodyPr vert="horz" wrap="square" lIns="0" tIns="12700" rIns="0" bIns="0" rtlCol="0">
            <a:spAutoFit/>
          </a:bodyPr>
          <a:lstStyle>
            <a:defPPr>
              <a:defRPr lang="en-US"/>
            </a:defPPr>
            <a:lvl1pPr marL="697865" marR="5080" indent="-685800">
              <a:lnSpc>
                <a:spcPts val="2860"/>
              </a:lnSpc>
              <a:spcBef>
                <a:spcPts val="210"/>
              </a:spcBef>
              <a:buClr>
                <a:srgbClr val="000000"/>
              </a:buClr>
              <a:buFont typeface="Arial MT"/>
              <a:buChar char="•"/>
              <a:tabLst>
                <a:tab pos="697865" algn="l"/>
                <a:tab pos="698500" algn="l"/>
              </a:tabLst>
              <a:defRPr sz="2400" b="1" i="0" spc="-200">
                <a:solidFill>
                  <a:srgbClr val="0C0C0C"/>
                </a:solidFill>
                <a:latin typeface="Tahoma" panose="020B0604030504040204" pitchFamily="34" charset="0"/>
                <a:ea typeface="Tahoma" panose="020B0604030504040204" pitchFamily="34" charset="0"/>
                <a:cs typeface="Tahoma" panose="020B0604030504040204" pitchFamily="34" charset="0"/>
              </a:defRPr>
            </a:lvl1pPr>
          </a:lstStyle>
          <a:p>
            <a:r>
              <a:rPr lang="en-US" sz="2800" b="0" dirty="0"/>
              <a:t>Challenges in traditional PPE monitoring methods</a:t>
            </a:r>
          </a:p>
        </p:txBody>
      </p:sp>
      <p:sp>
        <p:nvSpPr>
          <p:cNvPr id="9" name="object 9"/>
          <p:cNvSpPr txBox="1"/>
          <p:nvPr/>
        </p:nvSpPr>
        <p:spPr>
          <a:xfrm>
            <a:off x="3004566" y="8398509"/>
            <a:ext cx="13015594" cy="384721"/>
          </a:xfrm>
          <a:prstGeom prst="rect">
            <a:avLst/>
          </a:prstGeom>
        </p:spPr>
        <p:txBody>
          <a:bodyPr vert="horz" wrap="square" lIns="0" tIns="12700" rIns="0" bIns="0" rtlCol="0">
            <a:spAutoFit/>
          </a:bodyPr>
          <a:lstStyle>
            <a:defPPr>
              <a:defRPr lang="en-US"/>
            </a:defPPr>
            <a:lvl1pPr marL="697865" marR="5080" indent="-685800">
              <a:lnSpc>
                <a:spcPts val="2860"/>
              </a:lnSpc>
              <a:spcBef>
                <a:spcPts val="210"/>
              </a:spcBef>
              <a:buClr>
                <a:srgbClr val="000000"/>
              </a:buClr>
              <a:buFont typeface="Arial MT"/>
              <a:buChar char="•"/>
              <a:tabLst>
                <a:tab pos="697865" algn="l"/>
                <a:tab pos="698500" algn="l"/>
              </a:tabLst>
              <a:defRPr sz="2800" b="0" i="0" spc="-200">
                <a:solidFill>
                  <a:srgbClr val="0C0C0C"/>
                </a:solidFill>
                <a:latin typeface="Tahoma" panose="020B0604030504040204" pitchFamily="34" charset="0"/>
                <a:ea typeface="Tahoma" panose="020B0604030504040204" pitchFamily="34" charset="0"/>
                <a:cs typeface="Tahoma" panose="020B0604030504040204" pitchFamily="34" charset="0"/>
              </a:defRPr>
            </a:lvl1pPr>
          </a:lstStyle>
          <a:p>
            <a:r>
              <a:rPr lang="en-US" dirty="0"/>
              <a:t>Introduction to deep learning and its role in enhancing PPE compliance</a:t>
            </a:r>
            <a:endParaRPr dirty="0"/>
          </a:p>
        </p:txBody>
      </p:sp>
      <p:grpSp>
        <p:nvGrpSpPr>
          <p:cNvPr id="10" name="object 10"/>
          <p:cNvGrpSpPr/>
          <p:nvPr/>
        </p:nvGrpSpPr>
        <p:grpSpPr>
          <a:xfrm>
            <a:off x="1386839" y="2408427"/>
            <a:ext cx="904240" cy="800100"/>
            <a:chOff x="1386839" y="2408427"/>
            <a:chExt cx="904240" cy="800100"/>
          </a:xfrm>
        </p:grpSpPr>
        <p:pic>
          <p:nvPicPr>
            <p:cNvPr id="11" name="object 11"/>
            <p:cNvPicPr/>
            <p:nvPr/>
          </p:nvPicPr>
          <p:blipFill>
            <a:blip r:embed="rId3" cstate="print"/>
            <a:stretch>
              <a:fillRect/>
            </a:stretch>
          </p:blipFill>
          <p:spPr>
            <a:xfrm>
              <a:off x="1386839" y="2487167"/>
              <a:ext cx="720852" cy="720852"/>
            </a:xfrm>
            <a:prstGeom prst="rect">
              <a:avLst/>
            </a:prstGeom>
          </p:spPr>
        </p:pic>
        <p:pic>
          <p:nvPicPr>
            <p:cNvPr id="12" name="object 12"/>
            <p:cNvPicPr/>
            <p:nvPr/>
          </p:nvPicPr>
          <p:blipFill>
            <a:blip r:embed="rId4" cstate="print"/>
            <a:stretch>
              <a:fillRect/>
            </a:stretch>
          </p:blipFill>
          <p:spPr>
            <a:xfrm>
              <a:off x="1474025" y="2408427"/>
              <a:ext cx="817054" cy="647192"/>
            </a:xfrm>
            <a:prstGeom prst="rect">
              <a:avLst/>
            </a:prstGeom>
          </p:spPr>
        </p:pic>
      </p:grpSp>
      <p:grpSp>
        <p:nvGrpSpPr>
          <p:cNvPr id="13" name="object 13"/>
          <p:cNvGrpSpPr/>
          <p:nvPr/>
        </p:nvGrpSpPr>
        <p:grpSpPr>
          <a:xfrm>
            <a:off x="1386839" y="7518654"/>
            <a:ext cx="904240" cy="799465"/>
            <a:chOff x="1386839" y="7518654"/>
            <a:chExt cx="904240" cy="799465"/>
          </a:xfrm>
        </p:grpSpPr>
        <p:pic>
          <p:nvPicPr>
            <p:cNvPr id="14" name="object 14"/>
            <p:cNvPicPr/>
            <p:nvPr/>
          </p:nvPicPr>
          <p:blipFill>
            <a:blip r:embed="rId3" cstate="print"/>
            <a:stretch>
              <a:fillRect/>
            </a:stretch>
          </p:blipFill>
          <p:spPr>
            <a:xfrm>
              <a:off x="1386839" y="7597140"/>
              <a:ext cx="720852" cy="720852"/>
            </a:xfrm>
            <a:prstGeom prst="rect">
              <a:avLst/>
            </a:prstGeom>
          </p:spPr>
        </p:pic>
        <p:pic>
          <p:nvPicPr>
            <p:cNvPr id="15" name="object 15"/>
            <p:cNvPicPr/>
            <p:nvPr/>
          </p:nvPicPr>
          <p:blipFill>
            <a:blip r:embed="rId4" cstate="print"/>
            <a:stretch>
              <a:fillRect/>
            </a:stretch>
          </p:blipFill>
          <p:spPr>
            <a:xfrm>
              <a:off x="1474025" y="7518654"/>
              <a:ext cx="817054" cy="647191"/>
            </a:xfrm>
            <a:prstGeom prst="rect">
              <a:avLst/>
            </a:prstGeom>
          </p:spPr>
        </p:pic>
      </p:grpSp>
      <p:grpSp>
        <p:nvGrpSpPr>
          <p:cNvPr id="16" name="object 16"/>
          <p:cNvGrpSpPr/>
          <p:nvPr/>
        </p:nvGrpSpPr>
        <p:grpSpPr>
          <a:xfrm>
            <a:off x="1386839" y="4963540"/>
            <a:ext cx="904240" cy="798830"/>
            <a:chOff x="1386839" y="4963540"/>
            <a:chExt cx="904240" cy="798830"/>
          </a:xfrm>
        </p:grpSpPr>
        <p:pic>
          <p:nvPicPr>
            <p:cNvPr id="17" name="object 17"/>
            <p:cNvPicPr/>
            <p:nvPr/>
          </p:nvPicPr>
          <p:blipFill>
            <a:blip r:embed="rId5" cstate="print"/>
            <a:stretch>
              <a:fillRect/>
            </a:stretch>
          </p:blipFill>
          <p:spPr>
            <a:xfrm>
              <a:off x="1386839" y="5042915"/>
              <a:ext cx="720852" cy="719327"/>
            </a:xfrm>
            <a:prstGeom prst="rect">
              <a:avLst/>
            </a:prstGeom>
          </p:spPr>
        </p:pic>
        <p:pic>
          <p:nvPicPr>
            <p:cNvPr id="18" name="object 18"/>
            <p:cNvPicPr/>
            <p:nvPr/>
          </p:nvPicPr>
          <p:blipFill>
            <a:blip r:embed="rId4" cstate="print"/>
            <a:stretch>
              <a:fillRect/>
            </a:stretch>
          </p:blipFill>
          <p:spPr>
            <a:xfrm>
              <a:off x="1474025" y="4963540"/>
              <a:ext cx="817054" cy="647192"/>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37761" y="447900"/>
            <a:ext cx="8212477" cy="751488"/>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Questions</a:t>
            </a: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7" name="Rectangle 6">
            <a:extLst>
              <a:ext uri="{FF2B5EF4-FFF2-40B4-BE49-F238E27FC236}">
                <a16:creationId xmlns:a16="http://schemas.microsoft.com/office/drawing/2014/main" id="{31C26054-1176-EB40-9554-EA1835E71406}"/>
              </a:ext>
            </a:extLst>
          </p:cNvPr>
          <p:cNvSpPr/>
          <p:nvPr/>
        </p:nvSpPr>
        <p:spPr>
          <a:xfrm>
            <a:off x="3589658" y="3680445"/>
            <a:ext cx="11108682" cy="3154710"/>
          </a:xfrm>
          <a:prstGeom prst="rect">
            <a:avLst/>
          </a:prstGeom>
          <a:noFill/>
        </p:spPr>
        <p:txBody>
          <a:bodyPr wrap="none" lIns="91440" tIns="45720" rIns="91440" bIns="45720">
            <a:prstTxWarp prst="textCanDown">
              <a:avLst/>
            </a:prstTxWarp>
            <a:spAutoFit/>
          </a:bodyPr>
          <a:lstStyle/>
          <a:p>
            <a:pPr algn="ctr"/>
            <a:r>
              <a:rPr lang="en-US" sz="199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 You</a:t>
            </a:r>
          </a:p>
        </p:txBody>
      </p:sp>
    </p:spTree>
    <p:extLst>
      <p:ext uri="{BB962C8B-B14F-4D97-AF65-F5344CB8AC3E}">
        <p14:creationId xmlns:p14="http://schemas.microsoft.com/office/powerpoint/2010/main" val="2275436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26889" y="441705"/>
            <a:ext cx="7117080" cy="756920"/>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Introduction</a:t>
            </a:r>
            <a:endParaRPr b="1" spc="155" dirty="0">
              <a:latin typeface="Times New Roman" panose="02020603050405020304" pitchFamily="18" charset="0"/>
              <a:cs typeface="Times New Roman" panose="02020603050405020304" pitchFamily="18" charset="0"/>
            </a:endParaRP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6" name="object 6"/>
          <p:cNvSpPr txBox="1"/>
          <p:nvPr/>
        </p:nvSpPr>
        <p:spPr>
          <a:xfrm>
            <a:off x="3004566" y="3297428"/>
            <a:ext cx="13316585" cy="384721"/>
          </a:xfrm>
          <a:prstGeom prst="rect">
            <a:avLst/>
          </a:prstGeom>
        </p:spPr>
        <p:txBody>
          <a:bodyPr vert="horz" wrap="square" lIns="0" tIns="12700" rIns="0" bIns="0" rtlCol="0">
            <a:spAutoFit/>
          </a:bodyPr>
          <a:lstStyle>
            <a:defPPr>
              <a:defRPr lang="en-US"/>
            </a:defPPr>
            <a:lvl1pPr marL="697865" marR="5080" indent="-685800">
              <a:lnSpc>
                <a:spcPts val="2860"/>
              </a:lnSpc>
              <a:spcBef>
                <a:spcPts val="210"/>
              </a:spcBef>
              <a:buClr>
                <a:srgbClr val="000000"/>
              </a:buClr>
              <a:buFont typeface="Arial MT"/>
              <a:buChar char="•"/>
              <a:tabLst>
                <a:tab pos="697865" algn="l"/>
                <a:tab pos="698500" algn="l"/>
              </a:tabLst>
              <a:defRPr sz="2400" b="1" i="1" spc="-200">
                <a:solidFill>
                  <a:srgbClr val="0C0C0C"/>
                </a:solidFill>
                <a:latin typeface="Trebuchet MS"/>
                <a:cs typeface="Trebuchet MS"/>
              </a:defRPr>
            </a:lvl1pPr>
          </a:lstStyle>
          <a:p>
            <a:r>
              <a:rPr lang="en-US" sz="2800" b="0" i="0" dirty="0">
                <a:latin typeface="Tahoma" panose="020B0604030504040204" pitchFamily="34" charset="0"/>
                <a:ea typeface="Tahoma" panose="020B0604030504040204" pitchFamily="34" charset="0"/>
                <a:cs typeface="Tahoma" panose="020B0604030504040204" pitchFamily="34" charset="0"/>
              </a:rPr>
              <a:t>Overview of Personal Protective Equipment (PPE) in ensuring workplace safety</a:t>
            </a:r>
          </a:p>
        </p:txBody>
      </p:sp>
      <p:sp>
        <p:nvSpPr>
          <p:cNvPr id="7" name="object 7"/>
          <p:cNvSpPr txBox="1"/>
          <p:nvPr/>
        </p:nvSpPr>
        <p:spPr>
          <a:xfrm>
            <a:off x="2549779" y="2553461"/>
            <a:ext cx="11671300" cy="574040"/>
          </a:xfrm>
          <a:prstGeom prst="rect">
            <a:avLst/>
          </a:prstGeom>
        </p:spPr>
        <p:txBody>
          <a:bodyPr vert="horz" wrap="square" lIns="0" tIns="12700" rIns="0" bIns="0" rtlCol="0">
            <a:spAutoFit/>
          </a:bodyPr>
          <a:lstStyle/>
          <a:p>
            <a:pPr marL="12700">
              <a:lnSpc>
                <a:spcPct val="100000"/>
              </a:lnSpc>
              <a:spcBef>
                <a:spcPts val="100"/>
              </a:spcBef>
            </a:pPr>
            <a:r>
              <a:rPr lang="en-US" sz="3600" spc="-25" dirty="0">
                <a:solidFill>
                  <a:srgbClr val="0C0C0C"/>
                </a:solidFill>
                <a:latin typeface="Tahoma"/>
                <a:cs typeface="Tahoma"/>
              </a:rPr>
              <a:t>Importance of </a:t>
            </a:r>
            <a:r>
              <a:rPr lang="en-US" sz="3600" b="0" i="0" dirty="0">
                <a:latin typeface="Tahoma" panose="020B0604030504040204" pitchFamily="34" charset="0"/>
                <a:ea typeface="Tahoma" panose="020B0604030504040204" pitchFamily="34" charset="0"/>
                <a:cs typeface="Tahoma" panose="020B0604030504040204" pitchFamily="34" charset="0"/>
              </a:rPr>
              <a:t>Personal Protective Equipment (</a:t>
            </a:r>
            <a:r>
              <a:rPr lang="en-US" sz="3600" spc="-25" dirty="0">
                <a:solidFill>
                  <a:srgbClr val="0C0C0C"/>
                </a:solidFill>
                <a:latin typeface="Tahoma"/>
                <a:cs typeface="Tahoma"/>
              </a:rPr>
              <a:t>PPE)</a:t>
            </a:r>
            <a:endParaRPr sz="3600" dirty="0">
              <a:latin typeface="Tahoma"/>
              <a:cs typeface="Tahoma"/>
            </a:endParaRPr>
          </a:p>
        </p:txBody>
      </p:sp>
      <p:grpSp>
        <p:nvGrpSpPr>
          <p:cNvPr id="10" name="object 10"/>
          <p:cNvGrpSpPr/>
          <p:nvPr/>
        </p:nvGrpSpPr>
        <p:grpSpPr>
          <a:xfrm>
            <a:off x="1386839" y="2408427"/>
            <a:ext cx="904240" cy="800100"/>
            <a:chOff x="1386839" y="2408427"/>
            <a:chExt cx="904240" cy="800100"/>
          </a:xfrm>
        </p:grpSpPr>
        <p:pic>
          <p:nvPicPr>
            <p:cNvPr id="11" name="object 11"/>
            <p:cNvPicPr/>
            <p:nvPr/>
          </p:nvPicPr>
          <p:blipFill>
            <a:blip r:embed="rId3" cstate="print"/>
            <a:stretch>
              <a:fillRect/>
            </a:stretch>
          </p:blipFill>
          <p:spPr>
            <a:xfrm>
              <a:off x="1386839" y="2487167"/>
              <a:ext cx="720852" cy="720852"/>
            </a:xfrm>
            <a:prstGeom prst="rect">
              <a:avLst/>
            </a:prstGeom>
          </p:spPr>
        </p:pic>
        <p:pic>
          <p:nvPicPr>
            <p:cNvPr id="12" name="object 12"/>
            <p:cNvPicPr/>
            <p:nvPr/>
          </p:nvPicPr>
          <p:blipFill>
            <a:blip r:embed="rId4" cstate="print"/>
            <a:stretch>
              <a:fillRect/>
            </a:stretch>
          </p:blipFill>
          <p:spPr>
            <a:xfrm>
              <a:off x="1474025" y="2408427"/>
              <a:ext cx="817054" cy="647192"/>
            </a:xfrm>
            <a:prstGeom prst="rect">
              <a:avLst/>
            </a:prstGeom>
          </p:spPr>
        </p:pic>
      </p:grpSp>
      <p:pic>
        <p:nvPicPr>
          <p:cNvPr id="29" name="Graphic 28" descr="Construction worker">
            <a:extLst>
              <a:ext uri="{FF2B5EF4-FFF2-40B4-BE49-F238E27FC236}">
                <a16:creationId xmlns:a16="http://schemas.microsoft.com/office/drawing/2014/main" id="{A4D9AB60-4C30-F276-FC30-99ABA84F5B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1866" y="3775342"/>
            <a:ext cx="914400" cy="914400"/>
          </a:xfrm>
          <a:prstGeom prst="rect">
            <a:avLst/>
          </a:prstGeom>
        </p:spPr>
      </p:pic>
      <p:pic>
        <p:nvPicPr>
          <p:cNvPr id="31" name="Graphic 30" descr="City">
            <a:extLst>
              <a:ext uri="{FF2B5EF4-FFF2-40B4-BE49-F238E27FC236}">
                <a16:creationId xmlns:a16="http://schemas.microsoft.com/office/drawing/2014/main" id="{098BF91A-B6D2-5789-B1DF-A0AE61ACB7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9454" y="3775342"/>
            <a:ext cx="914400" cy="914400"/>
          </a:xfrm>
          <a:prstGeom prst="rect">
            <a:avLst/>
          </a:prstGeom>
        </p:spPr>
      </p:pic>
      <p:sp>
        <p:nvSpPr>
          <p:cNvPr id="32" name="TextBox 31">
            <a:extLst>
              <a:ext uri="{FF2B5EF4-FFF2-40B4-BE49-F238E27FC236}">
                <a16:creationId xmlns:a16="http://schemas.microsoft.com/office/drawing/2014/main" id="{64D5D6AD-AE97-02C8-F07C-EBEBDBE341CF}"/>
              </a:ext>
            </a:extLst>
          </p:cNvPr>
          <p:cNvSpPr txBox="1"/>
          <p:nvPr/>
        </p:nvSpPr>
        <p:spPr>
          <a:xfrm>
            <a:off x="838200" y="4805082"/>
            <a:ext cx="5521733" cy="2800767"/>
          </a:xfrm>
          <a:prstGeom prst="rect">
            <a:avLst/>
          </a:prstGeom>
          <a:noFill/>
        </p:spPr>
        <p:txBody>
          <a:bodyPr wrap="square" rtlCol="0">
            <a:spAutoFit/>
          </a:bodyPr>
          <a:lstStyle/>
          <a:p>
            <a:pPr algn="ctr"/>
            <a:r>
              <a:rPr lang="en-US" sz="3200" b="1" dirty="0"/>
              <a:t>Workers Safety</a:t>
            </a:r>
          </a:p>
          <a:p>
            <a:endParaRPr lang="en-US" sz="2400" dirty="0"/>
          </a:p>
          <a:p>
            <a:r>
              <a:rPr lang="en-US" sz="2400" dirty="0"/>
              <a:t>Worker adherence to safety rules within workplace is a challenges that addressed in last decades, as countries are expanding the projects and workers safety becomes critical requirements</a:t>
            </a:r>
          </a:p>
        </p:txBody>
      </p:sp>
      <p:sp>
        <p:nvSpPr>
          <p:cNvPr id="33" name="Arrow: Bent-Up 32">
            <a:extLst>
              <a:ext uri="{FF2B5EF4-FFF2-40B4-BE49-F238E27FC236}">
                <a16:creationId xmlns:a16="http://schemas.microsoft.com/office/drawing/2014/main" id="{B50D99EC-E9C5-00D7-4EAB-4DC67D2BDDA9}"/>
              </a:ext>
            </a:extLst>
          </p:cNvPr>
          <p:cNvSpPr/>
          <p:nvPr/>
        </p:nvSpPr>
        <p:spPr>
          <a:xfrm rot="5400000">
            <a:off x="903963" y="7988312"/>
            <a:ext cx="802514" cy="746862"/>
          </a:xfrm>
          <a:prstGeom prst="ben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63954C6-AD25-67A5-68C3-DC7A2F983AA1}"/>
              </a:ext>
            </a:extLst>
          </p:cNvPr>
          <p:cNvSpPr txBox="1"/>
          <p:nvPr/>
        </p:nvSpPr>
        <p:spPr>
          <a:xfrm>
            <a:off x="1678651" y="7793484"/>
            <a:ext cx="4391124" cy="1200329"/>
          </a:xfrm>
          <a:prstGeom prst="rect">
            <a:avLst/>
          </a:prstGeom>
          <a:noFill/>
        </p:spPr>
        <p:txBody>
          <a:bodyPr wrap="square" rtlCol="0">
            <a:spAutoFit/>
          </a:bodyPr>
          <a:lstStyle/>
          <a:p>
            <a:pPr marL="285750" indent="-285750">
              <a:buFont typeface="Wingdings" panose="05000000000000000000" pitchFamily="2" charset="2"/>
              <a:buChar char="Ø"/>
            </a:pPr>
            <a:r>
              <a:rPr lang="en-US" b="1" dirty="0"/>
              <a:t>Using Personal Protective equipment, and there is multiple types of them, Helmet, googles, Earplug, Masks, Gloves, safety shoes, and more</a:t>
            </a:r>
          </a:p>
        </p:txBody>
      </p:sp>
      <p:sp>
        <p:nvSpPr>
          <p:cNvPr id="35" name="TextBox 34">
            <a:extLst>
              <a:ext uri="{FF2B5EF4-FFF2-40B4-BE49-F238E27FC236}">
                <a16:creationId xmlns:a16="http://schemas.microsoft.com/office/drawing/2014/main" id="{3448F9AA-0349-0E53-EE8C-BE55ECFBCA1C}"/>
              </a:ext>
            </a:extLst>
          </p:cNvPr>
          <p:cNvSpPr txBox="1"/>
          <p:nvPr/>
        </p:nvSpPr>
        <p:spPr>
          <a:xfrm>
            <a:off x="1678651" y="9058870"/>
            <a:ext cx="4391124" cy="923330"/>
          </a:xfrm>
          <a:prstGeom prst="rect">
            <a:avLst/>
          </a:prstGeom>
          <a:noFill/>
        </p:spPr>
        <p:txBody>
          <a:bodyPr wrap="square" rtlCol="0">
            <a:spAutoFit/>
          </a:bodyPr>
          <a:lstStyle/>
          <a:p>
            <a:pPr marL="285750" indent="-285750">
              <a:buFont typeface="Wingdings" panose="05000000000000000000" pitchFamily="2" charset="2"/>
              <a:buChar char="Ø"/>
            </a:pPr>
            <a:r>
              <a:rPr lang="en-US" b="1" dirty="0"/>
              <a:t>Safety Protocols training, and companies special Safety arrangements and certificates</a:t>
            </a:r>
          </a:p>
        </p:txBody>
      </p:sp>
      <p:cxnSp>
        <p:nvCxnSpPr>
          <p:cNvPr id="37" name="Straight Connector 36">
            <a:extLst>
              <a:ext uri="{FF2B5EF4-FFF2-40B4-BE49-F238E27FC236}">
                <a16:creationId xmlns:a16="http://schemas.microsoft.com/office/drawing/2014/main" id="{A5246EF5-85B0-6895-7F1D-84E72F0C7F02}"/>
              </a:ext>
            </a:extLst>
          </p:cNvPr>
          <p:cNvCxnSpPr/>
          <p:nvPr/>
        </p:nvCxnSpPr>
        <p:spPr>
          <a:xfrm>
            <a:off x="6546410" y="4495800"/>
            <a:ext cx="0" cy="5029200"/>
          </a:xfrm>
          <a:prstGeom prst="line">
            <a:avLst/>
          </a:prstGeom>
          <a:ln w="38100"/>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558A3E24-9C34-025E-7E5A-0242A36C4CE7}"/>
              </a:ext>
            </a:extLst>
          </p:cNvPr>
          <p:cNvSpPr txBox="1"/>
          <p:nvPr/>
        </p:nvSpPr>
        <p:spPr>
          <a:xfrm>
            <a:off x="6732887" y="4805082"/>
            <a:ext cx="4907534" cy="3170099"/>
          </a:xfrm>
          <a:prstGeom prst="rect">
            <a:avLst/>
          </a:prstGeom>
          <a:noFill/>
        </p:spPr>
        <p:txBody>
          <a:bodyPr wrap="square" rtlCol="0">
            <a:spAutoFit/>
          </a:bodyPr>
          <a:lstStyle/>
          <a:p>
            <a:pPr algn="ctr"/>
            <a:r>
              <a:rPr lang="en-US" sz="3200" b="1" dirty="0"/>
              <a:t>Companies Needs</a:t>
            </a:r>
          </a:p>
          <a:p>
            <a:endParaRPr lang="en-US" sz="2400" dirty="0"/>
          </a:p>
          <a:p>
            <a:r>
              <a:rPr lang="en-US" sz="2400" dirty="0"/>
              <a:t>Companies looking to have high safe environment for the workers as this have high impact on company values, like reputation, finance impact on workers accidents, violation registered on government affairs.</a:t>
            </a:r>
          </a:p>
        </p:txBody>
      </p:sp>
      <p:cxnSp>
        <p:nvCxnSpPr>
          <p:cNvPr id="40" name="Straight Connector 39">
            <a:extLst>
              <a:ext uri="{FF2B5EF4-FFF2-40B4-BE49-F238E27FC236}">
                <a16:creationId xmlns:a16="http://schemas.microsoft.com/office/drawing/2014/main" id="{C2B2E1A0-145C-9E6A-FFE5-8EDDBACAB253}"/>
              </a:ext>
            </a:extLst>
          </p:cNvPr>
          <p:cNvCxnSpPr/>
          <p:nvPr/>
        </p:nvCxnSpPr>
        <p:spPr>
          <a:xfrm>
            <a:off x="11826898" y="4495800"/>
            <a:ext cx="0" cy="5029200"/>
          </a:xfrm>
          <a:prstGeom prst="line">
            <a:avLst/>
          </a:prstGeom>
          <a:ln w="38100"/>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B0213F8A-4BD3-4C6D-D43E-A43F3BE0C1FD}"/>
              </a:ext>
            </a:extLst>
          </p:cNvPr>
          <p:cNvSpPr txBox="1"/>
          <p:nvPr/>
        </p:nvSpPr>
        <p:spPr>
          <a:xfrm>
            <a:off x="12013376" y="4805082"/>
            <a:ext cx="5410200" cy="3539430"/>
          </a:xfrm>
          <a:prstGeom prst="rect">
            <a:avLst/>
          </a:prstGeom>
          <a:noFill/>
        </p:spPr>
        <p:txBody>
          <a:bodyPr wrap="square" rtlCol="0">
            <a:spAutoFit/>
          </a:bodyPr>
          <a:lstStyle/>
          <a:p>
            <a:pPr algn="ctr"/>
            <a:r>
              <a:rPr lang="en-US" sz="3200" b="1" dirty="0"/>
              <a:t>Government Regularity Affairs</a:t>
            </a:r>
          </a:p>
          <a:p>
            <a:endParaRPr lang="en-US" sz="2400" dirty="0"/>
          </a:p>
          <a:p>
            <a:r>
              <a:rPr lang="en-US" sz="2400" dirty="0"/>
              <a:t>The impact is multifaceted, influencing regulatory oversight, public health, economic policies, and legal frameworks. Governments are tasked with setting and enforcing PPE standards to ensure workplace safety, which reduces accidents and fatalities.</a:t>
            </a:r>
          </a:p>
        </p:txBody>
      </p:sp>
      <p:pic>
        <p:nvPicPr>
          <p:cNvPr id="43" name="Picture 42">
            <a:extLst>
              <a:ext uri="{FF2B5EF4-FFF2-40B4-BE49-F238E27FC236}">
                <a16:creationId xmlns:a16="http://schemas.microsoft.com/office/drawing/2014/main" id="{FDF293D9-468D-BFF4-DB94-E22C5ACC0318}"/>
              </a:ext>
            </a:extLst>
          </p:cNvPr>
          <p:cNvPicPr>
            <a:picLocks noChangeAspect="1"/>
          </p:cNvPicPr>
          <p:nvPr/>
        </p:nvPicPr>
        <p:blipFill>
          <a:blip r:embed="rId9"/>
          <a:stretch>
            <a:fillRect/>
          </a:stretch>
        </p:blipFill>
        <p:spPr>
          <a:xfrm>
            <a:off x="14311221" y="3775342"/>
            <a:ext cx="814511" cy="822960"/>
          </a:xfrm>
          <a:prstGeom prst="rect">
            <a:avLst/>
          </a:prstGeom>
        </p:spPr>
      </p:pic>
    </p:spTree>
    <p:extLst>
      <p:ext uri="{BB962C8B-B14F-4D97-AF65-F5344CB8AC3E}">
        <p14:creationId xmlns:p14="http://schemas.microsoft.com/office/powerpoint/2010/main" val="2778295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26889" y="441705"/>
            <a:ext cx="7117080" cy="756920"/>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Introduction</a:t>
            </a:r>
            <a:endParaRPr b="1" spc="155" dirty="0">
              <a:latin typeface="Times New Roman" panose="02020603050405020304" pitchFamily="18" charset="0"/>
              <a:cs typeface="Times New Roman" panose="02020603050405020304" pitchFamily="18" charset="0"/>
            </a:endParaRP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6" name="object 6"/>
          <p:cNvSpPr txBox="1"/>
          <p:nvPr/>
        </p:nvSpPr>
        <p:spPr>
          <a:xfrm>
            <a:off x="3004566" y="2870201"/>
            <a:ext cx="13316585" cy="384721"/>
          </a:xfrm>
          <a:prstGeom prst="rect">
            <a:avLst/>
          </a:prstGeom>
        </p:spPr>
        <p:txBody>
          <a:bodyPr vert="horz" wrap="square" lIns="0" tIns="12700" rIns="0" bIns="0" rtlCol="0">
            <a:spAutoFit/>
          </a:bodyPr>
          <a:lstStyle>
            <a:defPPr>
              <a:defRPr lang="en-US"/>
            </a:defPPr>
            <a:lvl1pPr marL="697865" marR="5080" indent="-685800">
              <a:lnSpc>
                <a:spcPts val="2860"/>
              </a:lnSpc>
              <a:spcBef>
                <a:spcPts val="210"/>
              </a:spcBef>
              <a:buClr>
                <a:srgbClr val="000000"/>
              </a:buClr>
              <a:buFont typeface="Arial MT"/>
              <a:buChar char="•"/>
              <a:tabLst>
                <a:tab pos="697865" algn="l"/>
                <a:tab pos="698500" algn="l"/>
              </a:tabLst>
              <a:defRPr sz="2400" b="1" i="1" spc="-200">
                <a:solidFill>
                  <a:srgbClr val="0C0C0C"/>
                </a:solidFill>
                <a:latin typeface="Trebuchet MS"/>
                <a:cs typeface="Trebuchet MS"/>
              </a:defRPr>
            </a:lvl1pPr>
          </a:lstStyle>
          <a:p>
            <a:r>
              <a:rPr lang="en-US" sz="2800" b="0" i="0" dirty="0">
                <a:latin typeface="Tahoma" panose="020B0604030504040204" pitchFamily="34" charset="0"/>
                <a:ea typeface="Tahoma" panose="020B0604030504040204" pitchFamily="34" charset="0"/>
                <a:cs typeface="Tahoma" panose="020B0604030504040204" pitchFamily="34" charset="0"/>
              </a:rPr>
              <a:t>Challenges in traditional PPE monitoring methods</a:t>
            </a:r>
          </a:p>
        </p:txBody>
      </p:sp>
      <p:sp>
        <p:nvSpPr>
          <p:cNvPr id="7" name="object 7"/>
          <p:cNvSpPr txBox="1"/>
          <p:nvPr/>
        </p:nvSpPr>
        <p:spPr>
          <a:xfrm>
            <a:off x="2549779" y="2126234"/>
            <a:ext cx="11671300" cy="574040"/>
          </a:xfrm>
          <a:prstGeom prst="rect">
            <a:avLst/>
          </a:prstGeom>
        </p:spPr>
        <p:txBody>
          <a:bodyPr vert="horz" wrap="square" lIns="0" tIns="12700" rIns="0" bIns="0" rtlCol="0">
            <a:spAutoFit/>
          </a:bodyPr>
          <a:lstStyle/>
          <a:p>
            <a:pPr marL="12700">
              <a:lnSpc>
                <a:spcPct val="100000"/>
              </a:lnSpc>
              <a:spcBef>
                <a:spcPts val="100"/>
              </a:spcBef>
            </a:pPr>
            <a:r>
              <a:rPr lang="en-US" sz="3600" spc="-25" dirty="0">
                <a:solidFill>
                  <a:srgbClr val="0C0C0C"/>
                </a:solidFill>
                <a:latin typeface="Tahoma"/>
                <a:cs typeface="Tahoma"/>
              </a:rPr>
              <a:t>Need for Automation</a:t>
            </a:r>
          </a:p>
        </p:txBody>
      </p:sp>
      <p:grpSp>
        <p:nvGrpSpPr>
          <p:cNvPr id="10" name="object 10"/>
          <p:cNvGrpSpPr/>
          <p:nvPr/>
        </p:nvGrpSpPr>
        <p:grpSpPr>
          <a:xfrm>
            <a:off x="1386839" y="1981200"/>
            <a:ext cx="904240" cy="800100"/>
            <a:chOff x="1386839" y="2408427"/>
            <a:chExt cx="904240" cy="800100"/>
          </a:xfrm>
        </p:grpSpPr>
        <p:pic>
          <p:nvPicPr>
            <p:cNvPr id="11" name="object 11"/>
            <p:cNvPicPr/>
            <p:nvPr/>
          </p:nvPicPr>
          <p:blipFill>
            <a:blip r:embed="rId3" cstate="print"/>
            <a:stretch>
              <a:fillRect/>
            </a:stretch>
          </p:blipFill>
          <p:spPr>
            <a:xfrm>
              <a:off x="1386839" y="2487167"/>
              <a:ext cx="720852" cy="720852"/>
            </a:xfrm>
            <a:prstGeom prst="rect">
              <a:avLst/>
            </a:prstGeom>
          </p:spPr>
        </p:pic>
        <p:pic>
          <p:nvPicPr>
            <p:cNvPr id="12" name="object 12"/>
            <p:cNvPicPr/>
            <p:nvPr/>
          </p:nvPicPr>
          <p:blipFill>
            <a:blip r:embed="rId4" cstate="print"/>
            <a:stretch>
              <a:fillRect/>
            </a:stretch>
          </p:blipFill>
          <p:spPr>
            <a:xfrm>
              <a:off x="1474025" y="2408427"/>
              <a:ext cx="817054" cy="647192"/>
            </a:xfrm>
            <a:prstGeom prst="rect">
              <a:avLst/>
            </a:prstGeom>
          </p:spPr>
        </p:pic>
      </p:grpSp>
      <p:sp>
        <p:nvSpPr>
          <p:cNvPr id="32" name="TextBox 31">
            <a:extLst>
              <a:ext uri="{FF2B5EF4-FFF2-40B4-BE49-F238E27FC236}">
                <a16:creationId xmlns:a16="http://schemas.microsoft.com/office/drawing/2014/main" id="{64D5D6AD-AE97-02C8-F07C-EBEBDBE341CF}"/>
              </a:ext>
            </a:extLst>
          </p:cNvPr>
          <p:cNvSpPr txBox="1"/>
          <p:nvPr/>
        </p:nvSpPr>
        <p:spPr>
          <a:xfrm>
            <a:off x="1474025" y="5129748"/>
            <a:ext cx="5521733" cy="3908762"/>
          </a:xfrm>
          <a:prstGeom prst="rect">
            <a:avLst/>
          </a:prstGeom>
          <a:noFill/>
        </p:spPr>
        <p:txBody>
          <a:bodyPr wrap="square" rtlCol="0">
            <a:spAutoFit/>
          </a:bodyPr>
          <a:lstStyle/>
          <a:p>
            <a:pPr algn="ctr"/>
            <a:r>
              <a:rPr lang="en-US" sz="3200" b="1" dirty="0"/>
              <a:t>PPE Usage Manual Detection</a:t>
            </a:r>
          </a:p>
          <a:p>
            <a:endParaRPr lang="en-US" sz="2400" dirty="0"/>
          </a:p>
          <a:p>
            <a:r>
              <a:rPr lang="en-US" sz="2400" dirty="0"/>
              <a:t>Inspectors need to check PPE compliance which is slow and prone to mistakes leading to delayed safety breach detection and higher accident risks from oversights resulting in costly labor expenses Moreover manual checks are less efficient, in large, dynamic environments where constant monitoring is required.</a:t>
            </a:r>
          </a:p>
        </p:txBody>
      </p:sp>
      <p:cxnSp>
        <p:nvCxnSpPr>
          <p:cNvPr id="37" name="Straight Connector 36">
            <a:extLst>
              <a:ext uri="{FF2B5EF4-FFF2-40B4-BE49-F238E27FC236}">
                <a16:creationId xmlns:a16="http://schemas.microsoft.com/office/drawing/2014/main" id="{A5246EF5-85B0-6895-7F1D-84E72F0C7F02}"/>
              </a:ext>
            </a:extLst>
          </p:cNvPr>
          <p:cNvCxnSpPr/>
          <p:nvPr/>
        </p:nvCxnSpPr>
        <p:spPr>
          <a:xfrm>
            <a:off x="9147356" y="4419600"/>
            <a:ext cx="0" cy="5029200"/>
          </a:xfrm>
          <a:prstGeom prst="line">
            <a:avLst/>
          </a:prstGeom>
          <a:ln w="38100"/>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558A3E24-9C34-025E-7E5A-0242A36C4CE7}"/>
              </a:ext>
            </a:extLst>
          </p:cNvPr>
          <p:cNvSpPr txBox="1"/>
          <p:nvPr/>
        </p:nvSpPr>
        <p:spPr>
          <a:xfrm>
            <a:off x="11125200" y="5129748"/>
            <a:ext cx="5898134" cy="3908762"/>
          </a:xfrm>
          <a:prstGeom prst="rect">
            <a:avLst/>
          </a:prstGeom>
          <a:noFill/>
        </p:spPr>
        <p:txBody>
          <a:bodyPr wrap="square" rtlCol="0">
            <a:spAutoFit/>
          </a:bodyPr>
          <a:lstStyle/>
          <a:p>
            <a:pPr algn="ctr"/>
            <a:r>
              <a:rPr lang="en-US" sz="3200" b="1" dirty="0"/>
              <a:t>PPE Usage Auto Detection</a:t>
            </a:r>
          </a:p>
          <a:p>
            <a:endParaRPr lang="en-US" sz="2400" dirty="0"/>
          </a:p>
          <a:p>
            <a:r>
              <a:rPr lang="en-US" sz="2400" dirty="0"/>
              <a:t>Automatic detection of PPE uses advanced technologies like sensor based, and computer vision and deep learning to monitor compliance in real-time, ensuring consistent and accurate safety checks. It reduces human error, provides immediate feedback, and enhances efficiency by covering large and complex environments effortlessly.</a:t>
            </a:r>
          </a:p>
        </p:txBody>
      </p:sp>
      <p:pic>
        <p:nvPicPr>
          <p:cNvPr id="5" name="Picture 4">
            <a:extLst>
              <a:ext uri="{FF2B5EF4-FFF2-40B4-BE49-F238E27FC236}">
                <a16:creationId xmlns:a16="http://schemas.microsoft.com/office/drawing/2014/main" id="{E390FADC-ECA3-2285-4BF6-D775A3430D82}"/>
              </a:ext>
            </a:extLst>
          </p:cNvPr>
          <p:cNvPicPr>
            <a:picLocks noChangeAspect="1"/>
          </p:cNvPicPr>
          <p:nvPr/>
        </p:nvPicPr>
        <p:blipFill>
          <a:blip r:embed="rId5"/>
          <a:stretch>
            <a:fillRect/>
          </a:stretch>
        </p:blipFill>
        <p:spPr>
          <a:xfrm>
            <a:off x="3804469" y="3794868"/>
            <a:ext cx="860845" cy="914400"/>
          </a:xfrm>
          <a:prstGeom prst="rect">
            <a:avLst/>
          </a:prstGeom>
        </p:spPr>
      </p:pic>
      <p:pic>
        <p:nvPicPr>
          <p:cNvPr id="14" name="Picture 13">
            <a:extLst>
              <a:ext uri="{FF2B5EF4-FFF2-40B4-BE49-F238E27FC236}">
                <a16:creationId xmlns:a16="http://schemas.microsoft.com/office/drawing/2014/main" id="{439DA681-49C3-32EE-74CB-4E61AE143CF4}"/>
              </a:ext>
            </a:extLst>
          </p:cNvPr>
          <p:cNvPicPr>
            <a:picLocks noChangeAspect="1"/>
          </p:cNvPicPr>
          <p:nvPr/>
        </p:nvPicPr>
        <p:blipFill>
          <a:blip r:embed="rId6"/>
          <a:stretch>
            <a:fillRect/>
          </a:stretch>
        </p:blipFill>
        <p:spPr>
          <a:xfrm>
            <a:off x="13629398" y="3794868"/>
            <a:ext cx="889738" cy="914400"/>
          </a:xfrm>
          <a:prstGeom prst="rect">
            <a:avLst/>
          </a:prstGeom>
        </p:spPr>
      </p:pic>
    </p:spTree>
    <p:extLst>
      <p:ext uri="{BB962C8B-B14F-4D97-AF65-F5344CB8AC3E}">
        <p14:creationId xmlns:p14="http://schemas.microsoft.com/office/powerpoint/2010/main" val="3879303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04782" y="401521"/>
            <a:ext cx="7117080" cy="756920"/>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Introduction</a:t>
            </a:r>
            <a:endParaRPr b="1" spc="155" dirty="0">
              <a:latin typeface="Times New Roman" panose="02020603050405020304" pitchFamily="18" charset="0"/>
              <a:cs typeface="Times New Roman" panose="02020603050405020304" pitchFamily="18" charset="0"/>
            </a:endParaRP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32" name="TextBox 31">
            <a:extLst>
              <a:ext uri="{FF2B5EF4-FFF2-40B4-BE49-F238E27FC236}">
                <a16:creationId xmlns:a16="http://schemas.microsoft.com/office/drawing/2014/main" id="{64D5D6AD-AE97-02C8-F07C-EBEBDBE341CF}"/>
              </a:ext>
            </a:extLst>
          </p:cNvPr>
          <p:cNvSpPr txBox="1"/>
          <p:nvPr/>
        </p:nvSpPr>
        <p:spPr>
          <a:xfrm>
            <a:off x="2048444" y="3804553"/>
            <a:ext cx="6400800" cy="4278094"/>
          </a:xfrm>
          <a:prstGeom prst="rect">
            <a:avLst/>
          </a:prstGeom>
          <a:noFill/>
        </p:spPr>
        <p:txBody>
          <a:bodyPr wrap="square" rtlCol="0">
            <a:spAutoFit/>
          </a:bodyPr>
          <a:lstStyle/>
          <a:p>
            <a:pPr algn="ctr"/>
            <a:r>
              <a:rPr lang="en-US" sz="3200" b="1" dirty="0"/>
              <a:t>Sensor Based PPE Detection</a:t>
            </a:r>
          </a:p>
          <a:p>
            <a:endParaRPr lang="en-US" sz="2400" dirty="0"/>
          </a:p>
          <a:p>
            <a:r>
              <a:rPr lang="en-US" sz="2400" dirty="0"/>
              <a:t>Using sensor technology for detecting PPE involves utilizing tools such as RFID tags and GPS to track the presence and proper utilization of equipment in real time within safety procedures already in place to ensure adherence to safety measures. Nonetheless these systems can be expensive to install and maintain may face challenges with interference and might not be suitable, for all settings.</a:t>
            </a:r>
          </a:p>
        </p:txBody>
      </p:sp>
      <p:cxnSp>
        <p:nvCxnSpPr>
          <p:cNvPr id="37" name="Straight Connector 36">
            <a:extLst>
              <a:ext uri="{FF2B5EF4-FFF2-40B4-BE49-F238E27FC236}">
                <a16:creationId xmlns:a16="http://schemas.microsoft.com/office/drawing/2014/main" id="{A5246EF5-85B0-6895-7F1D-84E72F0C7F02}"/>
              </a:ext>
            </a:extLst>
          </p:cNvPr>
          <p:cNvCxnSpPr>
            <a:cxnSpLocks/>
          </p:cNvCxnSpPr>
          <p:nvPr/>
        </p:nvCxnSpPr>
        <p:spPr>
          <a:xfrm>
            <a:off x="9063322" y="3429000"/>
            <a:ext cx="0" cy="5029200"/>
          </a:xfrm>
          <a:prstGeom prst="line">
            <a:avLst/>
          </a:prstGeom>
          <a:ln w="38100"/>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558A3E24-9C34-025E-7E5A-0242A36C4CE7}"/>
              </a:ext>
            </a:extLst>
          </p:cNvPr>
          <p:cNvSpPr txBox="1"/>
          <p:nvPr/>
        </p:nvSpPr>
        <p:spPr>
          <a:xfrm>
            <a:off x="9677400" y="3804553"/>
            <a:ext cx="6400800" cy="3908762"/>
          </a:xfrm>
          <a:prstGeom prst="rect">
            <a:avLst/>
          </a:prstGeom>
          <a:noFill/>
        </p:spPr>
        <p:txBody>
          <a:bodyPr wrap="square" rtlCol="0">
            <a:spAutoFit/>
          </a:bodyPr>
          <a:lstStyle/>
          <a:p>
            <a:pPr algn="ctr"/>
            <a:r>
              <a:rPr lang="en-US" sz="3200" b="1" dirty="0"/>
              <a:t>Deep Learning PPE Detection</a:t>
            </a:r>
          </a:p>
          <a:p>
            <a:endParaRPr lang="en-US" sz="2400" dirty="0"/>
          </a:p>
          <a:p>
            <a:r>
              <a:rPr lang="en-US" sz="2400" dirty="0"/>
              <a:t>Utilizing Deep learning improves the automated identification of PPE by using neural networks to precisely recognize and categorize safety gear instantly in different settings, with increased precision and flexibility while minimizing human involvement and errors risk but it demands significant computational power and extensive training data for optimal performance. </a:t>
            </a:r>
          </a:p>
        </p:txBody>
      </p:sp>
      <p:sp>
        <p:nvSpPr>
          <p:cNvPr id="4" name="object 5">
            <a:extLst>
              <a:ext uri="{FF2B5EF4-FFF2-40B4-BE49-F238E27FC236}">
                <a16:creationId xmlns:a16="http://schemas.microsoft.com/office/drawing/2014/main" id="{A1E743E4-2FE9-2163-DA82-21DBC9026E9F}"/>
              </a:ext>
            </a:extLst>
          </p:cNvPr>
          <p:cNvSpPr txBox="1"/>
          <p:nvPr/>
        </p:nvSpPr>
        <p:spPr>
          <a:xfrm>
            <a:off x="2057400" y="2005247"/>
            <a:ext cx="10664190" cy="574040"/>
          </a:xfrm>
          <a:prstGeom prst="rect">
            <a:avLst/>
          </a:prstGeom>
        </p:spPr>
        <p:txBody>
          <a:bodyPr vert="horz" wrap="square" lIns="0" tIns="12700" rIns="0" bIns="0" rtlCol="0">
            <a:spAutoFit/>
          </a:bodyPr>
          <a:lstStyle/>
          <a:p>
            <a:pPr marL="12700">
              <a:lnSpc>
                <a:spcPct val="100000"/>
              </a:lnSpc>
              <a:spcBef>
                <a:spcPts val="100"/>
              </a:spcBef>
            </a:pPr>
            <a:r>
              <a:rPr lang="en-US" sz="3600" b="1" spc="130" dirty="0">
                <a:solidFill>
                  <a:srgbClr val="0C0C0C"/>
                </a:solidFill>
                <a:latin typeface="Tahoma"/>
                <a:cs typeface="Tahoma"/>
              </a:rPr>
              <a:t>Advances in Technology</a:t>
            </a:r>
            <a:endParaRPr sz="3600" b="1" dirty="0">
              <a:latin typeface="Tahoma"/>
              <a:cs typeface="Tahoma"/>
            </a:endParaRPr>
          </a:p>
        </p:txBody>
      </p:sp>
      <p:sp>
        <p:nvSpPr>
          <p:cNvPr id="8" name="object 9">
            <a:extLst>
              <a:ext uri="{FF2B5EF4-FFF2-40B4-BE49-F238E27FC236}">
                <a16:creationId xmlns:a16="http://schemas.microsoft.com/office/drawing/2014/main" id="{F62411AA-99A3-1C4B-D232-9F79AF372D7B}"/>
              </a:ext>
            </a:extLst>
          </p:cNvPr>
          <p:cNvSpPr txBox="1"/>
          <p:nvPr/>
        </p:nvSpPr>
        <p:spPr>
          <a:xfrm>
            <a:off x="2512187" y="2730036"/>
            <a:ext cx="13015594" cy="384721"/>
          </a:xfrm>
          <a:prstGeom prst="rect">
            <a:avLst/>
          </a:prstGeom>
        </p:spPr>
        <p:txBody>
          <a:bodyPr vert="horz" wrap="square" lIns="0" tIns="12700" rIns="0" bIns="0" rtlCol="0">
            <a:spAutoFit/>
          </a:bodyPr>
          <a:lstStyle>
            <a:defPPr>
              <a:defRPr lang="en-US"/>
            </a:defPPr>
            <a:lvl1pPr marL="697865" marR="5080" indent="-685800">
              <a:lnSpc>
                <a:spcPts val="2860"/>
              </a:lnSpc>
              <a:spcBef>
                <a:spcPts val="210"/>
              </a:spcBef>
              <a:buClr>
                <a:srgbClr val="000000"/>
              </a:buClr>
              <a:buFont typeface="Arial MT"/>
              <a:buChar char="•"/>
              <a:tabLst>
                <a:tab pos="697865" algn="l"/>
                <a:tab pos="698500" algn="l"/>
              </a:tabLst>
              <a:defRPr sz="2800" b="0" i="0" spc="-200">
                <a:solidFill>
                  <a:srgbClr val="0C0C0C"/>
                </a:solidFill>
                <a:latin typeface="Tahoma" panose="020B0604030504040204" pitchFamily="34" charset="0"/>
                <a:ea typeface="Tahoma" panose="020B0604030504040204" pitchFamily="34" charset="0"/>
                <a:cs typeface="Tahoma" panose="020B0604030504040204" pitchFamily="34" charset="0"/>
              </a:defRPr>
            </a:lvl1pPr>
          </a:lstStyle>
          <a:p>
            <a:r>
              <a:rPr lang="en-US" dirty="0"/>
              <a:t>Introduction to deep learning and its role in enhancing PPE compliance</a:t>
            </a:r>
            <a:endParaRPr dirty="0"/>
          </a:p>
        </p:txBody>
      </p:sp>
      <p:grpSp>
        <p:nvGrpSpPr>
          <p:cNvPr id="9" name="object 13">
            <a:extLst>
              <a:ext uri="{FF2B5EF4-FFF2-40B4-BE49-F238E27FC236}">
                <a16:creationId xmlns:a16="http://schemas.microsoft.com/office/drawing/2014/main" id="{B7F33770-671E-E64C-6E93-CC96C9AB630C}"/>
              </a:ext>
            </a:extLst>
          </p:cNvPr>
          <p:cNvGrpSpPr/>
          <p:nvPr/>
        </p:nvGrpSpPr>
        <p:grpSpPr>
          <a:xfrm>
            <a:off x="894460" y="1850181"/>
            <a:ext cx="904240" cy="799465"/>
            <a:chOff x="1386839" y="7518654"/>
            <a:chExt cx="904240" cy="799465"/>
          </a:xfrm>
        </p:grpSpPr>
        <p:pic>
          <p:nvPicPr>
            <p:cNvPr id="13" name="object 14">
              <a:extLst>
                <a:ext uri="{FF2B5EF4-FFF2-40B4-BE49-F238E27FC236}">
                  <a16:creationId xmlns:a16="http://schemas.microsoft.com/office/drawing/2014/main" id="{8687FAC3-7472-D304-F1E3-441A3BC06B39}"/>
                </a:ext>
              </a:extLst>
            </p:cNvPr>
            <p:cNvPicPr/>
            <p:nvPr/>
          </p:nvPicPr>
          <p:blipFill>
            <a:blip r:embed="rId3" cstate="print"/>
            <a:stretch>
              <a:fillRect/>
            </a:stretch>
          </p:blipFill>
          <p:spPr>
            <a:xfrm>
              <a:off x="1386839" y="7597140"/>
              <a:ext cx="720852" cy="720852"/>
            </a:xfrm>
            <a:prstGeom prst="rect">
              <a:avLst/>
            </a:prstGeom>
          </p:spPr>
        </p:pic>
        <p:pic>
          <p:nvPicPr>
            <p:cNvPr id="15" name="object 15">
              <a:extLst>
                <a:ext uri="{FF2B5EF4-FFF2-40B4-BE49-F238E27FC236}">
                  <a16:creationId xmlns:a16="http://schemas.microsoft.com/office/drawing/2014/main" id="{B0A53EC8-DDC8-0A40-54C3-32A4A4D88569}"/>
                </a:ext>
              </a:extLst>
            </p:cNvPr>
            <p:cNvPicPr/>
            <p:nvPr/>
          </p:nvPicPr>
          <p:blipFill>
            <a:blip r:embed="rId4" cstate="print"/>
            <a:stretch>
              <a:fillRect/>
            </a:stretch>
          </p:blipFill>
          <p:spPr>
            <a:xfrm>
              <a:off x="1474025" y="7518654"/>
              <a:ext cx="817054" cy="647191"/>
            </a:xfrm>
            <a:prstGeom prst="rect">
              <a:avLst/>
            </a:prstGeom>
          </p:spPr>
        </p:pic>
      </p:grpSp>
    </p:spTree>
    <p:extLst>
      <p:ext uri="{BB962C8B-B14F-4D97-AF65-F5344CB8AC3E}">
        <p14:creationId xmlns:p14="http://schemas.microsoft.com/office/powerpoint/2010/main" val="734717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971920" y="537131"/>
            <a:ext cx="6087999" cy="751488"/>
          </a:xfrm>
          <a:prstGeom prst="rect">
            <a:avLst/>
          </a:prstGeom>
        </p:spPr>
        <p:txBody>
          <a:bodyPr vert="horz" wrap="square" lIns="0" tIns="12700" rIns="0" bIns="0" rtlCol="0">
            <a:spAutoFit/>
          </a:bodyPr>
          <a:lstStyle/>
          <a:p>
            <a:pPr marL="12700" algn="ctr">
              <a:lnSpc>
                <a:spcPct val="100000"/>
              </a:lnSpc>
              <a:spcBef>
                <a:spcPts val="100"/>
              </a:spcBef>
            </a:pPr>
            <a:r>
              <a:rPr lang="en-US" b="1" dirty="0">
                <a:latin typeface="Tahoma" panose="020B0604030504040204" pitchFamily="34" charset="0"/>
                <a:ea typeface="Tahoma" panose="020B0604030504040204" pitchFamily="34" charset="0"/>
                <a:cs typeface="Tahoma" panose="020B0604030504040204" pitchFamily="34" charset="0"/>
              </a:rPr>
              <a:t>Agenda</a:t>
            </a:r>
            <a:endParaRPr b="1" dirty="0">
              <a:latin typeface="Tahoma" panose="020B0604030504040204" pitchFamily="34" charset="0"/>
              <a:ea typeface="Tahoma" panose="020B0604030504040204" pitchFamily="34" charset="0"/>
              <a:cs typeface="Tahoma" panose="020B0604030504040204" pitchFamily="34" charset="0"/>
            </a:endParaRPr>
          </a:p>
        </p:txBody>
      </p:sp>
      <p:pic>
        <p:nvPicPr>
          <p:cNvPr id="4" name="object 4"/>
          <p:cNvPicPr/>
          <p:nvPr/>
        </p:nvPicPr>
        <p:blipFill>
          <a:blip r:embed="rId2" cstate="print"/>
          <a:stretch>
            <a:fillRect/>
          </a:stretch>
        </p:blipFill>
        <p:spPr>
          <a:xfrm>
            <a:off x="323088" y="1360932"/>
            <a:ext cx="17641824" cy="68579"/>
          </a:xfrm>
          <a:prstGeom prst="rect">
            <a:avLst/>
          </a:prstGeom>
        </p:spPr>
      </p:pic>
      <p:grpSp>
        <p:nvGrpSpPr>
          <p:cNvPr id="97" name="Group 96">
            <a:extLst>
              <a:ext uri="{FF2B5EF4-FFF2-40B4-BE49-F238E27FC236}">
                <a16:creationId xmlns:a16="http://schemas.microsoft.com/office/drawing/2014/main" id="{7FA9258E-6C6E-763C-B9D1-20E0B196CF0B}"/>
              </a:ext>
            </a:extLst>
          </p:cNvPr>
          <p:cNvGrpSpPr/>
          <p:nvPr/>
        </p:nvGrpSpPr>
        <p:grpSpPr>
          <a:xfrm>
            <a:off x="2903117" y="2148474"/>
            <a:ext cx="3088099" cy="1508105"/>
            <a:chOff x="4464909" y="5227780"/>
            <a:chExt cx="3991529" cy="1508105"/>
          </a:xfrm>
        </p:grpSpPr>
        <p:sp>
          <p:nvSpPr>
            <p:cNvPr id="104" name="CuadroTexto 395">
              <a:extLst>
                <a:ext uri="{FF2B5EF4-FFF2-40B4-BE49-F238E27FC236}">
                  <a16:creationId xmlns:a16="http://schemas.microsoft.com/office/drawing/2014/main" id="{FCDC4D1D-4C9B-9820-364C-5A58F296C57A}"/>
                </a:ext>
              </a:extLst>
            </p:cNvPr>
            <p:cNvSpPr txBox="1"/>
            <p:nvPr/>
          </p:nvSpPr>
          <p:spPr>
            <a:xfrm>
              <a:off x="4464909" y="5227780"/>
              <a:ext cx="3589307"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Introduction</a:t>
              </a:r>
            </a:p>
          </p:txBody>
        </p:sp>
        <p:sp>
          <p:nvSpPr>
            <p:cNvPr id="105" name="Rectangle 56">
              <a:extLst>
                <a:ext uri="{FF2B5EF4-FFF2-40B4-BE49-F238E27FC236}">
                  <a16:creationId xmlns:a16="http://schemas.microsoft.com/office/drawing/2014/main" id="{3889B7B5-5501-E85F-F845-F401224E369C}"/>
                </a:ext>
              </a:extLst>
            </p:cNvPr>
            <p:cNvSpPr/>
            <p:nvPr/>
          </p:nvSpPr>
          <p:spPr>
            <a:xfrm>
              <a:off x="4464910" y="5812555"/>
              <a:ext cx="3991528"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PPE importance, challenges, Technologies in Object detection</a:t>
              </a:r>
            </a:p>
          </p:txBody>
        </p:sp>
      </p:grpSp>
      <p:grpSp>
        <p:nvGrpSpPr>
          <p:cNvPr id="98" name="Group 97">
            <a:extLst>
              <a:ext uri="{FF2B5EF4-FFF2-40B4-BE49-F238E27FC236}">
                <a16:creationId xmlns:a16="http://schemas.microsoft.com/office/drawing/2014/main" id="{747973E2-2EE8-3494-C157-00B5AAA99E64}"/>
              </a:ext>
            </a:extLst>
          </p:cNvPr>
          <p:cNvGrpSpPr/>
          <p:nvPr/>
        </p:nvGrpSpPr>
        <p:grpSpPr>
          <a:xfrm>
            <a:off x="2903117" y="4962728"/>
            <a:ext cx="4045232" cy="1544563"/>
            <a:chOff x="4464909" y="5227780"/>
            <a:chExt cx="5228673" cy="997813"/>
          </a:xfrm>
        </p:grpSpPr>
        <p:sp>
          <p:nvSpPr>
            <p:cNvPr id="102" name="CuadroTexto 395">
              <a:extLst>
                <a:ext uri="{FF2B5EF4-FFF2-40B4-BE49-F238E27FC236}">
                  <a16:creationId xmlns:a16="http://schemas.microsoft.com/office/drawing/2014/main" id="{48E6C8EF-57D7-44A3-42B8-7ED51866F990}"/>
                </a:ext>
              </a:extLst>
            </p:cNvPr>
            <p:cNvSpPr txBox="1"/>
            <p:nvPr/>
          </p:nvSpPr>
          <p:spPr>
            <a:xfrm>
              <a:off x="4464909" y="5227780"/>
              <a:ext cx="5228673" cy="377774"/>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Problem Definition</a:t>
              </a:r>
            </a:p>
          </p:txBody>
        </p:sp>
        <p:sp>
          <p:nvSpPr>
            <p:cNvPr id="103" name="Rectangle 56">
              <a:extLst>
                <a:ext uri="{FF2B5EF4-FFF2-40B4-BE49-F238E27FC236}">
                  <a16:creationId xmlns:a16="http://schemas.microsoft.com/office/drawing/2014/main" id="{FAEC1B36-D65C-0690-D9D8-11F3478C1436}"/>
                </a:ext>
              </a:extLst>
            </p:cNvPr>
            <p:cNvSpPr/>
            <p:nvPr/>
          </p:nvSpPr>
          <p:spPr>
            <a:xfrm>
              <a:off x="4482507" y="5629107"/>
              <a:ext cx="3991527" cy="596486"/>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Address current problem, and motivation to solve those limitations using AI.</a:t>
              </a:r>
            </a:p>
          </p:txBody>
        </p:sp>
      </p:grpSp>
      <p:grpSp>
        <p:nvGrpSpPr>
          <p:cNvPr id="99" name="Group 98">
            <a:extLst>
              <a:ext uri="{FF2B5EF4-FFF2-40B4-BE49-F238E27FC236}">
                <a16:creationId xmlns:a16="http://schemas.microsoft.com/office/drawing/2014/main" id="{00A249E3-45B4-8D19-2D26-8271E48A2942}"/>
              </a:ext>
            </a:extLst>
          </p:cNvPr>
          <p:cNvGrpSpPr/>
          <p:nvPr/>
        </p:nvGrpSpPr>
        <p:grpSpPr>
          <a:xfrm>
            <a:off x="2903117" y="7725981"/>
            <a:ext cx="3232900" cy="1508105"/>
            <a:chOff x="4464909" y="5227780"/>
            <a:chExt cx="4178692" cy="1508105"/>
          </a:xfrm>
        </p:grpSpPr>
        <p:sp>
          <p:nvSpPr>
            <p:cNvPr id="100" name="CuadroTexto 395">
              <a:extLst>
                <a:ext uri="{FF2B5EF4-FFF2-40B4-BE49-F238E27FC236}">
                  <a16:creationId xmlns:a16="http://schemas.microsoft.com/office/drawing/2014/main" id="{93C5BF7A-2900-CA50-F353-0263AA1C9961}"/>
                </a:ext>
              </a:extLst>
            </p:cNvPr>
            <p:cNvSpPr txBox="1"/>
            <p:nvPr/>
          </p:nvSpPr>
          <p:spPr>
            <a:xfrm>
              <a:off x="4464909" y="5227780"/>
              <a:ext cx="4178692" cy="1077218"/>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Previous Work</a:t>
              </a:r>
            </a:p>
            <a:p>
              <a:endParaRPr lang="en-US" sz="3200" b="1" dirty="0">
                <a:latin typeface="Tahoma" panose="020B0604030504040204" pitchFamily="34" charset="0"/>
                <a:ea typeface="Tahoma" panose="020B0604030504040204" pitchFamily="34" charset="0"/>
                <a:cs typeface="Tahoma" panose="020B0604030504040204" pitchFamily="34" charset="0"/>
              </a:endParaRPr>
            </a:p>
          </p:txBody>
        </p:sp>
        <p:sp>
          <p:nvSpPr>
            <p:cNvPr id="101" name="Rectangle 56">
              <a:extLst>
                <a:ext uri="{FF2B5EF4-FFF2-40B4-BE49-F238E27FC236}">
                  <a16:creationId xmlns:a16="http://schemas.microsoft.com/office/drawing/2014/main" id="{2387AECA-A247-342E-A1C4-B2311BBFD256}"/>
                </a:ext>
              </a:extLst>
            </p:cNvPr>
            <p:cNvSpPr/>
            <p:nvPr/>
          </p:nvSpPr>
          <p:spPr>
            <a:xfrm>
              <a:off x="4464910" y="5812555"/>
              <a:ext cx="3991528"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List previous techniques and advances ones, and provide high level comparison.</a:t>
              </a:r>
            </a:p>
          </p:txBody>
        </p:sp>
      </p:grpSp>
      <p:grpSp>
        <p:nvGrpSpPr>
          <p:cNvPr id="67" name="Group 66">
            <a:extLst>
              <a:ext uri="{FF2B5EF4-FFF2-40B4-BE49-F238E27FC236}">
                <a16:creationId xmlns:a16="http://schemas.microsoft.com/office/drawing/2014/main" id="{47B43F01-F212-424E-1A38-6B8E5DB422C2}"/>
              </a:ext>
            </a:extLst>
          </p:cNvPr>
          <p:cNvGrpSpPr/>
          <p:nvPr/>
        </p:nvGrpSpPr>
        <p:grpSpPr>
          <a:xfrm>
            <a:off x="8444713" y="2148474"/>
            <a:ext cx="3088099" cy="2339101"/>
            <a:chOff x="4464909" y="5227780"/>
            <a:chExt cx="3991529" cy="2339101"/>
          </a:xfrm>
        </p:grpSpPr>
        <p:sp>
          <p:nvSpPr>
            <p:cNvPr id="74" name="CuadroTexto 395">
              <a:extLst>
                <a:ext uri="{FF2B5EF4-FFF2-40B4-BE49-F238E27FC236}">
                  <a16:creationId xmlns:a16="http://schemas.microsoft.com/office/drawing/2014/main" id="{6EAB09D4-983D-E32C-F38B-6A5A782B4581}"/>
                </a:ext>
              </a:extLst>
            </p:cNvPr>
            <p:cNvSpPr txBox="1"/>
            <p:nvPr/>
          </p:nvSpPr>
          <p:spPr>
            <a:xfrm>
              <a:off x="4464909" y="5227780"/>
              <a:ext cx="3589307"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Objective</a:t>
              </a:r>
            </a:p>
          </p:txBody>
        </p:sp>
        <p:sp>
          <p:nvSpPr>
            <p:cNvPr id="75" name="Rectangle 56">
              <a:extLst>
                <a:ext uri="{FF2B5EF4-FFF2-40B4-BE49-F238E27FC236}">
                  <a16:creationId xmlns:a16="http://schemas.microsoft.com/office/drawing/2014/main" id="{609651DA-832C-80C7-1006-FFE8FD033010}"/>
                </a:ext>
              </a:extLst>
            </p:cNvPr>
            <p:cNvSpPr/>
            <p:nvPr/>
          </p:nvSpPr>
          <p:spPr>
            <a:xfrm>
              <a:off x="4464910" y="5812555"/>
              <a:ext cx="3991528" cy="1754326"/>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Create a model that caters to the requirements, for detecting PPE in AI systems and offer an explanation of performance indicators (KPIs) metrics. </a:t>
              </a:r>
            </a:p>
          </p:txBody>
        </p:sp>
      </p:grpSp>
      <p:grpSp>
        <p:nvGrpSpPr>
          <p:cNvPr id="68" name="Group 67">
            <a:extLst>
              <a:ext uri="{FF2B5EF4-FFF2-40B4-BE49-F238E27FC236}">
                <a16:creationId xmlns:a16="http://schemas.microsoft.com/office/drawing/2014/main" id="{54320E92-74AA-71EC-A6FE-AE8604C1F6DF}"/>
              </a:ext>
            </a:extLst>
          </p:cNvPr>
          <p:cNvGrpSpPr/>
          <p:nvPr/>
        </p:nvGrpSpPr>
        <p:grpSpPr>
          <a:xfrm>
            <a:off x="8444713" y="4962731"/>
            <a:ext cx="3088099" cy="1508105"/>
            <a:chOff x="4464909" y="5227780"/>
            <a:chExt cx="3991529" cy="1508105"/>
          </a:xfrm>
        </p:grpSpPr>
        <p:sp>
          <p:nvSpPr>
            <p:cNvPr id="72" name="CuadroTexto 395">
              <a:extLst>
                <a:ext uri="{FF2B5EF4-FFF2-40B4-BE49-F238E27FC236}">
                  <a16:creationId xmlns:a16="http://schemas.microsoft.com/office/drawing/2014/main" id="{205346F6-D60B-9C38-0A1C-A4AEB2561F2D}"/>
                </a:ext>
              </a:extLst>
            </p:cNvPr>
            <p:cNvSpPr txBox="1"/>
            <p:nvPr/>
          </p:nvSpPr>
          <p:spPr>
            <a:xfrm>
              <a:off x="4464909" y="5227780"/>
              <a:ext cx="3902096"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Methodology</a:t>
              </a:r>
            </a:p>
          </p:txBody>
        </p:sp>
        <p:sp>
          <p:nvSpPr>
            <p:cNvPr id="73" name="Rectangle 56">
              <a:extLst>
                <a:ext uri="{FF2B5EF4-FFF2-40B4-BE49-F238E27FC236}">
                  <a16:creationId xmlns:a16="http://schemas.microsoft.com/office/drawing/2014/main" id="{2D69DEF2-54EC-45E0-C4DD-1654FEB92FDF}"/>
                </a:ext>
              </a:extLst>
            </p:cNvPr>
            <p:cNvSpPr/>
            <p:nvPr/>
          </p:nvSpPr>
          <p:spPr>
            <a:xfrm>
              <a:off x="4464910" y="5812555"/>
              <a:ext cx="3991528"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Describe the dataset, and Model Implementation and Evaluation</a:t>
              </a:r>
            </a:p>
          </p:txBody>
        </p:sp>
      </p:grpSp>
      <p:grpSp>
        <p:nvGrpSpPr>
          <p:cNvPr id="69" name="Group 68">
            <a:extLst>
              <a:ext uri="{FF2B5EF4-FFF2-40B4-BE49-F238E27FC236}">
                <a16:creationId xmlns:a16="http://schemas.microsoft.com/office/drawing/2014/main" id="{F4CD4D99-B9D3-CE01-4BF3-E1D5AC6D2CB8}"/>
              </a:ext>
            </a:extLst>
          </p:cNvPr>
          <p:cNvGrpSpPr/>
          <p:nvPr/>
        </p:nvGrpSpPr>
        <p:grpSpPr>
          <a:xfrm>
            <a:off x="8444713" y="7725981"/>
            <a:ext cx="3730792" cy="2201255"/>
            <a:chOff x="4464909" y="5227780"/>
            <a:chExt cx="4822243" cy="1534338"/>
          </a:xfrm>
        </p:grpSpPr>
        <p:sp>
          <p:nvSpPr>
            <p:cNvPr id="70" name="CuadroTexto 395">
              <a:extLst>
                <a:ext uri="{FF2B5EF4-FFF2-40B4-BE49-F238E27FC236}">
                  <a16:creationId xmlns:a16="http://schemas.microsoft.com/office/drawing/2014/main" id="{9EF141D4-0C50-D749-208B-DD2BF7C5AA45}"/>
                </a:ext>
              </a:extLst>
            </p:cNvPr>
            <p:cNvSpPr txBox="1"/>
            <p:nvPr/>
          </p:nvSpPr>
          <p:spPr>
            <a:xfrm>
              <a:off x="4464909" y="5227780"/>
              <a:ext cx="4822243" cy="750852"/>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Results and Discussion</a:t>
              </a:r>
            </a:p>
          </p:txBody>
        </p:sp>
        <p:sp>
          <p:nvSpPr>
            <p:cNvPr id="71" name="Rectangle 56">
              <a:extLst>
                <a:ext uri="{FF2B5EF4-FFF2-40B4-BE49-F238E27FC236}">
                  <a16:creationId xmlns:a16="http://schemas.microsoft.com/office/drawing/2014/main" id="{FEEF18BB-9463-01A9-3257-8B51E0A42056}"/>
                </a:ext>
              </a:extLst>
            </p:cNvPr>
            <p:cNvSpPr/>
            <p:nvPr/>
          </p:nvSpPr>
          <p:spPr>
            <a:xfrm>
              <a:off x="4486091" y="5925454"/>
              <a:ext cx="3991528" cy="836664"/>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Present Performance KPIs, showing Visual examples &amp; Model performance main KPIs</a:t>
              </a:r>
            </a:p>
          </p:txBody>
        </p:sp>
      </p:grpSp>
      <p:grpSp>
        <p:nvGrpSpPr>
          <p:cNvPr id="37" name="Group 36">
            <a:extLst>
              <a:ext uri="{FF2B5EF4-FFF2-40B4-BE49-F238E27FC236}">
                <a16:creationId xmlns:a16="http://schemas.microsoft.com/office/drawing/2014/main" id="{D0442EF2-6423-98E7-477B-FE97B7435476}"/>
              </a:ext>
            </a:extLst>
          </p:cNvPr>
          <p:cNvGrpSpPr/>
          <p:nvPr/>
        </p:nvGrpSpPr>
        <p:grpSpPr>
          <a:xfrm>
            <a:off x="13888682" y="2148477"/>
            <a:ext cx="3355317" cy="1541478"/>
            <a:chOff x="4464909" y="5227780"/>
            <a:chExt cx="4336922" cy="1007005"/>
          </a:xfrm>
        </p:grpSpPr>
        <p:sp>
          <p:nvSpPr>
            <p:cNvPr id="44" name="CuadroTexto 395">
              <a:extLst>
                <a:ext uri="{FF2B5EF4-FFF2-40B4-BE49-F238E27FC236}">
                  <a16:creationId xmlns:a16="http://schemas.microsoft.com/office/drawing/2014/main" id="{E49A0F77-DAEA-9F2B-7693-57289DC52EB7}"/>
                </a:ext>
              </a:extLst>
            </p:cNvPr>
            <p:cNvSpPr txBox="1"/>
            <p:nvPr/>
          </p:nvSpPr>
          <p:spPr>
            <a:xfrm>
              <a:off x="4464909" y="5227780"/>
              <a:ext cx="4336922" cy="703717"/>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Conclusion and Future Work</a:t>
              </a:r>
            </a:p>
          </p:txBody>
        </p:sp>
        <p:sp>
          <p:nvSpPr>
            <p:cNvPr id="45" name="Rectangle 56">
              <a:extLst>
                <a:ext uri="{FF2B5EF4-FFF2-40B4-BE49-F238E27FC236}">
                  <a16:creationId xmlns:a16="http://schemas.microsoft.com/office/drawing/2014/main" id="{8323DF60-0F44-BB19-D628-E976C376BBC1}"/>
                </a:ext>
              </a:extLst>
            </p:cNvPr>
            <p:cNvSpPr/>
            <p:nvPr/>
          </p:nvSpPr>
          <p:spPr>
            <a:xfrm>
              <a:off x="4464910" y="5812555"/>
              <a:ext cx="3991528" cy="4222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Effectiveness of the Model, &amp; Future work.</a:t>
              </a:r>
            </a:p>
          </p:txBody>
        </p:sp>
      </p:grpSp>
      <p:grpSp>
        <p:nvGrpSpPr>
          <p:cNvPr id="38" name="Group 37">
            <a:extLst>
              <a:ext uri="{FF2B5EF4-FFF2-40B4-BE49-F238E27FC236}">
                <a16:creationId xmlns:a16="http://schemas.microsoft.com/office/drawing/2014/main" id="{CE43FC7C-5DF5-BAEC-F11B-626B3CF2A3F0}"/>
              </a:ext>
            </a:extLst>
          </p:cNvPr>
          <p:cNvGrpSpPr/>
          <p:nvPr/>
        </p:nvGrpSpPr>
        <p:grpSpPr>
          <a:xfrm>
            <a:off x="13888682" y="4962731"/>
            <a:ext cx="3088099" cy="954107"/>
            <a:chOff x="4464909" y="5227780"/>
            <a:chExt cx="3991529" cy="954107"/>
          </a:xfrm>
        </p:grpSpPr>
        <p:sp>
          <p:nvSpPr>
            <p:cNvPr id="42" name="CuadroTexto 395">
              <a:extLst>
                <a:ext uri="{FF2B5EF4-FFF2-40B4-BE49-F238E27FC236}">
                  <a16:creationId xmlns:a16="http://schemas.microsoft.com/office/drawing/2014/main" id="{F69FC14F-295B-FAF4-7FEB-709A66537818}"/>
                </a:ext>
              </a:extLst>
            </p:cNvPr>
            <p:cNvSpPr txBox="1"/>
            <p:nvPr/>
          </p:nvSpPr>
          <p:spPr>
            <a:xfrm>
              <a:off x="4464909" y="5227780"/>
              <a:ext cx="3589307"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Questions</a:t>
              </a:r>
            </a:p>
          </p:txBody>
        </p:sp>
        <p:sp>
          <p:nvSpPr>
            <p:cNvPr id="43" name="Rectangle 56">
              <a:extLst>
                <a:ext uri="{FF2B5EF4-FFF2-40B4-BE49-F238E27FC236}">
                  <a16:creationId xmlns:a16="http://schemas.microsoft.com/office/drawing/2014/main" id="{19CFE611-A026-8121-827F-7BE79ECA3BA7}"/>
                </a:ext>
              </a:extLst>
            </p:cNvPr>
            <p:cNvSpPr/>
            <p:nvPr/>
          </p:nvSpPr>
          <p:spPr>
            <a:xfrm>
              <a:off x="4464910" y="5812555"/>
              <a:ext cx="3991528" cy="369332"/>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Q&amp;A Opened space</a:t>
              </a:r>
            </a:p>
          </p:txBody>
        </p:sp>
      </p:grpSp>
      <p:grpSp>
        <p:nvGrpSpPr>
          <p:cNvPr id="107" name="Group 106">
            <a:extLst>
              <a:ext uri="{FF2B5EF4-FFF2-40B4-BE49-F238E27FC236}">
                <a16:creationId xmlns:a16="http://schemas.microsoft.com/office/drawing/2014/main" id="{99A7C10B-7369-C332-4C7B-ABCD03D1BEF6}"/>
              </a:ext>
            </a:extLst>
          </p:cNvPr>
          <p:cNvGrpSpPr/>
          <p:nvPr/>
        </p:nvGrpSpPr>
        <p:grpSpPr>
          <a:xfrm>
            <a:off x="938838" y="1968209"/>
            <a:ext cx="1632555" cy="1980852"/>
            <a:chOff x="1028702" y="1800762"/>
            <a:chExt cx="1632555" cy="1980852"/>
          </a:xfrm>
        </p:grpSpPr>
        <p:sp>
          <p:nvSpPr>
            <p:cNvPr id="108" name="Freeform 3">
              <a:extLst>
                <a:ext uri="{FF2B5EF4-FFF2-40B4-BE49-F238E27FC236}">
                  <a16:creationId xmlns:a16="http://schemas.microsoft.com/office/drawing/2014/main" id="{9A1983D8-3493-0E68-DE16-A013D1F59AEE}"/>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09" name="Freeform 4">
              <a:extLst>
                <a:ext uri="{FF2B5EF4-FFF2-40B4-BE49-F238E27FC236}">
                  <a16:creationId xmlns:a16="http://schemas.microsoft.com/office/drawing/2014/main" id="{72182AC5-FC0E-D9CF-3B5E-F6BB29B3EBFF}"/>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0" name="Freeform 5">
              <a:extLst>
                <a:ext uri="{FF2B5EF4-FFF2-40B4-BE49-F238E27FC236}">
                  <a16:creationId xmlns:a16="http://schemas.microsoft.com/office/drawing/2014/main" id="{56BAE895-956C-656D-0992-BDC9C84D1CE7}"/>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1" name="Freeform 6">
              <a:extLst>
                <a:ext uri="{FF2B5EF4-FFF2-40B4-BE49-F238E27FC236}">
                  <a16:creationId xmlns:a16="http://schemas.microsoft.com/office/drawing/2014/main" id="{D1AB8292-7345-6B27-DD83-E7DFD7D338CD}"/>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2" name="Freeform 7">
              <a:extLst>
                <a:ext uri="{FF2B5EF4-FFF2-40B4-BE49-F238E27FC236}">
                  <a16:creationId xmlns:a16="http://schemas.microsoft.com/office/drawing/2014/main" id="{4A8CECB2-7E44-8214-EC01-B7C5A83D862B}"/>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3" name="Freeform 8">
              <a:extLst>
                <a:ext uri="{FF2B5EF4-FFF2-40B4-BE49-F238E27FC236}">
                  <a16:creationId xmlns:a16="http://schemas.microsoft.com/office/drawing/2014/main" id="{838FCD91-B4E6-1EF2-1788-8FB81C7957F2}"/>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1</a:t>
              </a:r>
            </a:p>
          </p:txBody>
        </p:sp>
        <p:sp>
          <p:nvSpPr>
            <p:cNvPr id="114" name="Freeform 9">
              <a:extLst>
                <a:ext uri="{FF2B5EF4-FFF2-40B4-BE49-F238E27FC236}">
                  <a16:creationId xmlns:a16="http://schemas.microsoft.com/office/drawing/2014/main" id="{BC7AD95F-4C39-87A4-2DC0-6C82589A26F0}"/>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15" name="Group 114">
            <a:extLst>
              <a:ext uri="{FF2B5EF4-FFF2-40B4-BE49-F238E27FC236}">
                <a16:creationId xmlns:a16="http://schemas.microsoft.com/office/drawing/2014/main" id="{547D9EA2-6D75-8200-DD3C-C2B1759FB2D0}"/>
              </a:ext>
            </a:extLst>
          </p:cNvPr>
          <p:cNvGrpSpPr/>
          <p:nvPr/>
        </p:nvGrpSpPr>
        <p:grpSpPr>
          <a:xfrm>
            <a:off x="1031949" y="7496137"/>
            <a:ext cx="1632555" cy="1980852"/>
            <a:chOff x="1028702" y="1800762"/>
            <a:chExt cx="1632555" cy="1980852"/>
          </a:xfrm>
        </p:grpSpPr>
        <p:sp>
          <p:nvSpPr>
            <p:cNvPr id="116" name="Freeform 3">
              <a:extLst>
                <a:ext uri="{FF2B5EF4-FFF2-40B4-BE49-F238E27FC236}">
                  <a16:creationId xmlns:a16="http://schemas.microsoft.com/office/drawing/2014/main" id="{C09788F4-7F70-D4F7-EBE6-AC7DBFB2054D}"/>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7" name="Freeform 4">
              <a:extLst>
                <a:ext uri="{FF2B5EF4-FFF2-40B4-BE49-F238E27FC236}">
                  <a16:creationId xmlns:a16="http://schemas.microsoft.com/office/drawing/2014/main" id="{9E880B1C-CB2F-640D-D69E-A77E84E722AC}"/>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8" name="Freeform 5">
              <a:extLst>
                <a:ext uri="{FF2B5EF4-FFF2-40B4-BE49-F238E27FC236}">
                  <a16:creationId xmlns:a16="http://schemas.microsoft.com/office/drawing/2014/main" id="{A38955D0-CD6B-03DD-90B5-91C5929C5925}"/>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9" name="Freeform 6">
              <a:extLst>
                <a:ext uri="{FF2B5EF4-FFF2-40B4-BE49-F238E27FC236}">
                  <a16:creationId xmlns:a16="http://schemas.microsoft.com/office/drawing/2014/main" id="{8FC0CB97-D12E-3461-C2E5-5C49CF0AA302}"/>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0" name="Freeform 7">
              <a:extLst>
                <a:ext uri="{FF2B5EF4-FFF2-40B4-BE49-F238E27FC236}">
                  <a16:creationId xmlns:a16="http://schemas.microsoft.com/office/drawing/2014/main" id="{E541F53B-C69D-D27C-2F69-FE54F46DB907}"/>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1" name="Freeform 8">
              <a:extLst>
                <a:ext uri="{FF2B5EF4-FFF2-40B4-BE49-F238E27FC236}">
                  <a16:creationId xmlns:a16="http://schemas.microsoft.com/office/drawing/2014/main" id="{70F4F49B-7B4D-0AB4-4E46-364667236C95}"/>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3</a:t>
              </a:r>
            </a:p>
          </p:txBody>
        </p:sp>
        <p:sp>
          <p:nvSpPr>
            <p:cNvPr id="122" name="Freeform 9">
              <a:extLst>
                <a:ext uri="{FF2B5EF4-FFF2-40B4-BE49-F238E27FC236}">
                  <a16:creationId xmlns:a16="http://schemas.microsoft.com/office/drawing/2014/main" id="{3E4EE857-A68E-C8CF-C06F-010A19F7EB17}"/>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23" name="Group 122">
            <a:extLst>
              <a:ext uri="{FF2B5EF4-FFF2-40B4-BE49-F238E27FC236}">
                <a16:creationId xmlns:a16="http://schemas.microsoft.com/office/drawing/2014/main" id="{1BF1E302-5B90-CB2F-958C-37FFC3470E92}"/>
              </a:ext>
            </a:extLst>
          </p:cNvPr>
          <p:cNvGrpSpPr/>
          <p:nvPr/>
        </p:nvGrpSpPr>
        <p:grpSpPr>
          <a:xfrm>
            <a:off x="6659113" y="1800762"/>
            <a:ext cx="1632555" cy="1980852"/>
            <a:chOff x="1028702" y="1800762"/>
            <a:chExt cx="1632555" cy="1980852"/>
          </a:xfrm>
        </p:grpSpPr>
        <p:sp>
          <p:nvSpPr>
            <p:cNvPr id="124" name="Freeform 3">
              <a:extLst>
                <a:ext uri="{FF2B5EF4-FFF2-40B4-BE49-F238E27FC236}">
                  <a16:creationId xmlns:a16="http://schemas.microsoft.com/office/drawing/2014/main" id="{3C5D2E3E-539B-0C99-AB24-395F0773062F}"/>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5" name="Freeform 4">
              <a:extLst>
                <a:ext uri="{FF2B5EF4-FFF2-40B4-BE49-F238E27FC236}">
                  <a16:creationId xmlns:a16="http://schemas.microsoft.com/office/drawing/2014/main" id="{3CB80269-395B-73AA-C0E6-FD4179196651}"/>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6" name="Freeform 5">
              <a:extLst>
                <a:ext uri="{FF2B5EF4-FFF2-40B4-BE49-F238E27FC236}">
                  <a16:creationId xmlns:a16="http://schemas.microsoft.com/office/drawing/2014/main" id="{97B4FA1C-6278-1FC6-3EB1-F5FD5BE068E2}"/>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7" name="Freeform 6">
              <a:extLst>
                <a:ext uri="{FF2B5EF4-FFF2-40B4-BE49-F238E27FC236}">
                  <a16:creationId xmlns:a16="http://schemas.microsoft.com/office/drawing/2014/main" id="{74034F03-3683-7D4B-AF6E-88595806843A}"/>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8" name="Freeform 7">
              <a:extLst>
                <a:ext uri="{FF2B5EF4-FFF2-40B4-BE49-F238E27FC236}">
                  <a16:creationId xmlns:a16="http://schemas.microsoft.com/office/drawing/2014/main" id="{415A86CD-9288-9FDF-8453-A09A892E3F21}"/>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9" name="Freeform 8">
              <a:extLst>
                <a:ext uri="{FF2B5EF4-FFF2-40B4-BE49-F238E27FC236}">
                  <a16:creationId xmlns:a16="http://schemas.microsoft.com/office/drawing/2014/main" id="{1165E415-EAF0-AABD-FDA9-755B5924D9EC}"/>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4</a:t>
              </a:r>
            </a:p>
          </p:txBody>
        </p:sp>
        <p:sp>
          <p:nvSpPr>
            <p:cNvPr id="130" name="Freeform 9">
              <a:extLst>
                <a:ext uri="{FF2B5EF4-FFF2-40B4-BE49-F238E27FC236}">
                  <a16:creationId xmlns:a16="http://schemas.microsoft.com/office/drawing/2014/main" id="{3A5F6E20-8BAB-EE32-1C94-DC32A614F58C}"/>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31" name="Group 130">
            <a:extLst>
              <a:ext uri="{FF2B5EF4-FFF2-40B4-BE49-F238E27FC236}">
                <a16:creationId xmlns:a16="http://schemas.microsoft.com/office/drawing/2014/main" id="{9024C5B8-469C-5E82-F904-6C6643FD080A}"/>
              </a:ext>
            </a:extLst>
          </p:cNvPr>
          <p:cNvGrpSpPr/>
          <p:nvPr/>
        </p:nvGrpSpPr>
        <p:grpSpPr>
          <a:xfrm>
            <a:off x="6659113" y="4649294"/>
            <a:ext cx="1632555" cy="1980852"/>
            <a:chOff x="1028702" y="1800762"/>
            <a:chExt cx="1632555" cy="1980852"/>
          </a:xfrm>
        </p:grpSpPr>
        <p:sp>
          <p:nvSpPr>
            <p:cNvPr id="132" name="Freeform 3">
              <a:extLst>
                <a:ext uri="{FF2B5EF4-FFF2-40B4-BE49-F238E27FC236}">
                  <a16:creationId xmlns:a16="http://schemas.microsoft.com/office/drawing/2014/main" id="{CFF0FAEA-3EA1-55E9-81A8-60D8C6E3E560}"/>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3" name="Freeform 4">
              <a:extLst>
                <a:ext uri="{FF2B5EF4-FFF2-40B4-BE49-F238E27FC236}">
                  <a16:creationId xmlns:a16="http://schemas.microsoft.com/office/drawing/2014/main" id="{FA810D05-E80A-B5E8-5B20-D53086174170}"/>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4" name="Freeform 5">
              <a:extLst>
                <a:ext uri="{FF2B5EF4-FFF2-40B4-BE49-F238E27FC236}">
                  <a16:creationId xmlns:a16="http://schemas.microsoft.com/office/drawing/2014/main" id="{8D6BCF59-1F0F-BEAB-2153-F3E80241BA0D}"/>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5" name="Freeform 6">
              <a:extLst>
                <a:ext uri="{FF2B5EF4-FFF2-40B4-BE49-F238E27FC236}">
                  <a16:creationId xmlns:a16="http://schemas.microsoft.com/office/drawing/2014/main" id="{14A57D0A-FCBE-32DB-1F81-ED6339B35655}"/>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6" name="Freeform 7">
              <a:extLst>
                <a:ext uri="{FF2B5EF4-FFF2-40B4-BE49-F238E27FC236}">
                  <a16:creationId xmlns:a16="http://schemas.microsoft.com/office/drawing/2014/main" id="{EEDE7457-9145-A7C0-B7CA-824F52E5D746}"/>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7" name="Freeform 8">
              <a:extLst>
                <a:ext uri="{FF2B5EF4-FFF2-40B4-BE49-F238E27FC236}">
                  <a16:creationId xmlns:a16="http://schemas.microsoft.com/office/drawing/2014/main" id="{533272C1-46B5-15FE-9782-5F3C4E28B375}"/>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5</a:t>
              </a:r>
            </a:p>
          </p:txBody>
        </p:sp>
        <p:sp>
          <p:nvSpPr>
            <p:cNvPr id="138" name="Freeform 9">
              <a:extLst>
                <a:ext uri="{FF2B5EF4-FFF2-40B4-BE49-F238E27FC236}">
                  <a16:creationId xmlns:a16="http://schemas.microsoft.com/office/drawing/2014/main" id="{E4D1EEC0-D3EB-07DB-F42E-ABD4E8D7511A}"/>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39" name="Group 138">
            <a:extLst>
              <a:ext uri="{FF2B5EF4-FFF2-40B4-BE49-F238E27FC236}">
                <a16:creationId xmlns:a16="http://schemas.microsoft.com/office/drawing/2014/main" id="{C5603CDB-21D3-734A-F0FC-16DAF5C165F5}"/>
              </a:ext>
            </a:extLst>
          </p:cNvPr>
          <p:cNvGrpSpPr/>
          <p:nvPr/>
        </p:nvGrpSpPr>
        <p:grpSpPr>
          <a:xfrm>
            <a:off x="6659113" y="7496137"/>
            <a:ext cx="1632555" cy="1980852"/>
            <a:chOff x="1028702" y="1800762"/>
            <a:chExt cx="1632555" cy="1980852"/>
          </a:xfrm>
        </p:grpSpPr>
        <p:sp>
          <p:nvSpPr>
            <p:cNvPr id="140" name="Freeform 3">
              <a:extLst>
                <a:ext uri="{FF2B5EF4-FFF2-40B4-BE49-F238E27FC236}">
                  <a16:creationId xmlns:a16="http://schemas.microsoft.com/office/drawing/2014/main" id="{35642193-8B05-139A-BC00-3331D4CE9483}"/>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1" name="Freeform 4">
              <a:extLst>
                <a:ext uri="{FF2B5EF4-FFF2-40B4-BE49-F238E27FC236}">
                  <a16:creationId xmlns:a16="http://schemas.microsoft.com/office/drawing/2014/main" id="{B56D6673-AA91-C83F-3250-FD27F4E4D819}"/>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2" name="Freeform 5">
              <a:extLst>
                <a:ext uri="{FF2B5EF4-FFF2-40B4-BE49-F238E27FC236}">
                  <a16:creationId xmlns:a16="http://schemas.microsoft.com/office/drawing/2014/main" id="{EC38E89E-9CF6-49B6-9F0D-B64A1896ABF7}"/>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3" name="Freeform 6">
              <a:extLst>
                <a:ext uri="{FF2B5EF4-FFF2-40B4-BE49-F238E27FC236}">
                  <a16:creationId xmlns:a16="http://schemas.microsoft.com/office/drawing/2014/main" id="{A33A5AE1-14D7-8BFB-BE69-1A150FE207FD}"/>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4" name="Freeform 7">
              <a:extLst>
                <a:ext uri="{FF2B5EF4-FFF2-40B4-BE49-F238E27FC236}">
                  <a16:creationId xmlns:a16="http://schemas.microsoft.com/office/drawing/2014/main" id="{A17F28B8-73E7-A669-F974-682FCDD3FABF}"/>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5" name="Freeform 8">
              <a:extLst>
                <a:ext uri="{FF2B5EF4-FFF2-40B4-BE49-F238E27FC236}">
                  <a16:creationId xmlns:a16="http://schemas.microsoft.com/office/drawing/2014/main" id="{E84FFEBB-2419-35D5-5000-17189DB71094}"/>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6</a:t>
              </a:r>
            </a:p>
          </p:txBody>
        </p:sp>
        <p:sp>
          <p:nvSpPr>
            <p:cNvPr id="146" name="Freeform 9">
              <a:extLst>
                <a:ext uri="{FF2B5EF4-FFF2-40B4-BE49-F238E27FC236}">
                  <a16:creationId xmlns:a16="http://schemas.microsoft.com/office/drawing/2014/main" id="{19C4F3C0-8B1F-E73A-BA03-D12A8BF70AE2}"/>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47" name="Group 146">
            <a:extLst>
              <a:ext uri="{FF2B5EF4-FFF2-40B4-BE49-F238E27FC236}">
                <a16:creationId xmlns:a16="http://schemas.microsoft.com/office/drawing/2014/main" id="{EDD30B15-82E4-5D46-55C1-CF6CDE66839B}"/>
              </a:ext>
            </a:extLst>
          </p:cNvPr>
          <p:cNvGrpSpPr/>
          <p:nvPr/>
        </p:nvGrpSpPr>
        <p:grpSpPr>
          <a:xfrm>
            <a:off x="12039600" y="1800762"/>
            <a:ext cx="1632555" cy="1980852"/>
            <a:chOff x="1028702" y="1800762"/>
            <a:chExt cx="1632555" cy="1980852"/>
          </a:xfrm>
        </p:grpSpPr>
        <p:sp>
          <p:nvSpPr>
            <p:cNvPr id="148" name="Freeform 3">
              <a:extLst>
                <a:ext uri="{FF2B5EF4-FFF2-40B4-BE49-F238E27FC236}">
                  <a16:creationId xmlns:a16="http://schemas.microsoft.com/office/drawing/2014/main" id="{C2427C9D-28F2-FE2B-4028-342AE77C9905}"/>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9" name="Freeform 4">
              <a:extLst>
                <a:ext uri="{FF2B5EF4-FFF2-40B4-BE49-F238E27FC236}">
                  <a16:creationId xmlns:a16="http://schemas.microsoft.com/office/drawing/2014/main" id="{8114AF5B-C4E6-F2CF-4580-3B0515A81D91}"/>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0" name="Freeform 5">
              <a:extLst>
                <a:ext uri="{FF2B5EF4-FFF2-40B4-BE49-F238E27FC236}">
                  <a16:creationId xmlns:a16="http://schemas.microsoft.com/office/drawing/2014/main" id="{77BD0B21-FBB9-18FB-D9C2-808FB581FE0D}"/>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1" name="Freeform 6">
              <a:extLst>
                <a:ext uri="{FF2B5EF4-FFF2-40B4-BE49-F238E27FC236}">
                  <a16:creationId xmlns:a16="http://schemas.microsoft.com/office/drawing/2014/main" id="{C2F1D121-4868-9C1D-0327-6630628224FC}"/>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2" name="Freeform 7">
              <a:extLst>
                <a:ext uri="{FF2B5EF4-FFF2-40B4-BE49-F238E27FC236}">
                  <a16:creationId xmlns:a16="http://schemas.microsoft.com/office/drawing/2014/main" id="{ECD0AD22-B1EF-A474-BF2A-F248FB990336}"/>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3" name="Freeform 8">
              <a:extLst>
                <a:ext uri="{FF2B5EF4-FFF2-40B4-BE49-F238E27FC236}">
                  <a16:creationId xmlns:a16="http://schemas.microsoft.com/office/drawing/2014/main" id="{574CED06-D3A7-AB37-2DC5-7A06AA87B0E2}"/>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7</a:t>
              </a:r>
            </a:p>
          </p:txBody>
        </p:sp>
        <p:sp>
          <p:nvSpPr>
            <p:cNvPr id="154" name="Freeform 9">
              <a:extLst>
                <a:ext uri="{FF2B5EF4-FFF2-40B4-BE49-F238E27FC236}">
                  <a16:creationId xmlns:a16="http://schemas.microsoft.com/office/drawing/2014/main" id="{F4422CCD-56F2-105A-2FEC-1C997AF2D897}"/>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grpSp>
        <p:nvGrpSpPr>
          <p:cNvPr id="155" name="Group 154">
            <a:extLst>
              <a:ext uri="{FF2B5EF4-FFF2-40B4-BE49-F238E27FC236}">
                <a16:creationId xmlns:a16="http://schemas.microsoft.com/office/drawing/2014/main" id="{F91B6BAF-9816-3B4A-D2F8-816648E6E45C}"/>
              </a:ext>
            </a:extLst>
          </p:cNvPr>
          <p:cNvGrpSpPr/>
          <p:nvPr/>
        </p:nvGrpSpPr>
        <p:grpSpPr>
          <a:xfrm>
            <a:off x="12039600" y="4649294"/>
            <a:ext cx="1632555" cy="1980852"/>
            <a:chOff x="1028702" y="1800762"/>
            <a:chExt cx="1632555" cy="1980852"/>
          </a:xfrm>
        </p:grpSpPr>
        <p:sp>
          <p:nvSpPr>
            <p:cNvPr id="156" name="Freeform 3">
              <a:extLst>
                <a:ext uri="{FF2B5EF4-FFF2-40B4-BE49-F238E27FC236}">
                  <a16:creationId xmlns:a16="http://schemas.microsoft.com/office/drawing/2014/main" id="{25AFD12D-FC2F-34E9-50A7-996E9C75AE44}"/>
                </a:ext>
              </a:extLst>
            </p:cNvPr>
            <p:cNvSpPr/>
            <p:nvPr/>
          </p:nvSpPr>
          <p:spPr>
            <a:xfrm>
              <a:off x="1028702" y="2793213"/>
              <a:ext cx="417942" cy="954632"/>
            </a:xfrm>
            <a:custGeom>
              <a:avLst/>
              <a:gdLst>
                <a:gd name="connsiteX0" fmla="*/ 120268 w 707231"/>
                <a:gd name="connsiteY0" fmla="*/ 82644 h 1249779"/>
                <a:gd name="connsiteX1" fmla="*/ 122479 w 707231"/>
                <a:gd name="connsiteY1" fmla="*/ 7047 h 1249779"/>
                <a:gd name="connsiteX2" fmla="*/ -36 w 707231"/>
                <a:gd name="connsiteY2" fmla="*/ -26 h 1249779"/>
                <a:gd name="connsiteX3" fmla="*/ -36 w 707231"/>
                <a:gd name="connsiteY3" fmla="*/ 82644 h 1249779"/>
                <a:gd name="connsiteX4" fmla="*/ 641289 w 707231"/>
                <a:gd name="connsiteY4" fmla="*/ 1249753 h 1249779"/>
                <a:gd name="connsiteX5" fmla="*/ 707191 w 707231"/>
                <a:gd name="connsiteY5" fmla="*/ 1146305 h 1249779"/>
                <a:gd name="connsiteX6" fmla="*/ 120268 w 707231"/>
                <a:gd name="connsiteY6" fmla="*/ 82644 h 1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249779">
                  <a:moveTo>
                    <a:pt x="120268" y="82644"/>
                  </a:moveTo>
                  <a:cubicBezTo>
                    <a:pt x="120268" y="57445"/>
                    <a:pt x="120268" y="32246"/>
                    <a:pt x="122479" y="7047"/>
                  </a:cubicBezTo>
                  <a:lnTo>
                    <a:pt x="-36" y="-26"/>
                  </a:lnTo>
                  <a:cubicBezTo>
                    <a:pt x="-36" y="27383"/>
                    <a:pt x="-36" y="54792"/>
                    <a:pt x="-36" y="82644"/>
                  </a:cubicBezTo>
                  <a:cubicBezTo>
                    <a:pt x="-1314" y="556039"/>
                    <a:pt x="240917" y="996862"/>
                    <a:pt x="641289" y="1249753"/>
                  </a:cubicBezTo>
                  <a:lnTo>
                    <a:pt x="707191" y="1146305"/>
                  </a:lnTo>
                  <a:cubicBezTo>
                    <a:pt x="341304" y="916477"/>
                    <a:pt x="119538" y="514580"/>
                    <a:pt x="120268" y="82644"/>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7" name="Freeform 4">
              <a:extLst>
                <a:ext uri="{FF2B5EF4-FFF2-40B4-BE49-F238E27FC236}">
                  <a16:creationId xmlns:a16="http://schemas.microsoft.com/office/drawing/2014/main" id="{1CD9B1B4-0895-6E65-10DB-23A42E5992D1}"/>
                </a:ext>
              </a:extLst>
            </p:cNvPr>
            <p:cNvSpPr/>
            <p:nvPr/>
          </p:nvSpPr>
          <p:spPr>
            <a:xfrm>
              <a:off x="2202804" y="2856360"/>
              <a:ext cx="458453" cy="925254"/>
            </a:xfrm>
            <a:custGeom>
              <a:avLst/>
              <a:gdLst>
                <a:gd name="connsiteX0" fmla="*/ 653226 w 775782"/>
                <a:gd name="connsiteY0" fmla="*/ -26 h 1211318"/>
                <a:gd name="connsiteX1" fmla="*/ -41 w 775782"/>
                <a:gd name="connsiteY1" fmla="*/ 1102981 h 1211318"/>
                <a:gd name="connsiteX2" fmla="*/ 60553 w 775782"/>
                <a:gd name="connsiteY2" fmla="*/ 1211292 h 1211318"/>
                <a:gd name="connsiteX3" fmla="*/ 775741 w 775782"/>
                <a:gd name="connsiteY3" fmla="*/ -26 h 1211318"/>
              </a:gdLst>
              <a:ahLst/>
              <a:cxnLst>
                <a:cxn ang="0">
                  <a:pos x="connsiteX0" y="connsiteY0"/>
                </a:cxn>
                <a:cxn ang="0">
                  <a:pos x="connsiteX1" y="connsiteY1"/>
                </a:cxn>
                <a:cxn ang="0">
                  <a:pos x="connsiteX2" y="connsiteY2"/>
                </a:cxn>
                <a:cxn ang="0">
                  <a:pos x="connsiteX3" y="connsiteY3"/>
                </a:cxn>
              </a:cxnLst>
              <a:rect l="l" t="t" r="r" b="b"/>
              <a:pathLst>
                <a:path w="775782" h="1211318">
                  <a:moveTo>
                    <a:pt x="653226" y="-26"/>
                  </a:moveTo>
                  <a:cubicBezTo>
                    <a:pt x="652651" y="459108"/>
                    <a:pt x="402397" y="881623"/>
                    <a:pt x="-41" y="1102981"/>
                  </a:cubicBezTo>
                  <a:lnTo>
                    <a:pt x="60553" y="1211292"/>
                  </a:lnTo>
                  <a:cubicBezTo>
                    <a:pt x="501789" y="967759"/>
                    <a:pt x="775741" y="503776"/>
                    <a:pt x="77574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8" name="Freeform 5">
              <a:extLst>
                <a:ext uri="{FF2B5EF4-FFF2-40B4-BE49-F238E27FC236}">
                  <a16:creationId xmlns:a16="http://schemas.microsoft.com/office/drawing/2014/main" id="{91B7A254-6335-C044-36AC-74CA2E38EE3F}"/>
                </a:ext>
              </a:extLst>
            </p:cNvPr>
            <p:cNvSpPr/>
            <p:nvPr/>
          </p:nvSpPr>
          <p:spPr>
            <a:xfrm>
              <a:off x="1493693" y="1800762"/>
              <a:ext cx="827776" cy="274872"/>
            </a:xfrm>
            <a:custGeom>
              <a:avLst/>
              <a:gdLst>
                <a:gd name="connsiteX0" fmla="*/ 1400702 w 1400742"/>
                <a:gd name="connsiteY0" fmla="*/ 259918 h 359855"/>
                <a:gd name="connsiteX1" fmla="*/ -41 w 1400742"/>
                <a:gd name="connsiteY1" fmla="*/ 133481 h 359855"/>
                <a:gd name="connsiteX2" fmla="*/ 52592 w 1400742"/>
                <a:gd name="connsiteY2" fmla="*/ 244445 h 359855"/>
                <a:gd name="connsiteX3" fmla="*/ 1329050 w 1400742"/>
                <a:gd name="connsiteY3" fmla="*/ 359829 h 359855"/>
              </a:gdLst>
              <a:ahLst/>
              <a:cxnLst>
                <a:cxn ang="0">
                  <a:pos x="connsiteX0" y="connsiteY0"/>
                </a:cxn>
                <a:cxn ang="0">
                  <a:pos x="connsiteX1" y="connsiteY1"/>
                </a:cxn>
                <a:cxn ang="0">
                  <a:pos x="connsiteX2" y="connsiteY2"/>
                </a:cxn>
                <a:cxn ang="0">
                  <a:pos x="connsiteX3" y="connsiteY3"/>
                </a:cxn>
              </a:cxnLst>
              <a:rect l="l" t="t" r="r" b="b"/>
              <a:pathLst>
                <a:path w="1400742" h="359855">
                  <a:moveTo>
                    <a:pt x="1400702" y="259918"/>
                  </a:moveTo>
                  <a:cubicBezTo>
                    <a:pt x="991607" y="-33902"/>
                    <a:pt x="455097" y="-82333"/>
                    <a:pt x="-41" y="133481"/>
                  </a:cubicBezTo>
                  <a:lnTo>
                    <a:pt x="52592" y="244445"/>
                  </a:lnTo>
                  <a:cubicBezTo>
                    <a:pt x="467388" y="47889"/>
                    <a:pt x="956264" y="92080"/>
                    <a:pt x="1329050" y="359829"/>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9" name="Freeform 6">
              <a:extLst>
                <a:ext uri="{FF2B5EF4-FFF2-40B4-BE49-F238E27FC236}">
                  <a16:creationId xmlns:a16="http://schemas.microsoft.com/office/drawing/2014/main" id="{3EC2B2DA-D5E7-7D08-8B64-56179B826FD9}"/>
                </a:ext>
              </a:extLst>
            </p:cNvPr>
            <p:cNvSpPr/>
            <p:nvPr/>
          </p:nvSpPr>
          <p:spPr>
            <a:xfrm>
              <a:off x="1209577" y="2032498"/>
              <a:ext cx="757989" cy="765442"/>
            </a:xfrm>
            <a:custGeom>
              <a:avLst/>
              <a:gdLst>
                <a:gd name="connsiteX0" fmla="*/ 1257841 w 1282650"/>
                <a:gd name="connsiteY0" fmla="*/ 140001 h 1002096"/>
                <a:gd name="connsiteX1" fmla="*/ 1282610 w 1282650"/>
                <a:gd name="connsiteY1" fmla="*/ 19753 h 1002096"/>
                <a:gd name="connsiteX2" fmla="*/ 15895 w 1282650"/>
                <a:gd name="connsiteY2" fmla="*/ 876279 h 1002096"/>
                <a:gd name="connsiteX3" fmla="*/ -41 w 1282650"/>
                <a:gd name="connsiteY3" fmla="*/ 992344 h 1002096"/>
                <a:gd name="connsiteX4" fmla="*/ 122032 w 1282650"/>
                <a:gd name="connsiteY4" fmla="*/ 1002070 h 1002096"/>
                <a:gd name="connsiteX5" fmla="*/ 1158825 w 1282650"/>
                <a:gd name="connsiteY5" fmla="*/ 126464 h 1002096"/>
                <a:gd name="connsiteX6" fmla="*/ 1257841 w 1282650"/>
                <a:gd name="connsiteY6" fmla="*/ 140001 h 100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650" h="1002096">
                  <a:moveTo>
                    <a:pt x="1257841" y="140001"/>
                  </a:moveTo>
                  <a:lnTo>
                    <a:pt x="1282610" y="19753"/>
                  </a:lnTo>
                  <a:cubicBezTo>
                    <a:pt x="696182" y="-93355"/>
                    <a:pt x="129056" y="290125"/>
                    <a:pt x="15895" y="876279"/>
                  </a:cubicBezTo>
                  <a:cubicBezTo>
                    <a:pt x="8491" y="914652"/>
                    <a:pt x="3170" y="953397"/>
                    <a:pt x="-41" y="992344"/>
                  </a:cubicBezTo>
                  <a:lnTo>
                    <a:pt x="122032" y="1002070"/>
                  </a:lnTo>
                  <a:cubicBezTo>
                    <a:pt x="166429" y="474108"/>
                    <a:pt x="630616" y="82088"/>
                    <a:pt x="1158825" y="126464"/>
                  </a:cubicBezTo>
                  <a:cubicBezTo>
                    <a:pt x="1192041" y="129254"/>
                    <a:pt x="1225094" y="133772"/>
                    <a:pt x="1257841" y="140001"/>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0" name="Freeform 7">
              <a:extLst>
                <a:ext uri="{FF2B5EF4-FFF2-40B4-BE49-F238E27FC236}">
                  <a16:creationId xmlns:a16="http://schemas.microsoft.com/office/drawing/2014/main" id="{E296235C-2707-80CC-CA74-98D2D973545E}"/>
                </a:ext>
              </a:extLst>
            </p:cNvPr>
            <p:cNvSpPr/>
            <p:nvPr/>
          </p:nvSpPr>
          <p:spPr>
            <a:xfrm>
              <a:off x="1862232" y="2739184"/>
              <a:ext cx="621105" cy="943826"/>
            </a:xfrm>
            <a:custGeom>
              <a:avLst/>
              <a:gdLst>
                <a:gd name="connsiteX0" fmla="*/ 918160 w 1051018"/>
                <a:gd name="connsiteY0" fmla="*/ 17657 h 1235632"/>
                <a:gd name="connsiteX1" fmla="*/ 107436 w 1051018"/>
                <a:gd name="connsiteY1" fmla="*/ 1103422 h 1235632"/>
                <a:gd name="connsiteX2" fmla="*/ -41 w 1051018"/>
                <a:gd name="connsiteY2" fmla="*/ 1113148 h 1235632"/>
                <a:gd name="connsiteX3" fmla="*/ 4382 w 1051018"/>
                <a:gd name="connsiteY3" fmla="*/ 1235607 h 1235632"/>
                <a:gd name="connsiteX4" fmla="*/ 125128 w 1051018"/>
                <a:gd name="connsiteY4" fmla="*/ 1224554 h 1235632"/>
                <a:gd name="connsiteX5" fmla="*/ 1039791 w 1051018"/>
                <a:gd name="connsiteY5" fmla="*/ -26 h 123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018" h="1235632">
                  <a:moveTo>
                    <a:pt x="918160" y="17657"/>
                  </a:moveTo>
                  <a:cubicBezTo>
                    <a:pt x="993739" y="541123"/>
                    <a:pt x="631010" y="1026915"/>
                    <a:pt x="107436" y="1103422"/>
                  </a:cubicBezTo>
                  <a:cubicBezTo>
                    <a:pt x="71818" y="1108657"/>
                    <a:pt x="35940" y="1111902"/>
                    <a:pt x="-41" y="1113148"/>
                  </a:cubicBezTo>
                  <a:lnTo>
                    <a:pt x="4382" y="1235607"/>
                  </a:lnTo>
                  <a:cubicBezTo>
                    <a:pt x="44803" y="1234117"/>
                    <a:pt x="85109" y="1230430"/>
                    <a:pt x="125128" y="1224554"/>
                  </a:cubicBezTo>
                  <a:cubicBezTo>
                    <a:pt x="715660" y="1138250"/>
                    <a:pt x="1124848" y="590416"/>
                    <a:pt x="1039791" y="-26"/>
                  </a:cubicBezTo>
                  <a:close/>
                </a:path>
              </a:pathLst>
            </a:custGeom>
            <a:solidFill>
              <a:srgbClr val="1FE1D7"/>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1" name="Freeform 8">
              <a:extLst>
                <a:ext uri="{FF2B5EF4-FFF2-40B4-BE49-F238E27FC236}">
                  <a16:creationId xmlns:a16="http://schemas.microsoft.com/office/drawing/2014/main" id="{63F4491D-A5B7-5178-E553-AF133DB822A7}"/>
                </a:ext>
              </a:extLst>
            </p:cNvPr>
            <p:cNvSpPr/>
            <p:nvPr/>
          </p:nvSpPr>
          <p:spPr>
            <a:xfrm>
              <a:off x="1399844" y="2282388"/>
              <a:ext cx="888677" cy="1148125"/>
            </a:xfrm>
            <a:custGeom>
              <a:avLst/>
              <a:gdLst>
                <a:gd name="connsiteX0" fmla="*/ 1503756 w 1503796"/>
                <a:gd name="connsiteY0" fmla="*/ 751521 h 1503095"/>
                <a:gd name="connsiteX1" fmla="*/ 751857 w 1503796"/>
                <a:gd name="connsiteY1" fmla="*/ 1503069 h 1503095"/>
                <a:gd name="connsiteX2" fmla="*/ -41 w 1503796"/>
                <a:gd name="connsiteY2" fmla="*/ 751521 h 1503095"/>
                <a:gd name="connsiteX3" fmla="*/ 751857 w 1503796"/>
                <a:gd name="connsiteY3" fmla="*/ -26 h 1503095"/>
                <a:gd name="connsiteX4" fmla="*/ 1503756 w 1503796"/>
                <a:gd name="connsiteY4" fmla="*/ 751521 h 150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796" h="1503095">
                  <a:moveTo>
                    <a:pt x="1503756" y="751521"/>
                  </a:moveTo>
                  <a:cubicBezTo>
                    <a:pt x="1503756" y="1166589"/>
                    <a:pt x="1167120" y="1503069"/>
                    <a:pt x="751857" y="1503069"/>
                  </a:cubicBezTo>
                  <a:cubicBezTo>
                    <a:pt x="336595" y="1503069"/>
                    <a:pt x="-41" y="1166589"/>
                    <a:pt x="-41" y="751521"/>
                  </a:cubicBezTo>
                  <a:cubicBezTo>
                    <a:pt x="-41" y="336453"/>
                    <a:pt x="336595" y="-26"/>
                    <a:pt x="751857" y="-26"/>
                  </a:cubicBezTo>
                  <a:cubicBezTo>
                    <a:pt x="1167120" y="-26"/>
                    <a:pt x="1503756" y="336453"/>
                    <a:pt x="1503756" y="751521"/>
                  </a:cubicBezTo>
                  <a:close/>
                </a:path>
              </a:pathLst>
            </a:custGeom>
            <a:solidFill>
              <a:srgbClr val="1FE1D7"/>
            </a:solidFill>
            <a:ln w="44218" cap="flat">
              <a:noFill/>
              <a:prstDash val="solid"/>
              <a:miter/>
            </a:ln>
          </p:spPr>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8</a:t>
              </a:r>
            </a:p>
          </p:txBody>
        </p:sp>
        <p:sp>
          <p:nvSpPr>
            <p:cNvPr id="162" name="Freeform 9">
              <a:extLst>
                <a:ext uri="{FF2B5EF4-FFF2-40B4-BE49-F238E27FC236}">
                  <a16:creationId xmlns:a16="http://schemas.microsoft.com/office/drawing/2014/main" id="{1E4704DF-744B-9FBA-D1B5-C9AAB9CF02A9}"/>
                </a:ext>
              </a:extLst>
            </p:cNvPr>
            <p:cNvSpPr/>
            <p:nvPr/>
          </p:nvSpPr>
          <p:spPr>
            <a:xfrm>
              <a:off x="1354378" y="2223878"/>
              <a:ext cx="979113" cy="1264964"/>
            </a:xfrm>
            <a:custGeom>
              <a:avLst/>
              <a:gdLst>
                <a:gd name="connsiteX0" fmla="*/ 828817 w 1656830"/>
                <a:gd name="connsiteY0" fmla="*/ 1656031 h 1656057"/>
                <a:gd name="connsiteX1" fmla="*/ -41 w 1656830"/>
                <a:gd name="connsiteY1" fmla="*/ 828445 h 1656057"/>
                <a:gd name="connsiteX2" fmla="*/ 827932 w 1656830"/>
                <a:gd name="connsiteY2" fmla="*/ -26 h 1656057"/>
                <a:gd name="connsiteX3" fmla="*/ 1656790 w 1656830"/>
                <a:gd name="connsiteY3" fmla="*/ 827560 h 1656057"/>
                <a:gd name="connsiteX4" fmla="*/ 1656790 w 1656830"/>
                <a:gd name="connsiteY4" fmla="*/ 828002 h 1656057"/>
                <a:gd name="connsiteX5" fmla="*/ 828817 w 1656830"/>
                <a:gd name="connsiteY5" fmla="*/ 1656031 h 1656057"/>
                <a:gd name="connsiteX6" fmla="*/ 828817 w 1656830"/>
                <a:gd name="connsiteY6" fmla="*/ 152936 h 1656057"/>
                <a:gd name="connsiteX7" fmla="*/ 153435 w 1656830"/>
                <a:gd name="connsiteY7" fmla="*/ 828002 h 1656057"/>
                <a:gd name="connsiteX8" fmla="*/ 828817 w 1656830"/>
                <a:gd name="connsiteY8" fmla="*/ 1503069 h 1656057"/>
                <a:gd name="connsiteX9" fmla="*/ 1504199 w 1656830"/>
                <a:gd name="connsiteY9" fmla="*/ 828002 h 1656057"/>
                <a:gd name="connsiteX10" fmla="*/ 828817 w 1656830"/>
                <a:gd name="connsiteY10" fmla="*/ 152936 h 16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6830" h="1656057">
                  <a:moveTo>
                    <a:pt x="828817" y="1656031"/>
                  </a:moveTo>
                  <a:cubicBezTo>
                    <a:pt x="371295" y="1656275"/>
                    <a:pt x="202" y="1285753"/>
                    <a:pt x="-41" y="828445"/>
                  </a:cubicBezTo>
                  <a:cubicBezTo>
                    <a:pt x="-284" y="371137"/>
                    <a:pt x="370411" y="217"/>
                    <a:pt x="827932" y="-26"/>
                  </a:cubicBezTo>
                  <a:cubicBezTo>
                    <a:pt x="1285454" y="-269"/>
                    <a:pt x="1656546" y="370253"/>
                    <a:pt x="1656790" y="827560"/>
                  </a:cubicBezTo>
                  <a:cubicBezTo>
                    <a:pt x="1656790" y="827706"/>
                    <a:pt x="1656790" y="827857"/>
                    <a:pt x="1656790" y="828002"/>
                  </a:cubicBezTo>
                  <a:cubicBezTo>
                    <a:pt x="1656303" y="1284935"/>
                    <a:pt x="1285962" y="1655302"/>
                    <a:pt x="828817" y="1656031"/>
                  </a:cubicBezTo>
                  <a:close/>
                  <a:moveTo>
                    <a:pt x="828817" y="152936"/>
                  </a:moveTo>
                  <a:cubicBezTo>
                    <a:pt x="455813" y="152936"/>
                    <a:pt x="153435" y="455173"/>
                    <a:pt x="153435" y="828002"/>
                  </a:cubicBezTo>
                  <a:cubicBezTo>
                    <a:pt x="153435" y="1200832"/>
                    <a:pt x="455813" y="1503069"/>
                    <a:pt x="828817" y="1503069"/>
                  </a:cubicBezTo>
                  <a:cubicBezTo>
                    <a:pt x="1201820" y="1503069"/>
                    <a:pt x="1504199" y="1200832"/>
                    <a:pt x="1504199" y="828002"/>
                  </a:cubicBezTo>
                  <a:cubicBezTo>
                    <a:pt x="1503712" y="455376"/>
                    <a:pt x="1201617" y="153422"/>
                    <a:pt x="828817" y="152936"/>
                  </a:cubicBezTo>
                  <a:close/>
                </a:path>
              </a:pathLst>
            </a:custGeom>
            <a:solidFill>
              <a:srgbClr val="FFFFFF"/>
            </a:solidFill>
            <a:ln w="44218" cap="flat">
              <a:noFill/>
              <a:prstDash val="solid"/>
              <a:miter/>
            </a:ln>
          </p:spPr>
          <p:txBody>
            <a:bodyPr rtlCol="0" anchor="ctr"/>
            <a:lstStyle/>
            <a:p>
              <a:endParaRPr lang="en-US">
                <a:latin typeface="Tahoma" panose="020B0604030504040204" pitchFamily="34" charset="0"/>
                <a:ea typeface="Tahoma" panose="020B0604030504040204" pitchFamily="34" charset="0"/>
                <a:cs typeface="Tahoma" panose="020B0604030504040204" pitchFamily="34" charset="0"/>
              </a:endParaRPr>
            </a:p>
          </p:txBody>
        </p:sp>
      </p:grpSp>
      <p:pic>
        <p:nvPicPr>
          <p:cNvPr id="5" name="Picture 4">
            <a:extLst>
              <a:ext uri="{FF2B5EF4-FFF2-40B4-BE49-F238E27FC236}">
                <a16:creationId xmlns:a16="http://schemas.microsoft.com/office/drawing/2014/main" id="{BD203AAD-3A00-9B70-F7EC-E9AC48F884CC}"/>
              </a:ext>
            </a:extLst>
          </p:cNvPr>
          <p:cNvPicPr>
            <a:picLocks noChangeAspect="1"/>
          </p:cNvPicPr>
          <p:nvPr/>
        </p:nvPicPr>
        <p:blipFill>
          <a:blip r:embed="rId3"/>
          <a:stretch>
            <a:fillRect/>
          </a:stretch>
        </p:blipFill>
        <p:spPr>
          <a:xfrm>
            <a:off x="706125" y="4909766"/>
            <a:ext cx="2060048" cy="1613425"/>
          </a:xfrm>
          <a:prstGeom prst="rect">
            <a:avLst/>
          </a:prstGeom>
        </p:spPr>
      </p:pic>
    </p:spTree>
    <p:extLst>
      <p:ext uri="{BB962C8B-B14F-4D97-AF65-F5344CB8AC3E}">
        <p14:creationId xmlns:p14="http://schemas.microsoft.com/office/powerpoint/2010/main" val="1102391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3923" y="446238"/>
            <a:ext cx="7117080" cy="756920"/>
          </a:xfrm>
          <a:prstGeom prst="rect">
            <a:avLst/>
          </a:prstGeom>
        </p:spPr>
        <p:txBody>
          <a:bodyPr vert="horz" wrap="square" lIns="0" tIns="12700" rIns="0" bIns="0" rtlCol="0">
            <a:spAutoFit/>
          </a:bodyPr>
          <a:lstStyle/>
          <a:p>
            <a:pPr marL="12700" algn="ctr">
              <a:lnSpc>
                <a:spcPct val="100000"/>
              </a:lnSpc>
              <a:spcBef>
                <a:spcPts val="100"/>
              </a:spcBef>
            </a:pPr>
            <a:r>
              <a:rPr lang="en-US" b="1" spc="60" dirty="0">
                <a:latin typeface="Times New Roman" panose="02020603050405020304" pitchFamily="18" charset="0"/>
                <a:cs typeface="Times New Roman" panose="02020603050405020304" pitchFamily="18" charset="0"/>
              </a:rPr>
              <a:t>Problem Definition</a:t>
            </a:r>
          </a:p>
        </p:txBody>
      </p:sp>
      <p:pic>
        <p:nvPicPr>
          <p:cNvPr id="3" name="object 3"/>
          <p:cNvPicPr/>
          <p:nvPr/>
        </p:nvPicPr>
        <p:blipFill>
          <a:blip r:embed="rId2" cstate="print"/>
          <a:stretch>
            <a:fillRect/>
          </a:stretch>
        </p:blipFill>
        <p:spPr>
          <a:xfrm>
            <a:off x="323088" y="1360932"/>
            <a:ext cx="17641824" cy="68579"/>
          </a:xfrm>
          <a:prstGeom prst="rect">
            <a:avLst/>
          </a:prstGeom>
        </p:spPr>
      </p:pic>
      <p:sp>
        <p:nvSpPr>
          <p:cNvPr id="32" name="TextBox 31">
            <a:extLst>
              <a:ext uri="{FF2B5EF4-FFF2-40B4-BE49-F238E27FC236}">
                <a16:creationId xmlns:a16="http://schemas.microsoft.com/office/drawing/2014/main" id="{64D5D6AD-AE97-02C8-F07C-EBEBDBE341CF}"/>
              </a:ext>
            </a:extLst>
          </p:cNvPr>
          <p:cNvSpPr txBox="1"/>
          <p:nvPr/>
        </p:nvSpPr>
        <p:spPr>
          <a:xfrm>
            <a:off x="1819844" y="3748881"/>
            <a:ext cx="6400800" cy="3908762"/>
          </a:xfrm>
          <a:prstGeom prst="rect">
            <a:avLst/>
          </a:prstGeom>
          <a:noFill/>
        </p:spPr>
        <p:txBody>
          <a:bodyPr wrap="square" rtlCol="0">
            <a:spAutoFit/>
          </a:bodyPr>
          <a:lstStyle/>
          <a:p>
            <a:pPr algn="ctr"/>
            <a:r>
              <a:rPr lang="en-US" sz="3200" b="1" dirty="0"/>
              <a:t>Problem</a:t>
            </a:r>
          </a:p>
          <a:p>
            <a:endParaRPr lang="en-US" sz="2400" dirty="0"/>
          </a:p>
          <a:p>
            <a:r>
              <a:rPr lang="en-US" sz="2400" dirty="0"/>
              <a:t>The reliance on manual PPE inspections and periodic audits is insufficient in dynamic industrial environments, leading to delayed detection of safety breaches and increased risk of accidents. This gap necessitates the development of real-time automated systems to enhance safety compliance, reduce accidents, and improve overall workplace safety.</a:t>
            </a:r>
          </a:p>
        </p:txBody>
      </p:sp>
      <p:cxnSp>
        <p:nvCxnSpPr>
          <p:cNvPr id="37" name="Straight Connector 36">
            <a:extLst>
              <a:ext uri="{FF2B5EF4-FFF2-40B4-BE49-F238E27FC236}">
                <a16:creationId xmlns:a16="http://schemas.microsoft.com/office/drawing/2014/main" id="{A5246EF5-85B0-6895-7F1D-84E72F0C7F02}"/>
              </a:ext>
            </a:extLst>
          </p:cNvPr>
          <p:cNvCxnSpPr>
            <a:cxnSpLocks/>
          </p:cNvCxnSpPr>
          <p:nvPr/>
        </p:nvCxnSpPr>
        <p:spPr>
          <a:xfrm>
            <a:off x="8834722" y="3429000"/>
            <a:ext cx="0" cy="5257800"/>
          </a:xfrm>
          <a:prstGeom prst="line">
            <a:avLst/>
          </a:prstGeom>
          <a:ln w="38100"/>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558A3E24-9C34-025E-7E5A-0242A36C4CE7}"/>
              </a:ext>
            </a:extLst>
          </p:cNvPr>
          <p:cNvSpPr txBox="1"/>
          <p:nvPr/>
        </p:nvSpPr>
        <p:spPr>
          <a:xfrm>
            <a:off x="9448800" y="3748881"/>
            <a:ext cx="6400800" cy="3908762"/>
          </a:xfrm>
          <a:prstGeom prst="rect">
            <a:avLst/>
          </a:prstGeom>
          <a:noFill/>
        </p:spPr>
        <p:txBody>
          <a:bodyPr wrap="square" rtlCol="0">
            <a:spAutoFit/>
          </a:bodyPr>
          <a:lstStyle/>
          <a:p>
            <a:pPr algn="ctr"/>
            <a:r>
              <a:rPr lang="en-US" sz="3200" b="1" dirty="0"/>
              <a:t>Solution</a:t>
            </a:r>
          </a:p>
          <a:p>
            <a:endParaRPr lang="en-US" sz="2400" dirty="0"/>
          </a:p>
          <a:p>
            <a:r>
              <a:rPr lang="en-US" sz="2400" dirty="0"/>
              <a:t>Utilizing Deep learning improves the automated identification of PPE by using neural networks to precisely recognize and categorize safety gear instantly in different settings, with increased precision and flexibility while minimizing human involvement and errors risk but it demands significant computational power and extensive training data for optimal performance. </a:t>
            </a:r>
          </a:p>
        </p:txBody>
      </p:sp>
      <p:sp>
        <p:nvSpPr>
          <p:cNvPr id="4" name="object 5">
            <a:extLst>
              <a:ext uri="{FF2B5EF4-FFF2-40B4-BE49-F238E27FC236}">
                <a16:creationId xmlns:a16="http://schemas.microsoft.com/office/drawing/2014/main" id="{A1E743E4-2FE9-2163-DA82-21DBC9026E9F}"/>
              </a:ext>
            </a:extLst>
          </p:cNvPr>
          <p:cNvSpPr txBox="1"/>
          <p:nvPr/>
        </p:nvSpPr>
        <p:spPr>
          <a:xfrm>
            <a:off x="2057400" y="2005247"/>
            <a:ext cx="10664190" cy="574040"/>
          </a:xfrm>
          <a:prstGeom prst="rect">
            <a:avLst/>
          </a:prstGeom>
        </p:spPr>
        <p:txBody>
          <a:bodyPr vert="horz" wrap="square" lIns="0" tIns="12700" rIns="0" bIns="0" rtlCol="0">
            <a:spAutoFit/>
          </a:bodyPr>
          <a:lstStyle/>
          <a:p>
            <a:pPr marL="12700">
              <a:lnSpc>
                <a:spcPct val="100000"/>
              </a:lnSpc>
              <a:spcBef>
                <a:spcPts val="100"/>
              </a:spcBef>
            </a:pPr>
            <a:r>
              <a:rPr lang="en-US" sz="3600" b="1" spc="130" dirty="0">
                <a:solidFill>
                  <a:srgbClr val="0C0C0C"/>
                </a:solidFill>
                <a:latin typeface="Tahoma"/>
                <a:cs typeface="Tahoma"/>
              </a:rPr>
              <a:t>Advances in Technology</a:t>
            </a:r>
            <a:endParaRPr sz="3600" b="1" dirty="0">
              <a:latin typeface="Tahoma"/>
              <a:cs typeface="Tahoma"/>
            </a:endParaRPr>
          </a:p>
        </p:txBody>
      </p:sp>
      <p:sp>
        <p:nvSpPr>
          <p:cNvPr id="8" name="object 9">
            <a:extLst>
              <a:ext uri="{FF2B5EF4-FFF2-40B4-BE49-F238E27FC236}">
                <a16:creationId xmlns:a16="http://schemas.microsoft.com/office/drawing/2014/main" id="{F62411AA-99A3-1C4B-D232-9F79AF372D7B}"/>
              </a:ext>
            </a:extLst>
          </p:cNvPr>
          <p:cNvSpPr txBox="1"/>
          <p:nvPr/>
        </p:nvSpPr>
        <p:spPr>
          <a:xfrm>
            <a:off x="2512187" y="2730036"/>
            <a:ext cx="13015594" cy="384721"/>
          </a:xfrm>
          <a:prstGeom prst="rect">
            <a:avLst/>
          </a:prstGeom>
        </p:spPr>
        <p:txBody>
          <a:bodyPr vert="horz" wrap="square" lIns="0" tIns="12700" rIns="0" bIns="0" rtlCol="0">
            <a:spAutoFit/>
          </a:bodyPr>
          <a:lstStyle>
            <a:defPPr>
              <a:defRPr lang="en-US"/>
            </a:defPPr>
            <a:lvl1pPr marL="697865" marR="5080" indent="-685800">
              <a:lnSpc>
                <a:spcPts val="2860"/>
              </a:lnSpc>
              <a:spcBef>
                <a:spcPts val="210"/>
              </a:spcBef>
              <a:buClr>
                <a:srgbClr val="000000"/>
              </a:buClr>
              <a:buFont typeface="Arial MT"/>
              <a:buChar char="•"/>
              <a:tabLst>
                <a:tab pos="697865" algn="l"/>
                <a:tab pos="698500" algn="l"/>
              </a:tabLst>
              <a:defRPr sz="2800" b="0" i="0" spc="-200">
                <a:solidFill>
                  <a:srgbClr val="0C0C0C"/>
                </a:solidFill>
                <a:latin typeface="Tahoma" panose="020B0604030504040204" pitchFamily="34" charset="0"/>
                <a:ea typeface="Tahoma" panose="020B0604030504040204" pitchFamily="34" charset="0"/>
                <a:cs typeface="Tahoma" panose="020B0604030504040204" pitchFamily="34" charset="0"/>
              </a:defRPr>
            </a:lvl1pPr>
          </a:lstStyle>
          <a:p>
            <a:r>
              <a:rPr lang="en-US" dirty="0"/>
              <a:t>Identify the problem and what uses to overcome the problem in PPE Detection</a:t>
            </a:r>
            <a:endParaRPr dirty="0"/>
          </a:p>
        </p:txBody>
      </p:sp>
      <p:grpSp>
        <p:nvGrpSpPr>
          <p:cNvPr id="9" name="object 13">
            <a:extLst>
              <a:ext uri="{FF2B5EF4-FFF2-40B4-BE49-F238E27FC236}">
                <a16:creationId xmlns:a16="http://schemas.microsoft.com/office/drawing/2014/main" id="{B7F33770-671E-E64C-6E93-CC96C9AB630C}"/>
              </a:ext>
            </a:extLst>
          </p:cNvPr>
          <p:cNvGrpSpPr/>
          <p:nvPr/>
        </p:nvGrpSpPr>
        <p:grpSpPr>
          <a:xfrm>
            <a:off x="894460" y="1850181"/>
            <a:ext cx="904240" cy="799465"/>
            <a:chOff x="1386839" y="7518654"/>
            <a:chExt cx="904240" cy="799465"/>
          </a:xfrm>
        </p:grpSpPr>
        <p:pic>
          <p:nvPicPr>
            <p:cNvPr id="13" name="object 14">
              <a:extLst>
                <a:ext uri="{FF2B5EF4-FFF2-40B4-BE49-F238E27FC236}">
                  <a16:creationId xmlns:a16="http://schemas.microsoft.com/office/drawing/2014/main" id="{8687FAC3-7472-D304-F1E3-441A3BC06B39}"/>
                </a:ext>
              </a:extLst>
            </p:cNvPr>
            <p:cNvPicPr/>
            <p:nvPr/>
          </p:nvPicPr>
          <p:blipFill>
            <a:blip r:embed="rId3" cstate="print"/>
            <a:stretch>
              <a:fillRect/>
            </a:stretch>
          </p:blipFill>
          <p:spPr>
            <a:xfrm>
              <a:off x="1386839" y="7597140"/>
              <a:ext cx="720852" cy="720852"/>
            </a:xfrm>
            <a:prstGeom prst="rect">
              <a:avLst/>
            </a:prstGeom>
          </p:spPr>
        </p:pic>
        <p:pic>
          <p:nvPicPr>
            <p:cNvPr id="15" name="object 15">
              <a:extLst>
                <a:ext uri="{FF2B5EF4-FFF2-40B4-BE49-F238E27FC236}">
                  <a16:creationId xmlns:a16="http://schemas.microsoft.com/office/drawing/2014/main" id="{B0A53EC8-DDC8-0A40-54C3-32A4A4D88569}"/>
                </a:ext>
              </a:extLst>
            </p:cNvPr>
            <p:cNvPicPr/>
            <p:nvPr/>
          </p:nvPicPr>
          <p:blipFill>
            <a:blip r:embed="rId4" cstate="print"/>
            <a:stretch>
              <a:fillRect/>
            </a:stretch>
          </p:blipFill>
          <p:spPr>
            <a:xfrm>
              <a:off x="1474025" y="7518654"/>
              <a:ext cx="817054" cy="647191"/>
            </a:xfrm>
            <a:prstGeom prst="rect">
              <a:avLst/>
            </a:prstGeom>
          </p:spPr>
        </p:pic>
      </p:grpSp>
      <p:pic>
        <p:nvPicPr>
          <p:cNvPr id="19" name="Picture 18">
            <a:extLst>
              <a:ext uri="{FF2B5EF4-FFF2-40B4-BE49-F238E27FC236}">
                <a16:creationId xmlns:a16="http://schemas.microsoft.com/office/drawing/2014/main" id="{862967B3-732D-25FF-E44A-74726CC34681}"/>
              </a:ext>
            </a:extLst>
          </p:cNvPr>
          <p:cNvPicPr>
            <a:picLocks noChangeAspect="1"/>
          </p:cNvPicPr>
          <p:nvPr/>
        </p:nvPicPr>
        <p:blipFill>
          <a:blip r:embed="rId5"/>
          <a:stretch>
            <a:fillRect/>
          </a:stretch>
        </p:blipFill>
        <p:spPr>
          <a:xfrm>
            <a:off x="11344093" y="8060112"/>
            <a:ext cx="2610214" cy="2028245"/>
          </a:xfrm>
          <a:prstGeom prst="rect">
            <a:avLst/>
          </a:prstGeom>
        </p:spPr>
      </p:pic>
      <p:pic>
        <p:nvPicPr>
          <p:cNvPr id="20" name="Picture 19">
            <a:extLst>
              <a:ext uri="{FF2B5EF4-FFF2-40B4-BE49-F238E27FC236}">
                <a16:creationId xmlns:a16="http://schemas.microsoft.com/office/drawing/2014/main" id="{81D23D38-ED47-838F-830A-57BCA241A6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715136" y="8060112"/>
            <a:ext cx="2610217" cy="2028245"/>
          </a:xfrm>
          <a:prstGeom prst="rect">
            <a:avLst/>
          </a:prstGeom>
        </p:spPr>
      </p:pic>
      <p:pic>
        <p:nvPicPr>
          <p:cNvPr id="10" name="Picture 9">
            <a:extLst>
              <a:ext uri="{FF2B5EF4-FFF2-40B4-BE49-F238E27FC236}">
                <a16:creationId xmlns:a16="http://schemas.microsoft.com/office/drawing/2014/main" id="{5ACDED94-DD5C-EAD4-01F7-F9463E2BEC62}"/>
              </a:ext>
            </a:extLst>
          </p:cNvPr>
          <p:cNvPicPr>
            <a:picLocks noChangeAspect="1"/>
          </p:cNvPicPr>
          <p:nvPr/>
        </p:nvPicPr>
        <p:blipFill>
          <a:blip r:embed="rId7"/>
          <a:stretch>
            <a:fillRect/>
          </a:stretch>
        </p:blipFill>
        <p:spPr>
          <a:xfrm flipH="1">
            <a:off x="1673922" y="8060112"/>
            <a:ext cx="1937625" cy="2028245"/>
          </a:xfrm>
          <a:prstGeom prst="rect">
            <a:avLst/>
          </a:prstGeom>
        </p:spPr>
      </p:pic>
    </p:spTree>
    <p:extLst>
      <p:ext uri="{BB962C8B-B14F-4D97-AF65-F5344CB8AC3E}">
        <p14:creationId xmlns:p14="http://schemas.microsoft.com/office/powerpoint/2010/main" val="11201476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14353</TotalTime>
  <Words>3973</Words>
  <Application>Microsoft Office PowerPoint</Application>
  <PresentationFormat>Custom</PresentationFormat>
  <Paragraphs>676</Paragraphs>
  <Slides>40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Calibri</vt:lpstr>
      <vt:lpstr>Calibri-Bold</vt:lpstr>
      <vt:lpstr>Poppins SemiBold</vt:lpstr>
      <vt:lpstr>Tahoma</vt:lpstr>
      <vt:lpstr>Times New Roman</vt:lpstr>
      <vt:lpstr>Trebuchet MS</vt:lpstr>
      <vt:lpstr>URWPalladioL-Roma</vt:lpstr>
      <vt:lpstr>Wingdings</vt:lpstr>
      <vt:lpstr>Office Theme</vt:lpstr>
      <vt:lpstr>Master Thesis Research</vt:lpstr>
      <vt:lpstr>Agenda</vt:lpstr>
      <vt:lpstr>Agenda</vt:lpstr>
      <vt:lpstr>Introduction</vt:lpstr>
      <vt:lpstr>Introduction</vt:lpstr>
      <vt:lpstr>Introduction</vt:lpstr>
      <vt:lpstr>Introduction</vt:lpstr>
      <vt:lpstr>Agenda</vt:lpstr>
      <vt:lpstr>Problem Definition</vt:lpstr>
      <vt:lpstr>Agenda</vt:lpstr>
      <vt:lpstr>Previous Work</vt:lpstr>
      <vt:lpstr>Previous Work</vt:lpstr>
      <vt:lpstr>Previous Work</vt:lpstr>
      <vt:lpstr>Previous Work</vt:lpstr>
      <vt:lpstr>Previous Work</vt:lpstr>
      <vt:lpstr>Agenda</vt:lpstr>
      <vt:lpstr>Objective</vt:lpstr>
      <vt:lpstr>Agenda</vt:lpstr>
      <vt:lpstr>Methodology</vt:lpstr>
      <vt:lpstr>Methodology</vt:lpstr>
      <vt:lpstr>Methodology</vt:lpstr>
      <vt:lpstr>Methodology</vt:lpstr>
      <vt:lpstr>Methodology</vt:lpstr>
      <vt:lpstr>Methodology</vt:lpstr>
      <vt:lpstr>Methodology</vt:lpstr>
      <vt:lpstr>Methodology</vt:lpstr>
      <vt:lpstr>Agenda</vt:lpstr>
      <vt:lpstr>Results and Discussion</vt:lpstr>
      <vt:lpstr>Results and Discussion</vt:lpstr>
      <vt:lpstr>Results and Discussion</vt:lpstr>
      <vt:lpstr>Results and Discussion</vt:lpstr>
      <vt:lpstr>Results and Discussion</vt:lpstr>
      <vt:lpstr>Results and Discussion</vt:lpstr>
      <vt:lpstr>Results and Discussion</vt:lpstr>
      <vt:lpstr>Results and Discussion</vt:lpstr>
      <vt:lpstr>Agenda</vt:lpstr>
      <vt:lpstr>Conclusion and Future Work</vt:lpstr>
      <vt:lpstr>Conclusion and Future Work</vt:lpstr>
      <vt:lpstr>Agenda</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Younies Arrabi</dc:creator>
  <cp:lastModifiedBy>Younis Arrabi</cp:lastModifiedBy>
  <cp:revision>60</cp:revision>
  <dcterms:created xsi:type="dcterms:W3CDTF">2024-04-21T04:46:59Z</dcterms:created>
  <dcterms:modified xsi:type="dcterms:W3CDTF">2024-09-13T12:27:00Z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2021-08-06T00:00:00Z</vt:filetime>
  </property>
  <property fmtid="{D5CDD505-2E9C-101B-9397-08002B2CF9AE}" pid="3" name="Creator">
    <vt:lpwstr>Microsoft® PowerPoint® for Microsoft 365</vt:lpwstr>
  </property>
  <property fmtid="{D5CDD505-2E9C-101B-9397-08002B2CF9AE}" pid="4" name="LastSaved">
    <vt:filetime>2024-04-21T00:00:00Z</vt:filetime>
  </property>
</Properties>
</file>